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58"/>
  </p:notesMasterIdLst>
  <p:sldIdLst>
    <p:sldId id="256" r:id="rId2"/>
    <p:sldId id="367" r:id="rId3"/>
    <p:sldId id="258" r:id="rId4"/>
    <p:sldId id="321" r:id="rId5"/>
    <p:sldId id="346" r:id="rId6"/>
    <p:sldId id="284" r:id="rId7"/>
    <p:sldId id="340" r:id="rId8"/>
    <p:sldId id="280" r:id="rId9"/>
    <p:sldId id="281" r:id="rId10"/>
    <p:sldId id="282" r:id="rId11"/>
    <p:sldId id="343" r:id="rId12"/>
    <p:sldId id="334" r:id="rId13"/>
    <p:sldId id="366" r:id="rId14"/>
    <p:sldId id="347" r:id="rId15"/>
    <p:sldId id="283" r:id="rId16"/>
    <p:sldId id="267" r:id="rId17"/>
    <p:sldId id="268" r:id="rId18"/>
    <p:sldId id="269" r:id="rId19"/>
    <p:sldId id="274" r:id="rId20"/>
    <p:sldId id="326" r:id="rId21"/>
    <p:sldId id="287" r:id="rId22"/>
    <p:sldId id="350" r:id="rId23"/>
    <p:sldId id="323" r:id="rId24"/>
    <p:sldId id="345" r:id="rId25"/>
    <p:sldId id="351" r:id="rId26"/>
    <p:sldId id="290" r:id="rId27"/>
    <p:sldId id="322" r:id="rId28"/>
    <p:sldId id="348" r:id="rId29"/>
    <p:sldId id="352" r:id="rId30"/>
    <p:sldId id="360" r:id="rId31"/>
    <p:sldId id="349" r:id="rId32"/>
    <p:sldId id="293" r:id="rId33"/>
    <p:sldId id="292" r:id="rId34"/>
    <p:sldId id="353" r:id="rId35"/>
    <p:sldId id="295" r:id="rId36"/>
    <p:sldId id="296" r:id="rId37"/>
    <p:sldId id="294" r:id="rId38"/>
    <p:sldId id="299" r:id="rId39"/>
    <p:sldId id="298" r:id="rId40"/>
    <p:sldId id="330" r:id="rId41"/>
    <p:sldId id="354" r:id="rId42"/>
    <p:sldId id="355" r:id="rId43"/>
    <p:sldId id="300" r:id="rId44"/>
    <p:sldId id="302" r:id="rId45"/>
    <p:sldId id="303" r:id="rId46"/>
    <p:sldId id="304" r:id="rId47"/>
    <p:sldId id="305" r:id="rId48"/>
    <p:sldId id="357" r:id="rId49"/>
    <p:sldId id="306" r:id="rId50"/>
    <p:sldId id="361" r:id="rId51"/>
    <p:sldId id="356" r:id="rId52"/>
    <p:sldId id="362" r:id="rId53"/>
    <p:sldId id="307" r:id="rId54"/>
    <p:sldId id="364" r:id="rId55"/>
    <p:sldId id="365" r:id="rId56"/>
    <p:sldId id="363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55" autoAdjust="0"/>
    <p:restoredTop sz="94660"/>
  </p:normalViewPr>
  <p:slideViewPr>
    <p:cSldViewPr snapToGrid="0">
      <p:cViewPr varScale="1">
        <p:scale>
          <a:sx n="87" d="100"/>
          <a:sy n="87" d="100"/>
        </p:scale>
        <p:origin x="60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030"/>
    </p:cViewPr>
  </p:sorterViewPr>
  <p:notesViewPr>
    <p:cSldViewPr snapToGrid="0">
      <p:cViewPr varScale="1">
        <p:scale>
          <a:sx n="85" d="100"/>
          <a:sy n="85" d="100"/>
        </p:scale>
        <p:origin x="316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7AB96-EA4E-45D9-BE0D-31444D58337D}" type="datetimeFigureOut">
              <a:rPr lang="en-GB" smtClean="0"/>
              <a:t>06/11/2023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en-GB" dirty="0" smtClean="0"/>
              <a:t>33</a:t>
            </a:r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7C8F7-FF71-4F25-A9C3-008D9FDA09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379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7C8F7-FF71-4F25-A9C3-008D9FDA093E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96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8B95-4CF9-43A6-9066-8C025B146548}" type="datetimeFigureOut">
              <a:rPr lang="en-GB" smtClean="0"/>
              <a:t>06/11/2023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3E05A49-B8B3-424D-8B37-637C0C26C0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05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8B95-4CF9-43A6-9066-8C025B146548}" type="datetimeFigureOut">
              <a:rPr lang="en-GB" smtClean="0"/>
              <a:t>06/11/2023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5A49-B8B3-424D-8B37-637C0C26C0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054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American History and Politics</a:t>
            </a:r>
            <a:br>
              <a:rPr lang="en-US" dirty="0" smtClean="0"/>
            </a:br>
            <a:r>
              <a:rPr lang="en-US" dirty="0" smtClean="0"/>
              <a:t>Session 1: Pre Columbian America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The First Americans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Native American cultures 1493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The W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58B95-4CF9-43A6-9066-8C025B146548}" type="datetimeFigureOut">
              <a:rPr lang="en-GB" smtClean="0"/>
              <a:t>06/11/2023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3E05A49-B8B3-424D-8B37-637C0C26C0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33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riam-webster.com/dictionary/palpable" TargetMode="External"/><Relationship Id="rId2" Type="http://schemas.openxmlformats.org/officeDocument/2006/relationships/hyperlink" Target="https://www.britannica.com/science/science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9765" y="941384"/>
            <a:ext cx="10151165" cy="1150212"/>
          </a:xfrm>
        </p:spPr>
        <p:txBody>
          <a:bodyPr/>
          <a:lstStyle/>
          <a:p>
            <a:pPr algn="ctr"/>
            <a:r>
              <a:rPr lang="en-GB" dirty="0" smtClean="0"/>
              <a:t>American History 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97464" y="3370891"/>
            <a:ext cx="8915399" cy="1126283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Talk 9: Jefferson’s America 1800-1808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1909" y="4430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089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0262" y="122305"/>
            <a:ext cx="8911687" cy="1280890"/>
          </a:xfrm>
        </p:spPr>
        <p:txBody>
          <a:bodyPr/>
          <a:lstStyle/>
          <a:p>
            <a:r>
              <a:rPr lang="en-GB" dirty="0" smtClean="0"/>
              <a:t>Burning of Philadelphia February 1804</a:t>
            </a:r>
            <a:endParaRPr lang="en-GB" dirty="0"/>
          </a:p>
        </p:txBody>
      </p:sp>
      <p:pic>
        <p:nvPicPr>
          <p:cNvPr id="2050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871538"/>
            <a:ext cx="7016750" cy="598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42449" y="889366"/>
            <a:ext cx="4362092" cy="11613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Stephen Decatur 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returns, boards </a:t>
            </a:r>
            <a:endParaRPr lang="en-GB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Ship, burns ship and escapes.</a:t>
            </a:r>
          </a:p>
          <a:p>
            <a:pPr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Tunisians in pursuit  </a:t>
            </a: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9658" y="2358019"/>
            <a:ext cx="4467890" cy="6401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Crew of Philadelphia still enslaved</a:t>
            </a:r>
          </a:p>
          <a:p>
            <a:endParaRPr lang="en-GB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489089" y="3319578"/>
            <a:ext cx="4310795" cy="10392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and Swedish fleet blockades </a:t>
            </a:r>
          </a:p>
          <a:p>
            <a:pPr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Tunis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343776" y="4898489"/>
            <a:ext cx="5081840" cy="1959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creates mercenary army (Greeks,</a:t>
            </a:r>
          </a:p>
          <a:p>
            <a:pPr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Albanians) </a:t>
            </a:r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500 led 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8 US marines</a:t>
            </a:r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supports 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Dey’s </a:t>
            </a:r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brother’s claim to </a:t>
            </a:r>
          </a:p>
          <a:p>
            <a:pPr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throne…invaded 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Tunisia</a:t>
            </a:r>
          </a:p>
          <a:p>
            <a:pPr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</a:pP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5287" y="3016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159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6051" y="0"/>
            <a:ext cx="9680956" cy="128089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Blockade of Tunis 1803-1805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85800"/>
            <a:ext cx="8586787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15401" y="742950"/>
            <a:ext cx="3071675" cy="11613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and </a:t>
            </a:r>
          </a:p>
          <a:p>
            <a:pPr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Swedish </a:t>
            </a:r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fleet blockade</a:t>
            </a:r>
          </a:p>
          <a:p>
            <a:pPr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Tunis</a:t>
            </a: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68359" y="2971611"/>
            <a:ext cx="3324225" cy="640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Ship to ship </a:t>
            </a:r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battles</a:t>
            </a: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913538" y="2176464"/>
            <a:ext cx="3278462" cy="36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Unable to break into port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43988" y="3900884"/>
            <a:ext cx="3148012" cy="118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 </a:t>
            </a:r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ship attempt, premature explosion</a:t>
            </a: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943975" y="5472114"/>
            <a:ext cx="2868093" cy="10392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Blockade sustained</a:t>
            </a:r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,,,</a:t>
            </a:r>
          </a:p>
          <a:p>
            <a:pPr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….Army advances</a:t>
            </a: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1585542" y="169682"/>
            <a:ext cx="507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0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0000" y="124048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Battle of Derna 1805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2336" y="1179195"/>
            <a:ext cx="4503737" cy="111594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Mercenaries size towns across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Tunis…move in on capital. Battle of Derna</a:t>
            </a:r>
            <a:endParaRPr lang="en-GB" dirty="0"/>
          </a:p>
        </p:txBody>
      </p:sp>
      <p:pic>
        <p:nvPicPr>
          <p:cNvPr id="3074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695871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92170" y="3024379"/>
            <a:ext cx="4999830" cy="156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 offers deal…hands over prisoners</a:t>
            </a:r>
          </a:p>
          <a:p>
            <a:pPr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Agrees to stop attacks on US …in </a:t>
            </a:r>
          </a:p>
          <a:p>
            <a:pPr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 </a:t>
            </a:r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$60,000 ‘ransom’ (not</a:t>
            </a:r>
          </a:p>
          <a:p>
            <a:pPr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£300,000 ‘tribute’….and his brother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24344" y="5303520"/>
            <a:ext cx="4867656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Brother spends 14 years in </a:t>
            </a:r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jail…but 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survives and gains </a:t>
            </a:r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throne…does not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 US…..other pirates will resume piracy during War of 1812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83885" y="34879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16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189" y="285782"/>
            <a:ext cx="8911687" cy="1280890"/>
          </a:xfrm>
        </p:spPr>
        <p:txBody>
          <a:bodyPr/>
          <a:lstStyle/>
          <a:p>
            <a:r>
              <a:rPr lang="en-GB" dirty="0" smtClean="0"/>
              <a:t>Stephen Decatur (1779- 1820)</a:t>
            </a:r>
            <a:endParaRPr lang="en-GB" dirty="0"/>
          </a:p>
        </p:txBody>
      </p:sp>
      <p:pic>
        <p:nvPicPr>
          <p:cNvPr id="1026" name="Picture 2" descr="https://upload.wikimedia.org/wikipedia/commons/thumb/5/53/Charles_Bird_King_-_Stephen_Decatur_-_NPG.87.26_-_National_Portrait_Gallery.jpg/220px-Charles_Bird_King_-_Stephen_Decatur_-_NPG.87.26_-_National_Portrait_Gall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" y="950976"/>
            <a:ext cx="6345936" cy="590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86600" y="1088136"/>
            <a:ext cx="54537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Son of merchant, abandons studies</a:t>
            </a:r>
          </a:p>
          <a:p>
            <a:r>
              <a:rPr lang="en-GB" dirty="0" smtClean="0"/>
              <a:t>For career on the sea, fiery temper, </a:t>
            </a:r>
          </a:p>
          <a:p>
            <a:r>
              <a:rPr lang="en-GB" dirty="0" smtClean="0"/>
              <a:t>Brave, arrogant, involved in duel with recruiting</a:t>
            </a:r>
          </a:p>
          <a:p>
            <a:r>
              <a:rPr lang="en-GB" dirty="0" smtClean="0"/>
              <a:t>officer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048672" y="2390134"/>
            <a:ext cx="3903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Leads boarding party to destroy  </a:t>
            </a:r>
          </a:p>
          <a:p>
            <a:r>
              <a:rPr lang="en-GB" dirty="0" smtClean="0"/>
              <a:t>USS Philadelphia….success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998941" y="4099560"/>
            <a:ext cx="50850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War hero, marries, happy marriage</a:t>
            </a:r>
          </a:p>
          <a:p>
            <a:r>
              <a:rPr lang="en-GB" dirty="0" smtClean="0"/>
              <a:t>made captain War of 1812, Captures British </a:t>
            </a:r>
          </a:p>
          <a:p>
            <a:r>
              <a:rPr lang="en-GB" dirty="0" smtClean="0"/>
              <a:t>ship, captured by two British ships. </a:t>
            </a:r>
          </a:p>
          <a:p>
            <a:r>
              <a:rPr lang="en-GB" dirty="0" smtClean="0"/>
              <a:t>Exchanged. Leads US navy 2</a:t>
            </a:r>
            <a:r>
              <a:rPr lang="en-GB" baseline="30000" dirty="0" smtClean="0"/>
              <a:t>nd</a:t>
            </a:r>
            <a:r>
              <a:rPr lang="en-GB" dirty="0" smtClean="0"/>
              <a:t> Barbary war</a:t>
            </a: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967728" y="3273552"/>
            <a:ext cx="4830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Leads boarding party to rescue captured</a:t>
            </a:r>
          </a:p>
          <a:p>
            <a:r>
              <a:rPr lang="en-GB" dirty="0" smtClean="0"/>
              <a:t>Brother, kills Berber captain,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977111" y="5501577"/>
            <a:ext cx="5365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Considered celebrity, criticizes officer who</a:t>
            </a:r>
          </a:p>
          <a:p>
            <a:r>
              <a:rPr lang="en-GB" dirty="0"/>
              <a:t>s</a:t>
            </a:r>
            <a:r>
              <a:rPr lang="en-GB" dirty="0" smtClean="0"/>
              <a:t>urrendered </a:t>
            </a:r>
            <a:r>
              <a:rPr lang="en-GB" dirty="0" smtClean="0"/>
              <a:t>Chesapeake. </a:t>
            </a:r>
            <a:r>
              <a:rPr lang="en-GB" dirty="0" smtClean="0"/>
              <a:t>Dies in duel age 41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1406433" y="24509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12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598004" y="6278251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Remains ideal American Hero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199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5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277" y="333217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Impact First Barbary War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5" y="1643061"/>
            <a:ext cx="10515600" cy="4538283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US prestige established, confidence boosted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Jefferson abandons plan to shrink navy 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Funds released for purchase of New Orleans and Indian lands 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23629" y="48076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34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986" y="2681575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Slave Revolts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1312165" y="48076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951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7213" y="224632"/>
            <a:ext cx="8911687" cy="1280890"/>
          </a:xfrm>
        </p:spPr>
        <p:txBody>
          <a:bodyPr/>
          <a:lstStyle/>
          <a:p>
            <a:r>
              <a:rPr lang="en-GB" dirty="0" smtClean="0"/>
              <a:t>Haitian Slave Revolt 1791-1804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344" y="1435608"/>
            <a:ext cx="11888533" cy="5660136"/>
          </a:xfrm>
        </p:spPr>
        <p:txBody>
          <a:bodyPr>
            <a:normAutofit fontScale="85000" lnSpcReduction="10000"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Largest slave revolt since that of Spartacus in 71 BC…and only one successful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Haiti French colony since 1625, most profitable colony in the world 6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0% world’s coffee, 40% world sugar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Rigid caste system ( 40,000 whites, 28,000 free and mixed race, 400,000 blacks) 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Brutal conditions 30% annual death rate among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slaves. Most slaves new arrivals from Yoruba (Nigeria) due to high death rate, able to communicate…and unite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News of French revolution spreads between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ixed race, free blacks and slaves together with rumours slavery to be abolished across French Empire (partially true …but not Haiti)</a:t>
            </a:r>
          </a:p>
          <a:p>
            <a:pPr marL="857250" lvl="2" indent="0">
              <a:buNone/>
            </a:pP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255604" y="36764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519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222666"/>
            <a:ext cx="8911687" cy="1280890"/>
          </a:xfrm>
        </p:spPr>
        <p:txBody>
          <a:bodyPr/>
          <a:lstStyle/>
          <a:p>
            <a:r>
              <a:rPr lang="en-GB" dirty="0" smtClean="0"/>
              <a:t>Revolution and white exodus</a:t>
            </a:r>
            <a:endParaRPr lang="en-GB" dirty="0"/>
          </a:p>
        </p:txBody>
      </p:sp>
      <p:pic>
        <p:nvPicPr>
          <p:cNvPr id="5122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17" y="1057276"/>
            <a:ext cx="7036420" cy="580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59793" y="975383"/>
            <a:ext cx="46249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1791 revolution breaks out, </a:t>
            </a:r>
            <a:endParaRPr lang="en-GB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5,000 whites killed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French</a:t>
            </a:r>
          </a:p>
          <a:p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lose 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44936" y="32635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270531" y="2742270"/>
            <a:ext cx="52020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British 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invade Haiti with 40,000 </a:t>
            </a:r>
          </a:p>
          <a:p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troops (more than troops </a:t>
            </a:r>
          </a:p>
          <a:p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deployed in Revolutionary war)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4639" y="4294596"/>
            <a:ext cx="506420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black 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 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Toussaint </a:t>
            </a:r>
          </a:p>
          <a:p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Ouverture supports</a:t>
            </a:r>
          </a:p>
          <a:p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French in exchange for end of </a:t>
            </a:r>
          </a:p>
          <a:p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Slavery and equality,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25666" y="39592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410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5075" y="174047"/>
            <a:ext cx="8911687" cy="1280890"/>
          </a:xfrm>
        </p:spPr>
        <p:txBody>
          <a:bodyPr/>
          <a:lstStyle/>
          <a:p>
            <a:r>
              <a:rPr lang="en-GB" dirty="0" smtClean="0"/>
              <a:t>Toussaint Ouverture (1743-1803)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2459"/>
            <a:ext cx="5229922" cy="58655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55722" y="868401"/>
            <a:ext cx="57983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Born a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 slave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educated by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Jesuits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interested in stoic philosophy,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devout </a:t>
            </a:r>
          </a:p>
          <a:p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Catholic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freed by master, sees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himself </a:t>
            </a:r>
          </a:p>
          <a:p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French, 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advocates coexistence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4619" y="2662058"/>
            <a:ext cx="6735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British lose 30,000 men to yellow fever, abandon island 1798. French agree to hand power to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Toussaint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abandon slavery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40902" y="3920755"/>
            <a:ext cx="5248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Ouverture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becomes Dictator of Haiti.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85106" y="4500836"/>
            <a:ext cx="8142165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Napoleon takes control in France, wants</a:t>
            </a: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Haiti back, sends army of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50,000 under General</a:t>
            </a:r>
          </a:p>
          <a:p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Clerc, kidnaps Toussaint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1801 ‘peace treaty’ , tries to</a:t>
            </a:r>
          </a:p>
          <a:p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reintroduces 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slavery</a:t>
            </a:r>
          </a:p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46998" y="6231139"/>
            <a:ext cx="7097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Ouverture to France, writes memoirs, dies in jail. 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40825" y="29223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04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3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569" y="122305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Jean Jacques Dessalines (1758-1806)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19" y="804672"/>
            <a:ext cx="5040352" cy="60533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7186" y="2216117"/>
            <a:ext cx="6110775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 resumes French army of 50,000 nearly</a:t>
            </a: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wiped out by Fever and war.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53190" y="784458"/>
            <a:ext cx="5730095" cy="120032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Born a slave, rises to overseer, develops</a:t>
            </a: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Hatred of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French and Christianity</a:t>
            </a:r>
          </a:p>
          <a:p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supports removal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Ouverture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5291480" y="3301446"/>
            <a:ext cx="666258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French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capitulate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1803..evacuated by British navy..leave wounded to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Dessalines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‘care’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04104" y="4772609"/>
            <a:ext cx="651967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Dessalines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drowns wounded French,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declares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himself Emperor,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arranges extermination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all French residents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Mixed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race and non French whites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untouched…Becomes Dictator of Haiti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53567" y="3205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046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918701"/>
              </p:ext>
            </p:extLst>
          </p:nvPr>
        </p:nvGraphicFramePr>
        <p:xfrm>
          <a:off x="188536" y="551907"/>
          <a:ext cx="11686954" cy="6230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943">
                  <a:extLst>
                    <a:ext uri="{9D8B030D-6E8A-4147-A177-3AD203B41FA5}">
                      <a16:colId xmlns:a16="http://schemas.microsoft.com/office/drawing/2014/main" val="4093556288"/>
                    </a:ext>
                  </a:extLst>
                </a:gridCol>
                <a:gridCol w="6235011">
                  <a:extLst>
                    <a:ext uri="{9D8B030D-6E8A-4147-A177-3AD203B41FA5}">
                      <a16:colId xmlns:a16="http://schemas.microsoft.com/office/drawing/2014/main" val="1218002973"/>
                    </a:ext>
                  </a:extLst>
                </a:gridCol>
                <a:gridCol w="2083982">
                  <a:extLst>
                    <a:ext uri="{9D8B030D-6E8A-4147-A177-3AD203B41FA5}">
                      <a16:colId xmlns:a16="http://schemas.microsoft.com/office/drawing/2014/main" val="3355094114"/>
                    </a:ext>
                  </a:extLst>
                </a:gridCol>
                <a:gridCol w="2488018">
                  <a:extLst>
                    <a:ext uri="{9D8B030D-6E8A-4147-A177-3AD203B41FA5}">
                      <a16:colId xmlns:a16="http://schemas.microsoft.com/office/drawing/2014/main" val="3864966894"/>
                    </a:ext>
                  </a:extLst>
                </a:gridCol>
              </a:tblGrid>
              <a:tr h="735683">
                <a:tc>
                  <a:txBody>
                    <a:bodyPr/>
                    <a:lstStyle/>
                    <a:p>
                      <a:r>
                        <a:rPr lang="en-GB" dirty="0" smtClean="0"/>
                        <a:t>Talk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Title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Time Period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Date of Talk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440900"/>
                  </a:ext>
                </a:extLst>
              </a:tr>
              <a:tr h="735683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early Republic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1792-1800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October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30th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754052"/>
                  </a:ext>
                </a:extLst>
              </a:tr>
              <a:tr h="735683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Jefferson’s America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1800-1808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November 6th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655905"/>
                  </a:ext>
                </a:extLst>
              </a:tr>
              <a:tr h="764897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 of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1812 and its impact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1808-1815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November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20th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191017"/>
                  </a:ext>
                </a:extLst>
              </a:tr>
              <a:tr h="735683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Era of Good Feelings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1816-1828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December 4th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748484"/>
                  </a:ext>
                </a:extLst>
              </a:tr>
              <a:tr h="735683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Jacksonian ‘democracy’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1828-1840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8th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141789"/>
                  </a:ext>
                </a:extLst>
              </a:tr>
              <a:tr h="735683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New Spain, Mexico and the Texas Republic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1820-1836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22nd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807227"/>
                  </a:ext>
                </a:extLst>
              </a:tr>
              <a:tr h="570685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Manifest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Destiny and t</a:t>
                      </a:r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 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Mexican War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1840 -1850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February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5th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348651"/>
                  </a:ext>
                </a:extLst>
              </a:tr>
              <a:tr h="480997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California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the Gold Rush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1700-1850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February 19th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485562"/>
                  </a:ext>
                </a:extLst>
              </a:tr>
            </a:tbl>
          </a:graphicData>
        </a:graphic>
      </p:graphicFrame>
      <p:pic>
        <p:nvPicPr>
          <p:cNvPr id="1026" name="Picture 2" descr="Red Check Mark Gif - ClipArt 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1921" y="1357461"/>
            <a:ext cx="480079" cy="56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02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7262" y="366935"/>
            <a:ext cx="8911687" cy="1280890"/>
          </a:xfrm>
        </p:spPr>
        <p:txBody>
          <a:bodyPr/>
          <a:lstStyle/>
          <a:p>
            <a:r>
              <a:rPr lang="en-GB" dirty="0" smtClean="0"/>
              <a:t>Impact of Haitian Slave Revolt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896" y="1578674"/>
            <a:ext cx="11881104" cy="4995862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Biggest land purchase in human history</a:t>
            </a:r>
          </a:p>
          <a:p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Triggers first large slave revolt in USA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Changes white attitude to enslaved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Defines future of Haiti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05155" y="26395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20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301" y="-14287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Louisiana Territory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upload.wikimedia.org/wikipedia/commons/thumb/5/56/Louisiana_Purchase.jpg/325px-Louisiana_Purcha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32" y="603504"/>
            <a:ext cx="6546308" cy="625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83961" y="503594"/>
            <a:ext cx="549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Claimed by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France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1625.. not occupied 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5821" y="2407757"/>
            <a:ext cx="5276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Napoleon in power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1799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recovers</a:t>
            </a:r>
          </a:p>
          <a:p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Territory in exchange for conquests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North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Italy…has big plan for New France…decides to recover Haiti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4563" y="3471863"/>
            <a:ext cx="17972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Louisiana</a:t>
            </a:r>
          </a:p>
          <a:p>
            <a:r>
              <a:rPr lang="en-GB" sz="2800" dirty="0" smtClean="0"/>
              <a:t>Territory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555124" y="5490342"/>
            <a:ext cx="16177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New Orleans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818258" y="1182575"/>
            <a:ext cx="4995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Transferred to Spain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7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 (French Indian war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)..only town New Orleans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66786" y="4156096"/>
            <a:ext cx="5540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Peace of Amiens (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1802-1803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collapsing, war with Britain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imminent,</a:t>
            </a:r>
          </a:p>
          <a:p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Napoleon needs cash…and fast</a:t>
            </a:r>
          </a:p>
        </p:txBody>
      </p:sp>
      <p:sp>
        <p:nvSpPr>
          <p:cNvPr id="3" name="Oval 2"/>
          <p:cNvSpPr/>
          <p:nvPr/>
        </p:nvSpPr>
        <p:spPr>
          <a:xfrm>
            <a:off x="4141076" y="5801710"/>
            <a:ext cx="273269" cy="2732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890345" y="5704764"/>
            <a:ext cx="5020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decides to cut losses…and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British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expansion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59299" y="19796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708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 animBg="1"/>
      <p:bldP spid="11" grpId="0"/>
      <p:bldP spid="12" grpId="0"/>
      <p:bldP spid="3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963" y="295498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Louisiana Purchase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" y="1117473"/>
            <a:ext cx="12020550" cy="5667375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Jefferson sends ambassadors to buy New Orleans for $10 million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Napoleon offers entire Louisiana Territory (828,000 square miles) for 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$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15 million dollars (£300 million in 2023 currency: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£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300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sq.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mile) 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Ambassadors accepts offer, sign treaty w/o consulting Jefferson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Jefferson approves deal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overcomes Federalist opposition in Congress (fear growth of South &amp; expansion of slavery)</a:t>
            </a:r>
          </a:p>
          <a:p>
            <a:pPr marL="0" indent="0">
              <a:lnSpc>
                <a:spcPct val="90000"/>
              </a:lnSpc>
              <a:buNone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Inhabitants (500,000 indigenous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people and 5,000 settlers)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not consulted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0088" y="56292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935093" y="44306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42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2547" y="315311"/>
            <a:ext cx="8911687" cy="883783"/>
          </a:xfrm>
        </p:spPr>
        <p:txBody>
          <a:bodyPr/>
          <a:lstStyle/>
          <a:p>
            <a:r>
              <a:rPr lang="en-GB" dirty="0" smtClean="0"/>
              <a:t>Haitian Revolt impact on blacks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511" y="1237786"/>
            <a:ext cx="11229279" cy="2089614"/>
          </a:xfrm>
        </p:spPr>
        <p:txBody>
          <a:bodyPr>
            <a:normAutofit/>
          </a:bodyPr>
          <a:lstStyle/>
          <a:p>
            <a:pPr lvl="1"/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6949" y="928763"/>
            <a:ext cx="11005051" cy="6406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GB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 spreads  …..Africans can defeat white man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GB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Fuelled by rise of Methodists preaching gospel direct to slave populations…all people are equal to God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GB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 meetings take place across plantations </a:t>
            </a:r>
          </a:p>
          <a:p>
            <a:pPr marL="800100" lvl="1" indent="-342900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GB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Whites consider Africans incapable of organizing, and harmless</a:t>
            </a:r>
          </a:p>
          <a:p>
            <a:pPr marL="800100" lvl="1" indent="-342900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GB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ouse slaves commonly shared between plantations, overhear Master conversations  </a:t>
            </a:r>
          </a:p>
          <a:p>
            <a:pPr marL="742950" lvl="1" indent="-285750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GB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87959" y="41477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584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18" y="0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Prosser’s Rebellion 1800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84" y="630936"/>
            <a:ext cx="5131397" cy="62270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25555" y="743521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Gabriel Prosser.. Literate slave and blacksmith lent out.. Mixes with poor whites Virginia,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01816" y="2975632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Organises revolt, stock pile of arms, sets 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date, assembles army 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1,000 assemble </a:t>
            </a:r>
          </a:p>
        </p:txBody>
      </p:sp>
      <p:sp>
        <p:nvSpPr>
          <p:cNvPr id="7" name="Rectangle 6"/>
          <p:cNvSpPr/>
          <p:nvPr/>
        </p:nvSpPr>
        <p:spPr>
          <a:xfrm>
            <a:off x="5516344" y="5061473"/>
            <a:ext cx="63857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Thunderstorm disperses army, plot betrayed by slaves seeking freedom. Prosser hanged along with 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 leaders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19934" y="48076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53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Testimony of one of the leaders on receiving sentence….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411450" y="2317787"/>
            <a:ext cx="88185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342900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“I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have nothing more to offer than what General Washington would have had to offer, had he been taken by the British and put to trial by them. I have adventured my life in endeavoring to obtain the liberty of my countrymen, and am a willing sacrifice in their cause."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80569" y="29223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53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7473" y="165596"/>
            <a:ext cx="8911687" cy="836390"/>
          </a:xfrm>
        </p:spPr>
        <p:txBody>
          <a:bodyPr/>
          <a:lstStyle/>
          <a:p>
            <a:pPr algn="ctr"/>
            <a:r>
              <a:rPr lang="en-GB" dirty="0" smtClean="0"/>
              <a:t>Reaction among whites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738" y="1291685"/>
            <a:ext cx="11244262" cy="4967931"/>
          </a:xfrm>
        </p:spPr>
        <p:txBody>
          <a:bodyPr>
            <a:normAutofit fontScale="92500" lnSpcReduction="20000"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Shock and horror at brutality of massacres of whites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Fear and panic as news of ‘Prosser Rebellion’ spreads …especially where blacks high proportion of population (Carolina  60% population black, Virginia 40%)   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Resentment grows across South towards northern Abolitionists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States impose ‘negro laws”</a:t>
            </a:r>
          </a:p>
          <a:p>
            <a:pPr marL="742950" lvl="2" indent="-342900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Free blacks ordered to leave Virginia</a:t>
            </a:r>
          </a:p>
          <a:p>
            <a:pPr marL="742950" lvl="2" indent="-342900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Bans imposed on preaching gospel, reading, education, and movement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1321" y="6085490"/>
            <a:ext cx="1110111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Changed view vs blacks as new technology makes slavery profitable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29361" y="46191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787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958" y="0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The Cotton ‘Gin’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786354" y="647183"/>
            <a:ext cx="540564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Cotton growing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uneconomic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 to effort to remove seeds</a:t>
            </a:r>
          </a:p>
          <a:p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91977" y="1947200"/>
            <a:ext cx="51828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 Whitney, New England inventor</a:t>
            </a: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Develops ‘engine’ to filter seeds </a:t>
            </a: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1793 …use spreads across south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26359" y="37580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794105" y="3363355"/>
            <a:ext cx="5397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Cotton yields increase 500% 1790-1810, value of slaves doubles from $200 to $400 by 1820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02849" y="4907084"/>
            <a:ext cx="4812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Plantation owners seek to exploit land to West (Mississippi Alabama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Arkansas…Land rush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4" y="700088"/>
            <a:ext cx="6500812" cy="61579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53946" y="35821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114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862" y="0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Impact on Haiti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2407" y="568597"/>
            <a:ext cx="11506200" cy="5915025"/>
          </a:xfrm>
        </p:spPr>
        <p:txBody>
          <a:bodyPr>
            <a:normAutofit fontScale="85000" lnSpcReduction="20000"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Revolution occurs before creation of institutions</a:t>
            </a:r>
          </a:p>
          <a:p>
            <a:pPr lvl="1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Chaos as Dessalines assassinated, </a:t>
            </a:r>
          </a:p>
          <a:p>
            <a:pPr lvl="1"/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rogression of dictators</a:t>
            </a:r>
          </a:p>
          <a:p>
            <a:pPr lvl="1"/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Jefferson and US refuse to recognise regime…considers in an </a:t>
            </a:r>
          </a:p>
          <a:p>
            <a:pPr marL="0" indent="0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abomination and threat to South…imposes Trade Embargo. France and</a:t>
            </a:r>
          </a:p>
          <a:p>
            <a:pPr marL="0" indent="0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Britain do same….fear of slave revolts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French return in 1825 demand payment for loss of slaves….and </a:t>
            </a:r>
          </a:p>
          <a:p>
            <a:pPr marL="0" indent="0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control of finance…Impose debt of $30Bn in todays money (10X Louisiana</a:t>
            </a:r>
          </a:p>
          <a:p>
            <a:pPr marL="0" indent="0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Purchase…up to 80% of GDP…paid off 1971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Haiti…poor, violent, anarchy….US seize gold then occupy to pay debts </a:t>
            </a:r>
          </a:p>
          <a:p>
            <a:pPr marL="0" indent="0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…country poorest in world </a:t>
            </a:r>
            <a:r>
              <a:rPr lang="en-GB" sz="2800" smtClean="0">
                <a:latin typeface="Arial" panose="020B0604020202020204" pitchFamily="34" charset="0"/>
                <a:cs typeface="Arial" panose="020B0604020202020204" pitchFamily="34" charset="0"/>
              </a:rPr>
              <a:t>and miserable 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189616" y="45248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339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428" y="77572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Jefferson’s First Term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518" y="853070"/>
            <a:ext cx="10863482" cy="31494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Jefferson re-elected 1804 with 162 electoral votes vs 14 for Federalists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…73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% of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150,000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popular vote</a:t>
            </a:r>
          </a:p>
          <a:p>
            <a:pPr lvl="1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US doubled in size without a war</a:t>
            </a:r>
          </a:p>
          <a:p>
            <a:pPr lvl="1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Barbary war popular, tributes payments stopped</a:t>
            </a:r>
          </a:p>
          <a:p>
            <a:pPr lvl="1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Economy improving as new industries protected by tariffs expand in North and cotton industry takes off across South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65609" y="4097394"/>
            <a:ext cx="11026391" cy="2082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Seeks to use second term to continue western expansion</a:t>
            </a:r>
          </a:p>
          <a:p>
            <a:pPr lvl="1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Fears British will expand west from Canada to settle, exploit fur trade</a:t>
            </a:r>
          </a:p>
          <a:p>
            <a:pPr lvl="1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Seeks navigable waterways to Pacific</a:t>
            </a:r>
          </a:p>
          <a:p>
            <a:pPr lvl="1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Commissions Corps of Discovery in 1803 to chart and assess West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46557" y="29223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17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254" y="0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824" y="1347222"/>
            <a:ext cx="13197903" cy="6374833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change in regime</a:t>
            </a:r>
          </a:p>
          <a:p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first term (1800-1804): pirates, slaves and land </a:t>
            </a:r>
          </a:p>
          <a:p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Second Term (1804-1808): exploration, misadventures </a:t>
            </a:r>
          </a:p>
          <a:p>
            <a:pPr marL="0" indent="0">
              <a:buNone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and trade war</a:t>
            </a:r>
          </a:p>
          <a:p>
            <a:pPr marL="0" indent="0">
              <a:buNone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029361" y="5844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88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424" y="2712218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Intermission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521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4870" y="2461778"/>
            <a:ext cx="8911687" cy="1280890"/>
          </a:xfrm>
        </p:spPr>
        <p:txBody>
          <a:bodyPr/>
          <a:lstStyle/>
          <a:p>
            <a:r>
              <a:rPr lang="en-GB" dirty="0" smtClean="0"/>
              <a:t>Jefferson’s Second Term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1001080" y="51847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570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077" y="76257"/>
            <a:ext cx="8911687" cy="62793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Lewis and Clark</a:t>
            </a:r>
            <a:endParaRPr lang="en-GB" dirty="0"/>
          </a:p>
        </p:txBody>
      </p:sp>
      <p:pic>
        <p:nvPicPr>
          <p:cNvPr id="2050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4" y="2146300"/>
            <a:ext cx="5381626" cy="45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7486" y="1642679"/>
            <a:ext cx="2856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Merriweather Lewis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04459" y="1688662"/>
            <a:ext cx="1983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William Clark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38040" y="957755"/>
            <a:ext cx="58248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Army officers, self educated, masons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slave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owners, veterans of Indian wars </a:t>
            </a:r>
          </a:p>
          <a:p>
            <a:r>
              <a:rPr lang="en-GB" dirty="0" smtClean="0"/>
              <a:t> </a:t>
            </a:r>
            <a:endParaRPr lang="en-GB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176379" y="3245945"/>
            <a:ext cx="60156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Jefferson personally tutors both in science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botany. Wants both scientific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197162" y="1976383"/>
            <a:ext cx="64282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Personally appointed by Jefferson, Clark</a:t>
            </a: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Lewis superior officer but Lewis made leader..</a:t>
            </a: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Become co leaders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85034" y="5826938"/>
            <a:ext cx="53383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Lewis and Clark leave 1805 , 30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 </a:t>
            </a:r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2 slaves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34920" y="4561490"/>
            <a:ext cx="5957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Secures special grant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Congress</a:t>
            </a:r>
          </a:p>
          <a:p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expedition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 supplied, notifies</a:t>
            </a:r>
          </a:p>
          <a:p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Spanish and British expedition for science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40445" y="40535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468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  <p:bldP spid="8" grpId="0"/>
      <p:bldP spid="7" grpId="0"/>
      <p:bldP spid="10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06610"/>
            <a:ext cx="8911687" cy="1280890"/>
          </a:xfrm>
        </p:spPr>
        <p:txBody>
          <a:bodyPr/>
          <a:lstStyle/>
          <a:p>
            <a:r>
              <a:rPr lang="en-GB" dirty="0" smtClean="0"/>
              <a:t>Lewis and Clarke Expedition 1804-1806</a:t>
            </a:r>
            <a:endParaRPr lang="en-GB" dirty="0"/>
          </a:p>
        </p:txBody>
      </p:sp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054100"/>
            <a:ext cx="7670800" cy="580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91803" y="1254326"/>
            <a:ext cx="4200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 objective: 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</a:t>
            </a:r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navigable route to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Pacific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5680" y="3086388"/>
            <a:ext cx="4139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Secondary: assess Indian</a:t>
            </a:r>
          </a:p>
          <a:p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strengths and weaknesses </a:t>
            </a: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 fertility, study nature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45938" y="4878400"/>
            <a:ext cx="43460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Expedition peaceful, lose only</a:t>
            </a: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man…supported by teen </a:t>
            </a:r>
          </a:p>
          <a:p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Indian girl and her </a:t>
            </a:r>
          </a:p>
          <a:p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Quebecois husband  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59299" y="24509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402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7820" y="151146"/>
            <a:ext cx="8911687" cy="815806"/>
          </a:xfrm>
        </p:spPr>
        <p:txBody>
          <a:bodyPr/>
          <a:lstStyle/>
          <a:p>
            <a:pPr algn="ctr"/>
            <a:r>
              <a:rPr lang="en-GB" dirty="0" smtClean="0"/>
              <a:t>Sakakawea (1788-1812)</a:t>
            </a:r>
            <a:endParaRPr lang="en-GB" dirty="0"/>
          </a:p>
        </p:txBody>
      </p:sp>
      <p:pic>
        <p:nvPicPr>
          <p:cNvPr id="1026" name="Picture 2" descr="The First Scout: Mystic Warriors Of The High Plains: Sacajawe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08" y="1072056"/>
            <a:ext cx="5153362" cy="56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850" y="674857"/>
            <a:ext cx="4689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Sakakawea ((imagined likeness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517555" y="2468834"/>
            <a:ext cx="6424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Lewis and Clark meet Jean and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hire both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Interpreters…Saka pregnant 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33908" y="1114961"/>
            <a:ext cx="6658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Shoshone Indian (Idaho) captured Sioux Indians, sold to Quebecois Jean Baptiste Charboneau at 15 years of age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1809" y="3494613"/>
            <a:ext cx="67601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Valuable guide, speaks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languages. Remembers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passes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from childhood, rescues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maps that fall into river. Has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baby boy. Keeps up with expedition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sees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Pacific. Her presence and child reassures other Indians expedition peaceful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4521" y="5343771"/>
            <a:ext cx="5740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Relationships amicable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respectful with Lewis an Clark and throughout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 year journey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78532" y="41477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403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6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456" y="342402"/>
            <a:ext cx="9796551" cy="1280890"/>
          </a:xfrm>
        </p:spPr>
        <p:txBody>
          <a:bodyPr/>
          <a:lstStyle/>
          <a:p>
            <a:pPr algn="ctr"/>
            <a:r>
              <a:rPr lang="en-GB" dirty="0" smtClean="0"/>
              <a:t>Expedition encounter Spanish and Indians</a:t>
            </a:r>
            <a:endParaRPr lang="en-GB" dirty="0"/>
          </a:p>
        </p:txBody>
      </p:sp>
      <p:pic>
        <p:nvPicPr>
          <p:cNvPr id="4098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4" y="1408386"/>
            <a:ext cx="12076386" cy="544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06433" y="20739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473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0046" y="211985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Crossing the Rockies</a:t>
            </a:r>
            <a:endParaRPr lang="en-GB" dirty="0"/>
          </a:p>
        </p:txBody>
      </p:sp>
      <p:pic>
        <p:nvPicPr>
          <p:cNvPr id="5122" name="Picture 2" descr="https://www.offthegridnews.com/wp-content/uploads/2015/08/lewis-clark-mort-kunst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4" y="1133342"/>
            <a:ext cx="11985626" cy="572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25287" y="3205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792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93" y="297413"/>
            <a:ext cx="11935607" cy="1280890"/>
          </a:xfrm>
        </p:spPr>
        <p:txBody>
          <a:bodyPr/>
          <a:lstStyle/>
          <a:p>
            <a:pPr algn="ctr"/>
            <a:r>
              <a:rPr lang="en-GB" dirty="0" smtClean="0"/>
              <a:t>Sakakajewa mediates with NW Indians</a:t>
            </a:r>
            <a:endParaRPr lang="en-GB" dirty="0"/>
          </a:p>
        </p:txBody>
      </p:sp>
      <p:pic>
        <p:nvPicPr>
          <p:cNvPr id="3074" name="Picture 2" descr="https://upload.wikimedia.org/wikipedia/commons/thumb/e/e0/Lewis_and_clark-expedition.jpg/300px-Lewis_and_clark-expedi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2055"/>
            <a:ext cx="12192000" cy="578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04775" y="25452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83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037" y="173349"/>
            <a:ext cx="11655380" cy="1280890"/>
          </a:xfrm>
        </p:spPr>
        <p:txBody>
          <a:bodyPr/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Sacajewas meets brother…kidnapped same time as her…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8276"/>
            <a:ext cx="12024576" cy="606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14202" y="16968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939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295" y="105103"/>
            <a:ext cx="10071595" cy="1280890"/>
          </a:xfrm>
        </p:spPr>
        <p:txBody>
          <a:bodyPr/>
          <a:lstStyle/>
          <a:p>
            <a:pPr algn="ctr"/>
            <a:r>
              <a:rPr lang="en-GB" dirty="0" smtClean="0"/>
              <a:t>Aftermath of Lewis and Clark expedition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567" y="995385"/>
            <a:ext cx="12895495" cy="5862615"/>
          </a:xfrm>
        </p:spPr>
        <p:txBody>
          <a:bodyPr>
            <a:noAutofit/>
          </a:bodyPr>
          <a:lstStyle/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USA claims all territory of North West due to ‘right of discovery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Expedition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proves land fertile and suitable for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settlement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Reveals Indians few and divided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nspires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settlers and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entrepreneurs 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navigable route to West, </a:t>
            </a:r>
          </a:p>
          <a:p>
            <a:pPr lvl="1"/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for the explorers:</a:t>
            </a:r>
          </a:p>
          <a:p>
            <a:pPr lvl="1"/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Lewis appointed Governor of Louisiana, accused of corruption and commits suicide</a:t>
            </a:r>
          </a:p>
          <a:p>
            <a:pPr marL="742950" lvl="2" indent="-342900"/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Clark continues military career adopts Sakakajawa’s son “Auburn” when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she dies</a:t>
            </a:r>
          </a:p>
          <a:p>
            <a:pPr marL="400050" lvl="2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of illness in 1812.  Auburn gets educated, visits Europe, minor celebrity,    			   		  returns to US, runs hotel for 10 years and dies at age 61</a:t>
            </a:r>
          </a:p>
          <a:p>
            <a:pPr marL="342900" lvl="1" indent="-342900"/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72421" y="31108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711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018" y="173617"/>
            <a:ext cx="8911687" cy="602524"/>
          </a:xfrm>
        </p:spPr>
        <p:txBody>
          <a:bodyPr>
            <a:noAutofit/>
          </a:bodyPr>
          <a:lstStyle/>
          <a:p>
            <a:pPr algn="ctr"/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Transfer of Power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6737" y="1517860"/>
            <a:ext cx="9903297" cy="1291063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Federalists out , Democrat Republicans in</a:t>
            </a:r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47682" y="2727535"/>
            <a:ext cx="10194382" cy="1147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No violence….despite 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highly contentious result</a:t>
            </a:r>
          </a:p>
          <a:p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54097" y="3729755"/>
            <a:ext cx="10937903" cy="2615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Out: regal style, speeches, levees, balls and dances</a:t>
            </a:r>
          </a:p>
          <a:p>
            <a:pPr lvl="1"/>
            <a:endParaRPr lang="en-GB" sz="3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In: informality, frugality, partisanship, letters, conversations </a:t>
            </a:r>
            <a:endParaRPr lang="en-GB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15860" y="34879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917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726" y="73573"/>
            <a:ext cx="10683619" cy="756744"/>
          </a:xfrm>
        </p:spPr>
        <p:txBody>
          <a:bodyPr/>
          <a:lstStyle/>
          <a:p>
            <a:r>
              <a:rPr lang="en-GB" dirty="0" smtClean="0"/>
              <a:t>Exploiting the new lands: the first millionaire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694389" y="973631"/>
            <a:ext cx="4632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Jacob Astor 1763-1848)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27845" y="659170"/>
            <a:ext cx="6064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 born,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emigrates To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England, butcher,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emigrates to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1780’s, works as butcher …till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meets fur traders in tavern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46277" y="1859624"/>
            <a:ext cx="58655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Opens fur shop in New York, then imports</a:t>
            </a:r>
          </a:p>
          <a:p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Hides directly from Indians, cures, resells</a:t>
            </a:r>
          </a:p>
          <a:p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Britain…becomes one of wealthiest</a:t>
            </a:r>
          </a:p>
          <a:p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Americans by 1790’s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70" y="1502979"/>
            <a:ext cx="5345058" cy="53550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05405" y="3406450"/>
            <a:ext cx="64740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Establishes American Fur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Company. Expands</a:t>
            </a:r>
          </a:p>
          <a:p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Pacific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West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diversifies into Opium </a:t>
            </a: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 with China</a:t>
            </a: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172626" y="4744788"/>
            <a:ext cx="61649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Sees New York as future and buys</a:t>
            </a: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estate. Worth $20 million by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1820…1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of entire US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economy…Becomes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philanthropist and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Of American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dynasty…grandfather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Lady Astor”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1481847" y="19796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342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  <p:bldP spid="8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834" y="150203"/>
            <a:ext cx="10226565" cy="1280890"/>
          </a:xfrm>
        </p:spPr>
        <p:txBody>
          <a:bodyPr/>
          <a:lstStyle/>
          <a:p>
            <a:r>
              <a:rPr lang="en-GB" dirty="0" smtClean="0"/>
              <a:t>Tonquin Incident: perils of early fur trade1811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55" y="777922"/>
            <a:ext cx="7796387" cy="59014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80970" y="796119"/>
            <a:ext cx="47745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Purchased by Astor to purchase</a:t>
            </a: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Furs off coast of (now) Vancouver</a:t>
            </a: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…trip around Cape Horn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06226" y="2006769"/>
            <a:ext cx="45304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trade blankets for furs with</a:t>
            </a: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 o Kihaut Indians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65842" y="33002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125462" y="2891756"/>
            <a:ext cx="42787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Negotiations collapse, Indians</a:t>
            </a: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Kill all but 4 of 35 crew,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escape,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hides in ship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65694" y="4080287"/>
            <a:ext cx="46362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 o kihaut return to loot ship…</a:t>
            </a: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Survivor blows up ship, kills 100 </a:t>
            </a: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Indians and self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44311" y="5335959"/>
            <a:ext cx="43600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Survivors captured and </a:t>
            </a:r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Tortured to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death, one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survivor</a:t>
            </a:r>
          </a:p>
          <a:p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crew, Indian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translator..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72421" y="27337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05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208" y="2747199"/>
            <a:ext cx="8911687" cy="1280890"/>
          </a:xfrm>
        </p:spPr>
        <p:txBody>
          <a:bodyPr/>
          <a:lstStyle/>
          <a:p>
            <a:r>
              <a:rPr lang="en-GB" dirty="0" smtClean="0"/>
              <a:t>The misadventures of Aaron Burr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1151909" y="32993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807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le:Aaron Burr post-fail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74" y="1057490"/>
            <a:ext cx="5382341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50502" y="121834"/>
            <a:ext cx="8911687" cy="1280890"/>
          </a:xfrm>
        </p:spPr>
        <p:txBody>
          <a:bodyPr/>
          <a:lstStyle/>
          <a:p>
            <a:r>
              <a:rPr lang="en-GB" dirty="0" smtClean="0"/>
              <a:t>Aaron Burr (1756-1836)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024591" y="775981"/>
            <a:ext cx="58160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Grandson of Johnathan Edwards, born to</a:t>
            </a: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Wealth New Jersey Family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00556" y="4365173"/>
            <a:ext cx="6057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Qualifies as lawyer after war and becomes</a:t>
            </a: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 business and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financier. Creates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Chase Manhattan Bank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89465" y="1691444"/>
            <a:ext cx="61797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Revolutionary war hero….side lined by </a:t>
            </a: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Washington for attempts to seek recognition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84118" y="5657671"/>
            <a:ext cx="58577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Advocates women’s suffrage and equality</a:t>
            </a: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opposes Immigration restrictions, </a:t>
            </a: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tries to ban slavery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24792" y="2664630"/>
            <a:ext cx="62136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affair with wife of British officer…during </a:t>
            </a: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Revolutionary war.. Marries her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</a:p>
          <a:p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husband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 in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1780…one daughter, </a:t>
            </a:r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Theodosia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wife dies 1794</a:t>
            </a:r>
          </a:p>
        </p:txBody>
      </p:sp>
    </p:spTree>
    <p:extLst>
      <p:ext uri="{BB962C8B-B14F-4D97-AF65-F5344CB8AC3E}">
        <p14:creationId xmlns:p14="http://schemas.microsoft.com/office/powerpoint/2010/main" val="276397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499" y="86898"/>
            <a:ext cx="8911687" cy="1280890"/>
          </a:xfrm>
        </p:spPr>
        <p:txBody>
          <a:bodyPr/>
          <a:lstStyle/>
          <a:p>
            <a:r>
              <a:rPr lang="en-GB" dirty="0" smtClean="0"/>
              <a:t>The once up an coming man </a:t>
            </a:r>
            <a:endParaRPr lang="en-GB" dirty="0"/>
          </a:p>
        </p:txBody>
      </p:sp>
      <p:pic>
        <p:nvPicPr>
          <p:cNvPr id="9218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4" y="824247"/>
            <a:ext cx="7271374" cy="603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0008" y="558048"/>
            <a:ext cx="4641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Initially colleague of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Hamilton's envies H’s fame, and success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0588" y="2846869"/>
            <a:ext cx="46414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Runs for President in 1796 as</a:t>
            </a: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Democratic Republican, fails</a:t>
            </a: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Runs again in 1800, ties with</a:t>
            </a: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Jefferson. Becomes Vice</a:t>
            </a: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President…Distrusted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13420" y="1652018"/>
            <a:ext cx="4578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Disguises creation of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Bank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Water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Company…Angers Hamilton…leak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84667" y="4919008"/>
            <a:ext cx="46802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Dropped by Jefferson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1804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Runs for Governor of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York. Hamilton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leaks notes that Burr a man…”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to be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trusted”..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40445" y="3393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880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286" y="211986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Duel with Hamilton 1804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2" y="927278"/>
            <a:ext cx="6093052" cy="59307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66733" y="980481"/>
            <a:ext cx="58992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Duals normal way to solve problems of </a:t>
            </a: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Honour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Hamilton’s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killed in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dual. Burr</a:t>
            </a:r>
          </a:p>
          <a:p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dual…agreement to miss….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39500" y="2414832"/>
            <a:ext cx="5725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Burr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former Vice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President,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Hamilton </a:t>
            </a:r>
          </a:p>
          <a:p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Former Secretary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Treasury,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</a:t>
            </a:r>
          </a:p>
          <a:p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Federalists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66716" y="5124328"/>
            <a:ext cx="5743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Hamilton misses (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intentionally? ), Burr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kills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Hamilton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97953" y="3800666"/>
            <a:ext cx="58384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in New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Jersey…duelling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punishable</a:t>
            </a: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death in New York. Crime but prison </a:t>
            </a: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Fine New Jersey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33935" y="6082730"/>
            <a:ext cx="3009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 on the run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87959" y="37707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620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3" grpId="0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918" y="0"/>
            <a:ext cx="8911687" cy="792565"/>
          </a:xfrm>
        </p:spPr>
        <p:txBody>
          <a:bodyPr/>
          <a:lstStyle/>
          <a:p>
            <a:pPr algn="ctr"/>
            <a:r>
              <a:rPr lang="en-GB" dirty="0" smtClean="0"/>
              <a:t>The Burr Conspiracy Trial 1807</a:t>
            </a:r>
            <a:endParaRPr lang="en-GB" dirty="0"/>
          </a:p>
        </p:txBody>
      </p:sp>
      <p:pic>
        <p:nvPicPr>
          <p:cNvPr id="2052" name="Picture 4" descr="Aaron Burr timeline | Timetoast timel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8483"/>
            <a:ext cx="6482687" cy="595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60107" y="616347"/>
            <a:ext cx="539309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Burr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heads West to Tennessee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Meets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Spanish &amp;British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ambassadors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lans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create ‘Empire’ west of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Appalachia's, attempts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raises army (disputed) </a:t>
            </a:r>
          </a:p>
          <a:p>
            <a:r>
              <a:rPr lang="en-GB" dirty="0" smtClean="0"/>
              <a:t>	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99125" y="2651977"/>
            <a:ext cx="5692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Jefferson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sends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troops to arrest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Burr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Burr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on trial 1807 for treason..and his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703842" y="4378813"/>
            <a:ext cx="54881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Epilogue: Burr to England, tries to set up scheme to invade Mexico, deported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off to France, shunned by Napoleon 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Allowed to return to America 1811 (thanks to Theodosia)…under secret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64573" y="3589362"/>
            <a:ext cx="6551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Burr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acquitted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…but ruined and must leave 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3016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249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313" y="0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Theodosia and her father</a:t>
            </a:r>
            <a:endParaRPr lang="en-GB" dirty="0"/>
          </a:p>
        </p:txBody>
      </p:sp>
      <p:pic>
        <p:nvPicPr>
          <p:cNvPr id="11268" name="Picture 4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32" y="1468191"/>
            <a:ext cx="4950226" cy="552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89976" y="2073460"/>
            <a:ext cx="74530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“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She was reading Horace and Terence in the original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Latin, learning the Greek grammar, speaking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French, studying Gibbon, practicing on the piano,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taking lessons in dancing, and learning to skate,“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James Parton..Burr biographer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5152" y="732097"/>
            <a:ext cx="59611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Aaron Burr inspired by Mary Wollenscroft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And Rights of Women…wanted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daughter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have best education.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5258" y="4044972"/>
            <a:ext cx="702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Supported father throughout trial, led campaign for him to be allowed to return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213446" y="6259015"/>
            <a:ext cx="715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Burr dies alone in boarding </a:t>
            </a:r>
            <a:r>
              <a:rPr lang="en-GB" sz="2400" dirty="0" smtClean="0"/>
              <a:t>house 20 </a:t>
            </a:r>
            <a:r>
              <a:rPr lang="en-GB" sz="2400" dirty="0"/>
              <a:t>years later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8739" y="884449"/>
            <a:ext cx="389241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/>
              <a:t>Theodosia Burr 1783-1813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193572" y="4896544"/>
            <a:ext cx="6998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Marries Governor of South Carolina, one child </a:t>
            </a:r>
          </a:p>
          <a:p>
            <a:r>
              <a:rPr lang="en-GB" sz="2400" dirty="0" smtClean="0"/>
              <a:t>dies when Aaron returns, travels to see him but …”lost at sea” (pirates?)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61336" y="3205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261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3" grpId="0" animBg="1"/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467" y="2460911"/>
            <a:ext cx="10496533" cy="12808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Jefferson wants to focus on developing West 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but events in Europe make this impossible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378911" y="3205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292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942" y="247701"/>
            <a:ext cx="9753085" cy="1280890"/>
          </a:xfrm>
        </p:spPr>
        <p:txBody>
          <a:bodyPr/>
          <a:lstStyle/>
          <a:p>
            <a:pPr algn="ctr"/>
            <a:r>
              <a:rPr lang="en-GB" dirty="0" smtClean="0"/>
              <a:t>The Trade Embargo of 1807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4002" y="1050707"/>
            <a:ext cx="10183611" cy="2822223"/>
          </a:xfrm>
        </p:spPr>
        <p:txBody>
          <a:bodyPr>
            <a:normAutofit fontScale="92500" lnSpcReduction="10000"/>
          </a:bodyPr>
          <a:lstStyle/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Napoleonic war intensifies</a:t>
            </a:r>
          </a:p>
          <a:p>
            <a:pPr lvl="1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French ban trade to from England</a:t>
            </a:r>
          </a:p>
          <a:p>
            <a:pPr lvl="1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Britain embargoes all trade to France </a:t>
            </a:r>
          </a:p>
          <a:p>
            <a:pPr lvl="1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Seize American ships, impress sailors (1/3 American sailors British deserters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36700" y="4332944"/>
            <a:ext cx="10527921" cy="24178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Jefferson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reacts: ‘a pox on all of you’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Convinced Americas future agriculture and exploitation of West</a:t>
            </a:r>
          </a:p>
          <a:p>
            <a:pPr lvl="1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No need for foreigners or trade</a:t>
            </a:r>
          </a:p>
          <a:p>
            <a:pPr lvl="1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Bans ALL exports to ALL countries</a:t>
            </a:r>
          </a:p>
          <a:p>
            <a:pPr lvl="1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Economy shrinks by 8%, smuggling intensifies </a:t>
            </a:r>
          </a:p>
          <a:p>
            <a:pPr marL="457200" lvl="1" indent="0"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595728" y="56560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224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568" y="386366"/>
            <a:ext cx="11274551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Jefferson 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Goal: ‘Recover spirit of Revolution’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6433" y="3278440"/>
            <a:ext cx="11545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Eliminate internal excise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taxes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army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and navy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31720" y="5566684"/>
            <a:ext cx="762901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Job One is to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“handle the pirate problem”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761" y="2422017"/>
            <a:ext cx="10456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Shrink government, return power to the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states,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81084" y="953072"/>
            <a:ext cx="11192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9" name="Rectangle 8"/>
          <p:cNvSpPr/>
          <p:nvPr/>
        </p:nvSpPr>
        <p:spPr>
          <a:xfrm>
            <a:off x="398907" y="4177220"/>
            <a:ext cx="117197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import taxes reduce “superfluous” expenditure ….and use funds to buy New Orleans from France and land from Indians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191" y="1471803"/>
            <a:ext cx="11192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Repeals Sedition laws(but not alien laws…still on books)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2103" y="2073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144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  <p:bldP spid="9" grpId="0"/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Napoleonic wars and United States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331" y="1487606"/>
            <a:ext cx="11313994" cy="5370394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 retains neutrality, Jefferson pro French 1800-1804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Napoleon declares himself Emperor 1804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‘Total war’ between Britain and France </a:t>
            </a:r>
          </a:p>
          <a:p>
            <a:pPr lvl="1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French seize American ships with British goods</a:t>
            </a:r>
          </a:p>
          <a:p>
            <a:pPr lvl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British blockade France, board American ships searching for deserters</a:t>
            </a:r>
          </a:p>
          <a:p>
            <a:pPr lvl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Jefferson….no longer pro French: “pox on both their houses”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529740" y="42420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98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9778" y="0"/>
            <a:ext cx="8911687" cy="1280890"/>
          </a:xfrm>
        </p:spPr>
        <p:txBody>
          <a:bodyPr/>
          <a:lstStyle/>
          <a:p>
            <a:r>
              <a:rPr lang="en-GB" dirty="0" smtClean="0"/>
              <a:t>Chesapeake Affair 1807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69" y="1296537"/>
            <a:ext cx="7902054" cy="5561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5342" y="696034"/>
            <a:ext cx="6721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HMS Leopard vs USS Chesapeake 1807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65911" y="545911"/>
            <a:ext cx="4026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Captain HMS Leopard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Learns 4 deserters on USS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Chesapeake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93122" y="1762836"/>
            <a:ext cx="4098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Hails Chesapeake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waters, demands handover of deserters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05625" y="2961563"/>
            <a:ext cx="42062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Americans refuse.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Broadside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kills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Americans surrender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British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board,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take ‘deserters’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hang 1, 3...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found out to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 Americans and returned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89206" y="4997357"/>
            <a:ext cx="4102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USS Chesapeake returns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port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53715" y="6027003"/>
            <a:ext cx="40382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Americans humiliated….and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respond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28981" y="23567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9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622" y="264355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Trade Embargo Act 1807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934" y="1282890"/>
            <a:ext cx="11182066" cy="557511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Jefferson bans ALL US trade to both France and Britain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 Economy goes into depression</a:t>
            </a:r>
          </a:p>
          <a:p>
            <a:pPr lvl="1"/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Trans Atlantic trade ends north and East coast ports ruined</a:t>
            </a:r>
          </a:p>
          <a:p>
            <a:pPr lvl="1"/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South loses market for newly profitable cotton	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US based manufacturing start ramps up in North East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British continue to blockade France, board US Ships</a:t>
            </a:r>
          </a:p>
          <a:p>
            <a:pPr lvl="1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Divert trade to new Empire in India</a:t>
            </a:r>
          </a:p>
          <a:p>
            <a:pPr lvl="1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Indifferent to American protests…….tempers rising</a:t>
            </a:r>
          </a:p>
          <a:p>
            <a:pPr lvl="1"/>
            <a:endParaRPr lang="en-GB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4713" y="36764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596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5842" y="0"/>
            <a:ext cx="8911687" cy="1280890"/>
          </a:xfrm>
        </p:spPr>
        <p:txBody>
          <a:bodyPr/>
          <a:lstStyle/>
          <a:p>
            <a:r>
              <a:rPr lang="en-GB" dirty="0" smtClean="0"/>
              <a:t>Jefferson’s departure 1808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067" y="556556"/>
            <a:ext cx="11878101" cy="5341324"/>
          </a:xfrm>
        </p:spPr>
        <p:txBody>
          <a:bodyPr>
            <a:normAutofit fontScale="92500" lnSpcReduction="20000"/>
          </a:bodyPr>
          <a:lstStyle/>
          <a:p>
            <a:endParaRPr lang="en-GB" dirty="0" smtClean="0"/>
          </a:p>
          <a:p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Presidency considered “success” ….achievements during first term, decides to retire at end of second term</a:t>
            </a:r>
          </a:p>
          <a:p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Most Jefferson ‘ideals’ shredded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Central government power increased, not contracted (Pirates, Louisiana, crushing of Burr) </a:t>
            </a:r>
          </a:p>
          <a:p>
            <a:pPr lvl="1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 disputes addressed by violence…not negotiation</a:t>
            </a:r>
          </a:p>
          <a:p>
            <a:pPr lvl="1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Slavery not ‘going away’, slavery problem to continue….and intensify</a:t>
            </a:r>
          </a:p>
          <a:p>
            <a:pPr lvl="1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Embargo increases power of  northern manufactures…US not going agrarian</a:t>
            </a:r>
          </a:p>
          <a:p>
            <a:pPr lvl="1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No significant increase in level of democracy….rule by elite continues</a:t>
            </a:r>
          </a:p>
          <a:p>
            <a:pPr marL="457200" lvl="1" indent="0">
              <a:buNone/>
            </a:pPr>
            <a:endParaRPr lang="en-GB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/>
              <a:t>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Nominates Secretary of State James Madison for President. </a:t>
            </a:r>
          </a:p>
          <a:p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02177" y="5984681"/>
            <a:ext cx="1180986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‘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Spirit of the Revolution’ replaced by Nationalism and pursuit of prosperity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19934" y="17910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84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053" y="203486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Jefferson epilogue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377" y="1729170"/>
            <a:ext cx="11670792" cy="2538984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Retires to Monticello in Virginia, makes no mention of his Presidency in future life</a:t>
            </a:r>
          </a:p>
          <a:p>
            <a:pPr lvl="1"/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Considers greatest achievement: Declaration of Independence, religious freedom in Virginia, creating University of Virginia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Dedicates himself to architecture, study of nature, writing letters and grandchildren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Befriends Federalist opponent John Adams, mentors Madison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Sinks into debt, funds lifestyle by selling slaves to cotton plantations, 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Dies bankrupt on July 4rth  1826, daughters sell off estate, Sally Hemmings freed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81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945" y="660686"/>
            <a:ext cx="9575228" cy="1280890"/>
          </a:xfrm>
        </p:spPr>
        <p:txBody>
          <a:bodyPr/>
          <a:lstStyle/>
          <a:p>
            <a:r>
              <a:rPr lang="en-GB" dirty="0" smtClean="0"/>
              <a:t>Jefferson self Elegy and hope for America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30936" y="1901952"/>
            <a:ext cx="1180804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May it be to the world, what I believe it will be, (to some parts sooner, to others later, </a:t>
            </a:r>
            <a:endParaRPr lang="en-GB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finally to all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,) 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the signal of arousing men to burst the chains under which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monkish</a:t>
            </a:r>
          </a:p>
          <a:p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ignorance and superstition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had 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persuaded them to bind themselves, and to assume </a:t>
            </a:r>
            <a:endParaRPr lang="en-GB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blessings and security of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self-government</a:t>
            </a:r>
          </a:p>
          <a:p>
            <a:endParaRPr lang="en-GB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.…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All eyes are opened or opening to the rights of men. The general spread of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</a:p>
          <a:p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light of </a:t>
            </a:r>
            <a:r>
              <a:rPr lang="en-GB" sz="2400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science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already laid open to every view the 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palpable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 truth, that the mass </a:t>
            </a:r>
            <a:endParaRPr lang="en-GB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mankind has not been born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saddles on their backs, nor a 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favored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few, booted </a:t>
            </a:r>
            <a:endParaRPr lang="en-GB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spurred, ready to ride them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legitimately 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by the grace of God. These are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grounds</a:t>
            </a:r>
          </a:p>
          <a:p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of hope for others; for ourselves, let the annual return of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day forever refresh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</a:p>
          <a:p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recollections of these rights, and an undiminished devotion to them.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97006" y="32993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76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341" y="2648932"/>
            <a:ext cx="11572659" cy="148968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Next Time: A second war with Britain, the Indians east of Mississippi make their final stand, America </a:t>
            </a:r>
            <a:br>
              <a:rPr lang="en-GB" dirty="0" smtClean="0"/>
            </a:br>
            <a:r>
              <a:rPr lang="en-GB" dirty="0" smtClean="0"/>
              <a:t>becomes a Continental power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699423" y="47134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292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882" y="2843859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First Barbary War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982227" y="4619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341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7007" y="0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Barbary Pirates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9588" y="457200"/>
            <a:ext cx="4062412" cy="6400800"/>
          </a:xfrm>
        </p:spPr>
        <p:txBody>
          <a:bodyPr>
            <a:normAutofit fontScale="85000" lnSpcReduction="20000"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Berber people living on North African Coast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‘City states’ ruled by ‘Deys’ nominally part of Ottoman Empire but independent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Raid coast and seize ships south &amp; west Europe1500-1830…including Cornwall &amp; Ireland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Slaves main source of income for ‘Deys; 1.2 million European enslaved or ransomed 1500-1800 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Europeans pay ‘tax’ to ‘insure’ ships…many wars and price adjustments</a:t>
            </a:r>
          </a:p>
          <a:p>
            <a:pPr marL="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8674"/>
            <a:ext cx="7950911" cy="60293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1027502">
            <a:off x="537743" y="2145716"/>
            <a:ext cx="6405984" cy="2197684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1180190" y="2073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844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467" y="111155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Berbers and America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029448" y="826004"/>
            <a:ext cx="516255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British navy supress Berbers by 1750’s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25586" y="1302137"/>
            <a:ext cx="5166414" cy="11613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British remove ‘protection’ for American </a:t>
            </a:r>
            <a:endParaRPr lang="en-GB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ships. Encourages Dey 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attack </a:t>
            </a:r>
            <a:endParaRPr lang="en-GB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ships…100’s enslaved</a:t>
            </a: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99397" y="2633081"/>
            <a:ext cx="5292603" cy="11613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Washington /Adams agree to pay tribute </a:t>
            </a:r>
          </a:p>
          <a:p>
            <a:pPr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Berbers 1790s…20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of national </a:t>
            </a:r>
            <a:endParaRPr lang="en-GB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$</a:t>
            </a:r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10millon. Jefferson opposed</a:t>
            </a: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1371600"/>
            <a:ext cx="3429000" cy="53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977063" y="4038897"/>
            <a:ext cx="50673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Berbers increase ‘tax’ when Jefferson assumes Presidency. Up to 30% US budget</a:t>
            </a:r>
            <a:r>
              <a:rPr lang="en-GB" dirty="0" smtClean="0"/>
              <a:t>. 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Jefferson refuses to pay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8" y="1414463"/>
            <a:ext cx="3257549" cy="52577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57661" y="942974"/>
            <a:ext cx="2023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Dey’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Tunis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2449" y="952499"/>
            <a:ext cx="2873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Thomas Jefferson</a:t>
            </a:r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931529" y="5434608"/>
            <a:ext cx="50170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 of Tunis declares war on USA </a:t>
            </a:r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</a:t>
            </a:r>
          </a:p>
          <a:p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allies with Sweden (ongoing dispute) </a:t>
            </a:r>
          </a:p>
          <a:p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Builds up fleet. Joint fleet Tunis</a:t>
            </a: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23249" y="29223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314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3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810" y="155758"/>
            <a:ext cx="10314878" cy="1280890"/>
          </a:xfrm>
        </p:spPr>
        <p:txBody>
          <a:bodyPr/>
          <a:lstStyle/>
          <a:p>
            <a:r>
              <a:rPr lang="en-GB" dirty="0" smtClean="0"/>
              <a:t>Grounding of USS Philadelphia October1803</a:t>
            </a:r>
            <a:endParaRPr lang="en-GB" dirty="0"/>
          </a:p>
        </p:txBody>
      </p:sp>
      <p:pic>
        <p:nvPicPr>
          <p:cNvPr id="1026" name="Picture 2" descr="https://upload.wikimedia.org/wikipedia/commons/4/45/PhiladelphiaA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1" y="971550"/>
            <a:ext cx="6991815" cy="588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1161" y="1207816"/>
            <a:ext cx="4280339" cy="762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and Swedish navy bombards</a:t>
            </a:r>
          </a:p>
          <a:p>
            <a:pPr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Berber Coast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09998" y="2451874"/>
            <a:ext cx="4798108" cy="1959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USS Philadelphia grounded. Berbers</a:t>
            </a:r>
          </a:p>
          <a:p>
            <a:pPr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capture </a:t>
            </a:r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ship, demand ransom,</a:t>
            </a: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threaten crew with enslavement </a:t>
            </a:r>
          </a:p>
          <a:p>
            <a:pPr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unless ransom </a:t>
            </a:r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paid..and add ship</a:t>
            </a:r>
          </a:p>
          <a:p>
            <a:pPr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their navy</a:t>
            </a: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7718" y="4755762"/>
            <a:ext cx="4453054" cy="1432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must avoid humiliation,,,,</a:t>
            </a:r>
          </a:p>
          <a:p>
            <a:pPr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sends Steven Decatur on night</a:t>
            </a:r>
          </a:p>
          <a:p>
            <a:pPr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Attack to rescue ship…and protect US honour</a:t>
            </a: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97006" y="1602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555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15083</TotalTime>
  <Words>3348</Words>
  <Application>Microsoft Office PowerPoint</Application>
  <PresentationFormat>Widescreen</PresentationFormat>
  <Paragraphs>576</Paragraphs>
  <Slides>56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Century Gothic</vt:lpstr>
      <vt:lpstr>Wingdings 3</vt:lpstr>
      <vt:lpstr>Wisp</vt:lpstr>
      <vt:lpstr>American History </vt:lpstr>
      <vt:lpstr>PowerPoint Presentation</vt:lpstr>
      <vt:lpstr>Overview</vt:lpstr>
      <vt:lpstr>Transfer of Power</vt:lpstr>
      <vt:lpstr>Jefferson Goal: ‘Recover spirit of Revolution’</vt:lpstr>
      <vt:lpstr>First Barbary War </vt:lpstr>
      <vt:lpstr>Barbary Pirates</vt:lpstr>
      <vt:lpstr>Berbers and America</vt:lpstr>
      <vt:lpstr>Grounding of USS Philadelphia October1803</vt:lpstr>
      <vt:lpstr>Burning of Philadelphia February 1804</vt:lpstr>
      <vt:lpstr>Blockade of Tunis 1803-1805</vt:lpstr>
      <vt:lpstr>Battle of Derna 1805</vt:lpstr>
      <vt:lpstr>Stephen Decatur (1779- 1820)</vt:lpstr>
      <vt:lpstr>Impact First Barbary War</vt:lpstr>
      <vt:lpstr>Slave Revolts</vt:lpstr>
      <vt:lpstr>Haitian Slave Revolt 1791-1804</vt:lpstr>
      <vt:lpstr>Revolution and white exodus</vt:lpstr>
      <vt:lpstr>Toussaint Ouverture (1743-1803)</vt:lpstr>
      <vt:lpstr>Jean Jacques Dessalines (1758-1806)</vt:lpstr>
      <vt:lpstr>Impact of Haitian Slave Revolt</vt:lpstr>
      <vt:lpstr>Louisiana Territory</vt:lpstr>
      <vt:lpstr>Louisiana Purchase</vt:lpstr>
      <vt:lpstr>Haitian Revolt impact on blacks</vt:lpstr>
      <vt:lpstr>Prosser’s Rebellion 1800</vt:lpstr>
      <vt:lpstr>Testimony of one of the leaders on receiving sentence….</vt:lpstr>
      <vt:lpstr>Reaction among whites</vt:lpstr>
      <vt:lpstr>The Cotton ‘Gin’</vt:lpstr>
      <vt:lpstr>Impact on Haiti</vt:lpstr>
      <vt:lpstr>Jefferson’s First Term </vt:lpstr>
      <vt:lpstr>Intermission</vt:lpstr>
      <vt:lpstr>Jefferson’s Second Term</vt:lpstr>
      <vt:lpstr>Lewis and Clark</vt:lpstr>
      <vt:lpstr>Lewis and Clarke Expedition 1804-1806</vt:lpstr>
      <vt:lpstr>Sakakawea (1788-1812)</vt:lpstr>
      <vt:lpstr>Expedition encounter Spanish and Indians</vt:lpstr>
      <vt:lpstr>Crossing the Rockies</vt:lpstr>
      <vt:lpstr>Sakakajewa mediates with NW Indians</vt:lpstr>
      <vt:lpstr>Sacajewas meets brother…kidnapped same time as her…</vt:lpstr>
      <vt:lpstr>Aftermath of Lewis and Clark expedition</vt:lpstr>
      <vt:lpstr>Exploiting the new lands: the first millionaire</vt:lpstr>
      <vt:lpstr>Tonquin Incident: perils of early fur trade1811</vt:lpstr>
      <vt:lpstr>The misadventures of Aaron Burr</vt:lpstr>
      <vt:lpstr>Aaron Burr (1756-1836)</vt:lpstr>
      <vt:lpstr>The once up an coming man </vt:lpstr>
      <vt:lpstr>Duel with Hamilton 1804</vt:lpstr>
      <vt:lpstr>The Burr Conspiracy Trial 1807</vt:lpstr>
      <vt:lpstr>Theodosia and her father</vt:lpstr>
      <vt:lpstr>Jefferson wants to focus on developing West   but events in Europe make this impossible</vt:lpstr>
      <vt:lpstr>The Trade Embargo of 1807</vt:lpstr>
      <vt:lpstr>Napoleonic wars and United States</vt:lpstr>
      <vt:lpstr>Chesapeake Affair 1807</vt:lpstr>
      <vt:lpstr>Trade Embargo Act 1807</vt:lpstr>
      <vt:lpstr>Jefferson’s departure 1808</vt:lpstr>
      <vt:lpstr>Jefferson epilogue</vt:lpstr>
      <vt:lpstr>Jefferson self Elegy and hope for America</vt:lpstr>
      <vt:lpstr>Next Time: A second war with Britain, the Indians east of Mississippi make their final stand, America  becomes a Continental power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making of America</dc:title>
  <dc:creator>Stephen</dc:creator>
  <cp:lastModifiedBy>Stephen</cp:lastModifiedBy>
  <cp:revision>691</cp:revision>
  <dcterms:created xsi:type="dcterms:W3CDTF">2023-02-02T12:46:22Z</dcterms:created>
  <dcterms:modified xsi:type="dcterms:W3CDTF">2023-11-06T16:49:32Z</dcterms:modified>
</cp:coreProperties>
</file>