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54"/>
  </p:notesMasterIdLst>
  <p:sldIdLst>
    <p:sldId id="256" r:id="rId2"/>
    <p:sldId id="274" r:id="rId3"/>
    <p:sldId id="293" r:id="rId4"/>
    <p:sldId id="278" r:id="rId5"/>
    <p:sldId id="362" r:id="rId6"/>
    <p:sldId id="360" r:id="rId7"/>
    <p:sldId id="275" r:id="rId8"/>
    <p:sldId id="282" r:id="rId9"/>
    <p:sldId id="367" r:id="rId10"/>
    <p:sldId id="375" r:id="rId11"/>
    <p:sldId id="304" r:id="rId12"/>
    <p:sldId id="276" r:id="rId13"/>
    <p:sldId id="321" r:id="rId14"/>
    <p:sldId id="283" r:id="rId15"/>
    <p:sldId id="334" r:id="rId16"/>
    <p:sldId id="305" r:id="rId17"/>
    <p:sldId id="363" r:id="rId18"/>
    <p:sldId id="358" r:id="rId19"/>
    <p:sldId id="316" r:id="rId20"/>
    <p:sldId id="303" r:id="rId21"/>
    <p:sldId id="318" r:id="rId22"/>
    <p:sldId id="317" r:id="rId23"/>
    <p:sldId id="292" r:id="rId24"/>
    <p:sldId id="286" r:id="rId25"/>
    <p:sldId id="322" r:id="rId26"/>
    <p:sldId id="366" r:id="rId27"/>
    <p:sldId id="288" r:id="rId28"/>
    <p:sldId id="320" r:id="rId29"/>
    <p:sldId id="324" r:id="rId30"/>
    <p:sldId id="311" r:id="rId31"/>
    <p:sldId id="328" r:id="rId32"/>
    <p:sldId id="330" r:id="rId33"/>
    <p:sldId id="299" r:id="rId34"/>
    <p:sldId id="374" r:id="rId35"/>
    <p:sldId id="326" r:id="rId36"/>
    <p:sldId id="369" r:id="rId37"/>
    <p:sldId id="336" r:id="rId38"/>
    <p:sldId id="332" r:id="rId39"/>
    <p:sldId id="345" r:id="rId40"/>
    <p:sldId id="346" r:id="rId41"/>
    <p:sldId id="347" r:id="rId42"/>
    <p:sldId id="349" r:id="rId43"/>
    <p:sldId id="368" r:id="rId44"/>
    <p:sldId id="351" r:id="rId45"/>
    <p:sldId id="370" r:id="rId46"/>
    <p:sldId id="353" r:id="rId47"/>
    <p:sldId id="354" r:id="rId48"/>
    <p:sldId id="355" r:id="rId49"/>
    <p:sldId id="376" r:id="rId50"/>
    <p:sldId id="357" r:id="rId51"/>
    <p:sldId id="359" r:id="rId52"/>
    <p:sldId id="37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92" autoAdjust="0"/>
    <p:restoredTop sz="94662" autoAdjust="0"/>
  </p:normalViewPr>
  <p:slideViewPr>
    <p:cSldViewPr snapToGrid="0">
      <p:cViewPr varScale="1">
        <p:scale>
          <a:sx n="105" d="100"/>
          <a:sy n="105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8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20BC6-FB10-4986-91C1-ACF84E6A687C}" type="datetimeFigureOut">
              <a:rPr lang="en-GB" smtClean="0"/>
              <a:t>16/10/2023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AEF3C-673A-4312-90C4-EB2FDD9108B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49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AEF3C-673A-4312-90C4-EB2FDD9108B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61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AEF3C-673A-4312-90C4-EB2FDD9108BB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9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16/10/2023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n_Van_Arsda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Flag_of_the_United_States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119" y="1426468"/>
            <a:ext cx="10151165" cy="982196"/>
          </a:xfrm>
        </p:spPr>
        <p:txBody>
          <a:bodyPr/>
          <a:lstStyle/>
          <a:p>
            <a:pPr algn="ctr"/>
            <a:r>
              <a:rPr lang="en-GB" dirty="0" smtClean="0"/>
              <a:t>American History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656" y="3306706"/>
            <a:ext cx="9900648" cy="1487277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Talk 7:  Creating the United States (1783-1792)</a:t>
            </a:r>
          </a:p>
          <a:p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477" y="319310"/>
            <a:ext cx="8911687" cy="1280890"/>
          </a:xfrm>
        </p:spPr>
        <p:txBody>
          <a:bodyPr/>
          <a:lstStyle/>
          <a:p>
            <a:r>
              <a:rPr lang="en-GB" dirty="0" smtClean="0"/>
              <a:t>Loretta Holmes (2) </a:t>
            </a:r>
            <a:endParaRPr lang="en-GB" dirty="0"/>
          </a:p>
        </p:txBody>
      </p:sp>
      <p:sp>
        <p:nvSpPr>
          <p:cNvPr id="4" name="AutoShape 2" descr="A 1789 copy of Lorenda Holmes’ memorial and petition for compensation for “American suffering” experienced as a result of the American Revolutionary Wa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4" descr="A 1789 copy of Lorenda Holmes’ memorial and petition for compensation for “American suffering” experienced as a result of the American Revolutionary War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1439917"/>
            <a:ext cx="5633545" cy="541808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29421" y="1709192"/>
            <a:ext cx="10997184" cy="1011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Moves to England when British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army occupy city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82184" y="3206706"/>
            <a:ext cx="11643360" cy="1011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Presented to Queen, supported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by charity, makes Compensation Claim</a:t>
            </a:r>
          </a:p>
          <a:p>
            <a:pPr marL="0" indent="0">
              <a:buFont typeface="Wingdings 3" charset="2"/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98252" y="5009228"/>
            <a:ext cx="6193748" cy="1244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Damage claim rejected for lack of 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evidence, supported by charity and </a:t>
            </a:r>
          </a:p>
          <a:p>
            <a:pPr marL="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772" y="4414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91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952" y="0"/>
            <a:ext cx="8911687" cy="1280890"/>
          </a:xfrm>
        </p:spPr>
        <p:txBody>
          <a:bodyPr/>
          <a:lstStyle/>
          <a:p>
            <a:r>
              <a:rPr lang="en-GB" dirty="0" smtClean="0"/>
              <a:t>Loyalists arriving in New Brunswick 1783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030476" y="851528"/>
            <a:ext cx="4161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Government covers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Transportation, food, clothing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 temporary living costs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7087" y="2464984"/>
            <a:ext cx="386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Given land Grants &amp;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subsidised loans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633"/>
            <a:ext cx="7943161" cy="6119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5654" y="5425691"/>
            <a:ext cx="4379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Government launches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national Relief programme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0417" y="3696874"/>
            <a:ext cx="406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American Loyalists become majority of Canadian population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45462" y="3048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652" y="14385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Loyalist Claims Commission</a:t>
            </a:r>
            <a:endParaRPr lang="en-GB" dirty="0"/>
          </a:p>
        </p:txBody>
      </p:sp>
      <p:pic>
        <p:nvPicPr>
          <p:cNvPr id="1026" name="Picture 2" descr="https://upload.wikimedia.org/wikipedia/commons/thumb/3/37/Reception_of_the_American_Loyalists.jpg/325px-Reception_of_the_American_Loyali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924"/>
            <a:ext cx="7805854" cy="590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4371" y="820669"/>
            <a:ext cx="4941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National Welfare organisation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Operating from 1785 -1830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 compensate loyalists for losses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2937" y="2343689"/>
            <a:ext cx="4669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Civil servants travel from London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America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assess claims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0425" y="3585343"/>
            <a:ext cx="4331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Over 3,000 claims paid.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Slow,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bureaucratic, no payment without proof of loss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1593" y="5165486"/>
            <a:ext cx="4530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 national relief system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83007" y="3048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4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88" y="0"/>
            <a:ext cx="11565924" cy="118624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Benjamin Franklin and son William testing lightening rod…1750’s</a:t>
            </a:r>
            <a:endParaRPr lang="en-GB" dirty="0"/>
          </a:p>
        </p:txBody>
      </p:sp>
      <p:pic>
        <p:nvPicPr>
          <p:cNvPr id="1026" name="Picture 2" descr="https://cdn11.bigcommerce.com/s-yzgoj/images/stencil/1280x1280/products/1488378/3816164/apiq3pifl__58110.1626456950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4" y="1255923"/>
            <a:ext cx="12192000" cy="56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3088" y="2926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2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994" y="0"/>
            <a:ext cx="5267789" cy="646331"/>
          </a:xfr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/>
              <a:t>A tale of two Franklins</a:t>
            </a:r>
            <a:r>
              <a:rPr lang="en-GB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</p:txBody>
      </p:sp>
      <p:pic>
        <p:nvPicPr>
          <p:cNvPr id="1026" name="Picture 2" descr="https://upload.wikimedia.org/wikipedia/commons/f/fd/William_Franklin_painting_attributed_to_Mather_Br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84" y="1253089"/>
            <a:ext cx="4626096" cy="38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Joseph Siffrein Duplessis - Benjamin Franklin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5" y="1229790"/>
            <a:ext cx="3600450" cy="381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098" y="5188227"/>
            <a:ext cx="42839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Inventor, writer, architect of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Declaration of Independence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&amp; Constitution, US ambassador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France, Deist, Mason, ex Quaker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0707" y="5165001"/>
            <a:ext cx="67897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Ben’s illegitimate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son, writer, devout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Anglican Governor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Jersey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imprisoned, Released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leads Loyalists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but his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own son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joins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Patriots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Moves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England after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Yorktown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Attempts to reconcile with father but shunned.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Reconciles with son and gives him his American estate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8100" y="640492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William Franklin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0832" y="789361"/>
            <a:ext cx="3065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Benjamin Franklin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87328" y="4389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9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468" y="274682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Black Loyalists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582656" y="36576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4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476" y="211516"/>
            <a:ext cx="8911687" cy="658279"/>
          </a:xfrm>
        </p:spPr>
        <p:txBody>
          <a:bodyPr/>
          <a:lstStyle/>
          <a:p>
            <a:pPr algn="ctr"/>
            <a:r>
              <a:rPr lang="en-GB" dirty="0" smtClean="0"/>
              <a:t>Black Loyalists</a:t>
            </a:r>
            <a:endParaRPr lang="en-GB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5" y="988541"/>
            <a:ext cx="7393800" cy="58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4229" y="5674703"/>
            <a:ext cx="4222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Given land and living costs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…best sites to white Loyalists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2973" y="2699400"/>
            <a:ext cx="4469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army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NY refuse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Hand over slaves, evacuate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3,000 black soldiers and families to Halifax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5825" y="386685"/>
            <a:ext cx="4849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 flee Masters, 20,000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 British Army. Most recaptured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9678" y="1511643"/>
            <a:ext cx="4703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Many flee to Florida..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 Indians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reating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“Maroon” culture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4672" y="4327996"/>
            <a:ext cx="4076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Names recorded in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‘Book of Negroes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given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‘passes”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31168" y="3535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5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8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2834"/>
            <a:ext cx="8911687" cy="1280890"/>
          </a:xfrm>
        </p:spPr>
        <p:txBody>
          <a:bodyPr/>
          <a:lstStyle/>
          <a:p>
            <a:r>
              <a:rPr lang="en-GB" dirty="0" smtClean="0"/>
              <a:t>Black Loyalists in Nova Scotia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0" y="926757"/>
            <a:ext cx="6384992" cy="5795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8967" y="934817"/>
            <a:ext cx="501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Given clothing and 80 days rations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1734" y="1467801"/>
            <a:ext cx="5000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Best sites reserved for White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Loyalists,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used as cheap labour by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locals. Blacks elect leaders to protest.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0515" y="3056584"/>
            <a:ext cx="470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sends them to London to petition for help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31741" y="3874255"/>
            <a:ext cx="5314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Meets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bolitionists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Thomas Clarkson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Wilberforce brothers in London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0793" y="4710066"/>
            <a:ext cx="4780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Great Fleet” sent to Nova Scotia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1,500 Colonists form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colony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Sierra Leone in 1789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2864" y="6027003"/>
            <a:ext cx="463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Rest stay in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remains to this day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75136" y="2804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797" y="208474"/>
            <a:ext cx="8911687" cy="694051"/>
          </a:xfrm>
        </p:spPr>
        <p:txBody>
          <a:bodyPr/>
          <a:lstStyle/>
          <a:p>
            <a:r>
              <a:rPr lang="en-GB" dirty="0" smtClean="0"/>
              <a:t> Thomas Peters (1738-1792)</a:t>
            </a:r>
            <a:endParaRPr lang="en-GB" dirty="0"/>
          </a:p>
        </p:txBody>
      </p:sp>
      <p:pic>
        <p:nvPicPr>
          <p:cNvPr id="1026" name="Picture 2" descr="African American Loyalists During the Revolutionary War: 10 Significant People, Events, and 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1" y="950976"/>
            <a:ext cx="5339766" cy="59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0137" y="3120128"/>
            <a:ext cx="665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Evacuated to Canada,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elected leader of Loyalists travels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England to petition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Parliament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5049" y="596141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634681" y="815546"/>
            <a:ext cx="6880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Son of Yoruba chief enslaved by Spanish in 1760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transported to Louisiana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6444" y="1709350"/>
            <a:ext cx="684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Sold to  Scottish planter and located to Carolinas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4585" y="2244810"/>
            <a:ext cx="6776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Escapes master to join British Army, becomes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Pioneer, wounded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twice at siege of Charleston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8475" y="5142036"/>
            <a:ext cx="6667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founder of “Freetown” Sierra Leone, loses election to Thomas Clarkson lead abolitionist, dies of malaria (and broken heart) two years later 1792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5884" y="4483855"/>
            <a:ext cx="622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Goes to London and organises “Great Fleet”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0896" y="2560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23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176" y="278744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Disunited States 1783-88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351008" y="633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7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505" y="339363"/>
            <a:ext cx="9946105" cy="1280890"/>
          </a:xfrm>
        </p:spPr>
        <p:txBody>
          <a:bodyPr/>
          <a:lstStyle/>
          <a:p>
            <a:r>
              <a:rPr lang="en-GB" dirty="0" smtClean="0"/>
              <a:t>This talk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7295" y="1325613"/>
            <a:ext cx="8915400" cy="5532387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Treaty of Paris, winners and losers</a:t>
            </a:r>
          </a:p>
          <a:p>
            <a:endParaRPr lang="en-GB" sz="2800" dirty="0"/>
          </a:p>
          <a:p>
            <a:r>
              <a:rPr lang="en-GB" sz="2800" dirty="0" smtClean="0"/>
              <a:t>The disunited states </a:t>
            </a:r>
          </a:p>
          <a:p>
            <a:endParaRPr lang="en-GB" sz="2800" dirty="0"/>
          </a:p>
          <a:p>
            <a:r>
              <a:rPr lang="en-GB" sz="2800" dirty="0" smtClean="0"/>
              <a:t>The Constitutional convention</a:t>
            </a:r>
          </a:p>
          <a:p>
            <a:endParaRPr lang="en-GB" sz="2800" dirty="0"/>
          </a:p>
          <a:p>
            <a:r>
              <a:rPr lang="en-GB" sz="2800" dirty="0" smtClean="0"/>
              <a:t>The first Washington Administration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983310" y="3363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3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26" y="78328"/>
            <a:ext cx="11435508" cy="680224"/>
          </a:xfrm>
        </p:spPr>
        <p:txBody>
          <a:bodyPr>
            <a:normAutofit/>
          </a:bodyPr>
          <a:lstStyle/>
          <a:p>
            <a:r>
              <a:rPr lang="en-GB" dirty="0" smtClean="0"/>
              <a:t>Territorial Gains for Congress of Confederation</a:t>
            </a:r>
            <a:endParaRPr lang="en-GB" dirty="0"/>
          </a:p>
        </p:txBody>
      </p:sp>
      <p:pic>
        <p:nvPicPr>
          <p:cNvPr id="4" name="Picture 2" descr="PPT - The American Revolution Changes History PowerPoint Presenta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" y="786809"/>
            <a:ext cx="8159850" cy="60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0800000">
            <a:off x="5712373" y="3924721"/>
            <a:ext cx="2349587" cy="657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2478078" y="3912434"/>
            <a:ext cx="1466602" cy="657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570921" y="3789600"/>
            <a:ext cx="19244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 Colonies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1776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750" y="3408558"/>
            <a:ext cx="217380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Gains from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Treaty of Paris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1783</a:t>
            </a:r>
          </a:p>
        </p:txBody>
      </p:sp>
      <p:sp>
        <p:nvSpPr>
          <p:cNvPr id="11" name="Right Arrow 10"/>
          <p:cNvSpPr/>
          <p:nvPr/>
        </p:nvSpPr>
        <p:spPr>
          <a:xfrm rot="10800000">
            <a:off x="5450102" y="5586945"/>
            <a:ext cx="1237776" cy="657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08392" y="5447827"/>
            <a:ext cx="23422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Florida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returned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to Spain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1001" y="2639002"/>
            <a:ext cx="3437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rom 360,000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800,000 sq. miles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6891" y="4062063"/>
            <a:ext cx="36792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Indigenous peoples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neither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consulted or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Informed...Proclamation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1763 boundaries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abolished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…land open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Settlement…if it can be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taken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6995" y="946297"/>
            <a:ext cx="38807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Britain keeps Canada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West Indies, loses all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Territory east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Mississippi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Returns Florida to Spain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58144" y="36576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4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0" grpId="0" animBg="1"/>
      <p:bldP spid="3" grpId="0"/>
      <p:bldP spid="1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94" y="23924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Congress of the Confederation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146" y="1383222"/>
            <a:ext cx="11002481" cy="2719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‘national’ government established by Continental Congress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house, no executive, no judiciary or civil service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Changes location each year, no permanent members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Amendments require 2/3 vote from each State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Members appointed by State Assemblies and come and go as they wish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9808" y="5090672"/>
            <a:ext cx="10582507" cy="968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sign treaties, declare war, draft plans on how new lands would be made into states (Wilmot Proviso 1787)…but no ability to enforce….anything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72550" y="4088924"/>
            <a:ext cx="10582507" cy="660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raise taxes regulate trade, manage currency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814304" y="3413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047" y="16531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situation 1783-1789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25669" y="767061"/>
            <a:ext cx="9911307" cy="224139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Economic depression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Trans Atlantic trade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disrupted, economy shrinks by 30%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 recognised currency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barter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gold economy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No credit, $40 million owed to France and Holland $25m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internally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Barbary pirates (Algiers, Tunisia) seize American ships, enslave crews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1221" y="3127809"/>
            <a:ext cx="11747156" cy="1296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3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Insecure borders (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navy, national army reduced to 8 men!)</a:t>
            </a:r>
          </a:p>
          <a:p>
            <a:pPr marL="742950" lvl="1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refuse to leave Western territories, encourage Indian resistance</a:t>
            </a:r>
          </a:p>
          <a:p>
            <a:pPr marL="742950" lvl="1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haven for escaped slaves and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pirates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7258" y="4614106"/>
            <a:ext cx="9656957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Disorder</a:t>
            </a:r>
          </a:p>
          <a:p>
            <a:pPr marL="742950" lvl="1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Thousands of unpaid soldiers</a:t>
            </a:r>
          </a:p>
          <a:p>
            <a:pPr marL="742950" lvl="1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wars between states</a:t>
            </a:r>
          </a:p>
          <a:p>
            <a:pPr marL="742950" lvl="1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assemblies triple taxes but cannot collect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8384" y="6334780"/>
            <a:ext cx="102778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Survival of New Republic in doubt….  Tax Rebellion of 1787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70336" y="4754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02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52" y="9530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‘Shays Rebellion February 1787</a:t>
            </a:r>
            <a:endParaRPr lang="en-GB" dirty="0"/>
          </a:p>
        </p:txBody>
      </p:sp>
      <p:pic>
        <p:nvPicPr>
          <p:cNvPr id="1026" name="Picture 2" descr="Shays forces flee Continental troops, Spring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2" y="669340"/>
            <a:ext cx="8193625" cy="61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45486" y="881175"/>
            <a:ext cx="30780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4,000 former soldiers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March on Boston to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Seize armoury</a:t>
            </a:r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545738" y="2214078"/>
            <a:ext cx="369684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Samuel Adams (Patriot)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Raises militia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(no national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Army available) and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Orders 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hang them all”</a:t>
            </a:r>
          </a:p>
          <a:p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602613" y="4081803"/>
            <a:ext cx="358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Rebels routed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killed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hanged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5724" y="5188409"/>
            <a:ext cx="4102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Congress asks states to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meet and Amend Articles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Confederation. Meet in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Philadelphia to discuss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3488" y="426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3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868" y="301114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Constitutional Convention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290048" y="6827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1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07" y="127175"/>
            <a:ext cx="11167430" cy="730965"/>
          </a:xfrm>
        </p:spPr>
        <p:txBody>
          <a:bodyPr/>
          <a:lstStyle/>
          <a:p>
            <a:r>
              <a:rPr lang="en-GB" dirty="0" smtClean="0"/>
              <a:t>Constitutional Convention (May-September 1787)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8790" y="980104"/>
            <a:ext cx="4340645" cy="1006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59 delegates eventually show </a:t>
            </a: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up Appointed 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by 13 state Assemblies , </a:t>
            </a: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attendance varies day to day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0" y="1223319"/>
            <a:ext cx="7138932" cy="56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560252" y="2290468"/>
            <a:ext cx="5075105" cy="1333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All male white Lawyers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bankers, planters, </a:t>
            </a: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merchants Land speculators, Average 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age 44</a:t>
            </a: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9 in their </a:t>
            </a: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30’s,17 delegates 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slave owners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511143" y="5021600"/>
            <a:ext cx="4552326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GB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GB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…53 of the 59 signers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Declaration of Independence.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…Jefferson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ambassador in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France.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….Adams, Hancock. Busy hanging rebels</a:t>
            </a: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877" y="3643946"/>
            <a:ext cx="445295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George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(48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Presiding Officer, Benjamin Franklin</a:t>
            </a:r>
          </a:p>
          <a:p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(81) just returned From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01984" y="1219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6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876" y="179267"/>
            <a:ext cx="9564601" cy="747490"/>
          </a:xfrm>
        </p:spPr>
        <p:txBody>
          <a:bodyPr/>
          <a:lstStyle/>
          <a:p>
            <a:r>
              <a:rPr lang="en-GB" dirty="0" smtClean="0"/>
              <a:t>Two factions ….apparently irreconcilable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958" y="867115"/>
            <a:ext cx="11546154" cy="2792627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Federalists (Madison and Hamilton)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 is in crisis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States needs powerful central government and financial institutions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Need army and navy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future to be delivered by merchants, bankers, and lawyers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9825" y="3349834"/>
            <a:ext cx="11472175" cy="305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Anti Federalists (Jefferson, Patrick Henry—not present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 facing difficulties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Temporary association of independent states all that is required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army or navy needed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Yeoman farmers and plantation owners to run government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667" y="6274415"/>
            <a:ext cx="111210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Any change must be agreed by 2/3 of states…Anti Federalists dominate states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72672" y="4511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27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1520" y="5827776"/>
            <a:ext cx="112101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 one considered giving vote to non property owners, blacks, Indians or women</a:t>
            </a:r>
          </a:p>
        </p:txBody>
      </p:sp>
    </p:spTree>
    <p:extLst>
      <p:ext uri="{BB962C8B-B14F-4D97-AF65-F5344CB8AC3E}">
        <p14:creationId xmlns:p14="http://schemas.microsoft.com/office/powerpoint/2010/main" val="16958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6655" y="0"/>
            <a:ext cx="8911687" cy="1280890"/>
          </a:xfrm>
        </p:spPr>
        <p:txBody>
          <a:bodyPr/>
          <a:lstStyle/>
          <a:p>
            <a:r>
              <a:rPr lang="en-GB" dirty="0" smtClean="0"/>
              <a:t>James Madison (1751-1836)</a:t>
            </a:r>
            <a:endParaRPr lang="en-GB" dirty="0"/>
          </a:p>
        </p:txBody>
      </p:sp>
      <p:pic>
        <p:nvPicPr>
          <p:cNvPr id="3" name="Picture 2" descr="https://worldhistory.us/wp-content/uploads/2017/06/james-mad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3" y="1057619"/>
            <a:ext cx="6874526" cy="56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0972" y="895733"/>
            <a:ext cx="4377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 Virginia, son of wealthy planter, Princeton educated, Classical scholar, Qualified as lawyer but never practiced,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1440" y="5617533"/>
            <a:ext cx="4365234" cy="866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spcBef>
                <a:spcPts val="1000"/>
              </a:spcBef>
              <a:buClr>
                <a:schemeClr val="accent1"/>
              </a:buClr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100" dirty="0" smtClean="0"/>
              <a:t>Workaholic perfectionist, arrives </a:t>
            </a:r>
            <a:r>
              <a:rPr lang="en-GB" sz="2100" dirty="0"/>
              <a:t>at </a:t>
            </a:r>
            <a:endParaRPr lang="en-GB" sz="2100" dirty="0" smtClean="0"/>
          </a:p>
          <a:p>
            <a:r>
              <a:rPr lang="en-GB" sz="2100" dirty="0" smtClean="0"/>
              <a:t>Convention </a:t>
            </a:r>
            <a:r>
              <a:rPr lang="en-GB" sz="2100" dirty="0"/>
              <a:t>with “Virginia Plan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652656" y="3963445"/>
            <a:ext cx="4356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Creature of ‘enlightenment’ :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Religious bondage shackles and debilitates the mind and unfits it for  every noble enterprize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2656" y="2699133"/>
            <a:ext cx="45793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year old member of Virginia Assembly no military service during Revolution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5680" y="24384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8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688" y="161401"/>
            <a:ext cx="8911687" cy="1280890"/>
          </a:xfrm>
        </p:spPr>
        <p:txBody>
          <a:bodyPr/>
          <a:lstStyle/>
          <a:p>
            <a:r>
              <a:rPr lang="en-GB" dirty="0" smtClean="0"/>
              <a:t>Alexander Hamilton (1) (1757-1804)</a:t>
            </a:r>
            <a:endParaRPr lang="en-GB" dirty="0"/>
          </a:p>
        </p:txBody>
      </p:sp>
      <p:pic>
        <p:nvPicPr>
          <p:cNvPr id="1026" name="Picture 2" descr="Alexander Hamilton: The Forgotten Founding Father | HISTORY.co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855"/>
            <a:ext cx="7414352" cy="55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6558" y="1145121"/>
            <a:ext cx="4655442" cy="1318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 Nevis, West Indies, illegitimate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 Scottish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Merchant and French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Huguenot</a:t>
            </a:r>
            <a:endParaRPr lang="en-GB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6965" y="3282064"/>
            <a:ext cx="43134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Orphaned at 13, uncle adopts , self taught, works as clerk in import export office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0605" y="4966792"/>
            <a:ext cx="4233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dirty="0"/>
              <a:t>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Writes letter about hurricane, read by </a:t>
            </a:r>
            <a:r>
              <a:rPr lang="en-GB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father, who secures donations to send Alexander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to New York at age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5408" y="3413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93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37671"/>
            <a:ext cx="8911687" cy="1280890"/>
          </a:xfrm>
        </p:spPr>
        <p:txBody>
          <a:bodyPr/>
          <a:lstStyle/>
          <a:p>
            <a:r>
              <a:rPr lang="en-GB" dirty="0" smtClean="0"/>
              <a:t>Alexander Hamilton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7995" y="933646"/>
            <a:ext cx="5259893" cy="929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Irish landlord gets him job in merchant office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144361"/>
            <a:ext cx="6660316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68661" y="1896122"/>
            <a:ext cx="5048727" cy="139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Attends Kings College New York, joins student soldiers to fight British occupation of New York…noticed by GW and put on staff then to front line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41837" y="3558711"/>
            <a:ext cx="5048727" cy="1298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Studies law and finance, excels at finance, founds Bank of New York, elected to New York Assembly and  sent to Convention at age 30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43273" y="5213938"/>
            <a:ext cx="5048727" cy="987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Deist Liberal beliefs: “Real liberty is neither found in despotism or the extremes of democracy, but in moderate governments”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416627" y="57750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212529"/>
                </a:solidFill>
                <a:latin typeface="helvetica neue"/>
              </a:rPr>
              <a:t>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106912" y="426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2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305" y="178061"/>
            <a:ext cx="8911687" cy="925910"/>
          </a:xfrm>
        </p:spPr>
        <p:txBody>
          <a:bodyPr/>
          <a:lstStyle/>
          <a:p>
            <a:r>
              <a:rPr lang="en-GB" dirty="0" smtClean="0"/>
              <a:t>Treaty Paris 1783…British refuse to pose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3" y="1014761"/>
            <a:ext cx="11869157" cy="58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92910" y="2102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99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345" y="0"/>
            <a:ext cx="8911687" cy="1193672"/>
          </a:xfrm>
        </p:spPr>
        <p:txBody>
          <a:bodyPr/>
          <a:lstStyle/>
          <a:p>
            <a:pPr algn="ctr"/>
            <a:r>
              <a:rPr lang="en-GB" dirty="0" smtClean="0"/>
              <a:t>Breaking the Impasse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071" y="719328"/>
            <a:ext cx="10773933" cy="3133344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Compromised democracy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742950" lvl="2" indent="-34290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vote for ‘electors’, electors choose President</a:t>
            </a:r>
          </a:p>
          <a:p>
            <a:pPr marL="742950" lvl="2" indent="-34290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Senators appointed by State Assemblies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senators for each state regardless of population</a:t>
            </a:r>
          </a:p>
          <a:p>
            <a:pPr marL="742950" lvl="2" indent="-34290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States free to decide who has right to vote</a:t>
            </a:r>
          </a:p>
          <a:p>
            <a:pPr marL="742950" lvl="2" indent="-34290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Commitment to Bill of Rights</a:t>
            </a:r>
          </a:p>
          <a:p>
            <a:pPr lvl="1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1025" y="3866858"/>
            <a:ext cx="11213805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Slavery a non issue: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Slavery not seen as economic in long term, slaves to be either repatriated </a:t>
            </a:r>
          </a:p>
          <a:p>
            <a:pPr lvl="1"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 Africa or dispersed across new territories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Mandate ending of importation of slaves from Africa in 20 years (1807)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of slavery to be a ‘state decision’ 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989" y="6150114"/>
            <a:ext cx="1124917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Tyranny to be avoided by “Separation of Powers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204448" y="426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9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37813" y="2169191"/>
            <a:ext cx="3276600" cy="282246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President &amp; Vice President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16420" y="4178596"/>
            <a:ext cx="4295552" cy="27937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Legislature (Congress)</a:t>
            </a:r>
          </a:p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Senate (Upper House)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2 per </a:t>
            </a:r>
            <a:r>
              <a:rPr lang="en-GB" dirty="0" smtClean="0">
                <a:solidFill>
                  <a:schemeClr val="tx1"/>
                </a:solidFill>
              </a:rPr>
              <a:t>state/6 </a:t>
            </a:r>
            <a:r>
              <a:rPr lang="en-GB" dirty="0">
                <a:solidFill>
                  <a:schemeClr val="tx1"/>
                </a:solidFill>
              </a:rPr>
              <a:t>year term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House  of </a:t>
            </a:r>
            <a:r>
              <a:rPr lang="en-GB" b="1" dirty="0" smtClean="0">
                <a:solidFill>
                  <a:schemeClr val="tx1"/>
                </a:solidFill>
              </a:rPr>
              <a:t>Representatives (Lower House)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Proportional by state/ </a:t>
            </a:r>
          </a:p>
          <a:p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(2 year term)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043420" y="4228805"/>
            <a:ext cx="3948474" cy="27305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Judiciary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204056" y="707136"/>
            <a:ext cx="5099464" cy="2121409"/>
          </a:xfrm>
          <a:prstGeom prst="borderCallout1">
            <a:avLst>
              <a:gd name="adj1" fmla="val 78000"/>
              <a:gd name="adj2" fmla="val 52399"/>
              <a:gd name="adj3" fmla="val 166559"/>
              <a:gd name="adj4" fmla="val 52953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Article 1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and proposes laws to Executive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Approval needed by both Houses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“necessary and proper  laws”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2/3 both houses to override veto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Power to impeach 2/3 vote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6629907" y="743712"/>
            <a:ext cx="5379213" cy="2364740"/>
          </a:xfrm>
          <a:prstGeom prst="borderCallout1">
            <a:avLst>
              <a:gd name="adj1" fmla="val 73366"/>
              <a:gd name="adj2" fmla="val -8349"/>
              <a:gd name="adj3" fmla="val 46652"/>
              <a:gd name="adj4" fmla="val -61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Article 2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Year term, chosen by state electors,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Approves or vetoes laws from legislators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Commander in Chief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issue Pardons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Other powers not defined</a:t>
            </a:r>
          </a:p>
          <a:p>
            <a:endParaRPr lang="en-GB" dirty="0" smtClean="0"/>
          </a:p>
        </p:txBody>
      </p:sp>
      <p:sp>
        <p:nvSpPr>
          <p:cNvPr id="10" name="Line Callout 1 9"/>
          <p:cNvSpPr/>
          <p:nvPr/>
        </p:nvSpPr>
        <p:spPr>
          <a:xfrm>
            <a:off x="9387840" y="3606598"/>
            <a:ext cx="2974848" cy="2795477"/>
          </a:xfrm>
          <a:prstGeom prst="borderCallout1">
            <a:avLst>
              <a:gd name="adj1" fmla="val 53818"/>
              <a:gd name="adj2" fmla="val -16741"/>
              <a:gd name="adj3" fmla="val 44034"/>
              <a:gd name="adj4" fmla="val -4712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Article 3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Creates Supreme Court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Life time appointment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Proposed by President, ratified by Senate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Scope: “highest court”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Remit vague beyond: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 state issues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Treason trials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final appeals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860" y="96985"/>
            <a:ext cx="8911687" cy="699081"/>
          </a:xfrm>
        </p:spPr>
        <p:txBody>
          <a:bodyPr/>
          <a:lstStyle/>
          <a:p>
            <a:pPr algn="ctr"/>
            <a:r>
              <a:rPr lang="en-GB" dirty="0" smtClean="0"/>
              <a:t>The Separation of Powers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0826496" y="39014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9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16" y="218395"/>
            <a:ext cx="11204448" cy="1280890"/>
          </a:xfrm>
        </p:spPr>
        <p:txBody>
          <a:bodyPr/>
          <a:lstStyle/>
          <a:p>
            <a:r>
              <a:rPr lang="en-GB" dirty="0" smtClean="0"/>
              <a:t>Election System 1789: Compromised democracy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8687" y="1747569"/>
            <a:ext cx="20730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(4 yr term)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0258" y="1069150"/>
            <a:ext cx="1837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Electors</a:t>
            </a:r>
          </a:p>
          <a:p>
            <a:pPr algn="ctr"/>
            <a:r>
              <a:rPr lang="en-GB" dirty="0" smtClean="0"/>
              <a:t># in proportion</a:t>
            </a:r>
          </a:p>
          <a:p>
            <a:pPr algn="ctr"/>
            <a:r>
              <a:rPr lang="en-GB" dirty="0" smtClean="0"/>
              <a:t>to state </a:t>
            </a:r>
            <a:endParaRPr lang="en-GB" dirty="0"/>
          </a:p>
        </p:txBody>
      </p:sp>
      <p:pic>
        <p:nvPicPr>
          <p:cNvPr id="14" name="Picture 2" descr="Stick Figure Clipart &amp; Stick Figure Clip Art Imag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72" y="2114430"/>
            <a:ext cx="1586429" cy="8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ick Figure Clipart &amp; Stick Figure Clip Art Imag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69" y="2190300"/>
            <a:ext cx="1586429" cy="8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ick Figure Clipart &amp; Stick Figure Clip Art Imag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42" y="1777387"/>
            <a:ext cx="1586429" cy="8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ick Figure Clipart &amp; Stick Figure Clip Art Imag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89" y="3130626"/>
            <a:ext cx="1586429" cy="8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37937" y="1247033"/>
            <a:ext cx="26208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votes each . Rules decided by States</a:t>
            </a:r>
          </a:p>
          <a:p>
            <a:endParaRPr lang="en-GB" dirty="0"/>
          </a:p>
          <a:p>
            <a:r>
              <a:rPr lang="en-GB" dirty="0" smtClean="0"/>
              <a:t>Northern State</a:t>
            </a:r>
          </a:p>
          <a:p>
            <a:r>
              <a:rPr lang="en-GB" dirty="0" smtClean="0"/>
              <a:t>Voted by property owning whites</a:t>
            </a:r>
          </a:p>
          <a:p>
            <a:endParaRPr lang="en-GB" dirty="0"/>
          </a:p>
          <a:p>
            <a:r>
              <a:rPr lang="en-GB" dirty="0" smtClean="0"/>
              <a:t>South: appointed by State Assemblies</a:t>
            </a:r>
            <a:endParaRPr lang="en-GB" dirty="0"/>
          </a:p>
        </p:txBody>
      </p:sp>
      <p:sp>
        <p:nvSpPr>
          <p:cNvPr id="20" name="Right Arrow 19"/>
          <p:cNvSpPr/>
          <p:nvPr/>
        </p:nvSpPr>
        <p:spPr>
          <a:xfrm rot="20253321">
            <a:off x="8746147" y="2065810"/>
            <a:ext cx="815249" cy="517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Arrow 20"/>
          <p:cNvSpPr/>
          <p:nvPr/>
        </p:nvSpPr>
        <p:spPr>
          <a:xfrm rot="1529289">
            <a:off x="8805267" y="3014069"/>
            <a:ext cx="815249" cy="517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540606" y="1211856"/>
            <a:ext cx="209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President</a:t>
            </a:r>
          </a:p>
          <a:p>
            <a:r>
              <a:rPr lang="en-GB" dirty="0" smtClean="0"/>
              <a:t>(highest number)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9516738" y="2576112"/>
            <a:ext cx="276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Vice President (second</a:t>
            </a:r>
          </a:p>
          <a:p>
            <a:r>
              <a:rPr lang="en-GB" dirty="0" smtClean="0"/>
              <a:t>highest_)</a:t>
            </a:r>
            <a:endParaRPr lang="en-GB" dirty="0"/>
          </a:p>
        </p:txBody>
      </p:sp>
      <p:pic>
        <p:nvPicPr>
          <p:cNvPr id="28" name="Picture 2" descr="Stick Figure Clipart &amp; Stick Figure Clip Art Imag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35" y="3053508"/>
            <a:ext cx="1586429" cy="8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Straight Connector 1023"/>
          <p:cNvCxnSpPr/>
          <p:nvPr/>
        </p:nvCxnSpPr>
        <p:spPr>
          <a:xfrm>
            <a:off x="170835" y="4091225"/>
            <a:ext cx="12021165" cy="540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5517" y="4865269"/>
            <a:ext cx="2188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Legislature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2727337" y="5685144"/>
            <a:ext cx="2411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Representatives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 yr terms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83809" y="5426023"/>
            <a:ext cx="3133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Rules set by state</a:t>
            </a:r>
          </a:p>
          <a:p>
            <a:r>
              <a:rPr lang="en-GB" dirty="0" smtClean="0"/>
              <a:t>North  white </a:t>
            </a:r>
            <a:r>
              <a:rPr lang="en-GB" dirty="0"/>
              <a:t>p</a:t>
            </a:r>
            <a:r>
              <a:rPr lang="en-GB" dirty="0" smtClean="0"/>
              <a:t>roperty owning males (60%)</a:t>
            </a:r>
          </a:p>
          <a:p>
            <a:r>
              <a:rPr lang="en-GB" dirty="0" smtClean="0"/>
              <a:t>South: wealthy only (10%)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2621355" y="4368891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Senators (Upper House)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6 yr term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31139" y="4339466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Appointed by</a:t>
            </a:r>
          </a:p>
          <a:p>
            <a:r>
              <a:rPr lang="en-GB" dirty="0" smtClean="0"/>
              <a:t>State Legislatures</a:t>
            </a:r>
            <a:endParaRPr lang="en-GB" dirty="0"/>
          </a:p>
        </p:txBody>
      </p:sp>
      <p:sp>
        <p:nvSpPr>
          <p:cNvPr id="1028" name="TextBox 1027"/>
          <p:cNvSpPr txBox="1"/>
          <p:nvPr/>
        </p:nvSpPr>
        <p:spPr>
          <a:xfrm>
            <a:off x="9207382" y="5499175"/>
            <a:ext cx="2984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Number based on </a:t>
            </a:r>
          </a:p>
          <a:p>
            <a:r>
              <a:rPr lang="en-GB" dirty="0" smtClean="0"/>
              <a:t>Population (blacks </a:t>
            </a:r>
          </a:p>
          <a:p>
            <a:r>
              <a:rPr lang="en-GB" dirty="0" smtClean="0"/>
              <a:t>3/5 of person, Indians not counted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9255474" y="4420109"/>
            <a:ext cx="2573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per state </a:t>
            </a:r>
            <a:r>
              <a:rPr lang="en-GB" b="1" dirty="0" smtClean="0"/>
              <a:t>regardless</a:t>
            </a:r>
          </a:p>
          <a:p>
            <a:r>
              <a:rPr lang="en-GB" dirty="0"/>
              <a:t>o</a:t>
            </a:r>
            <a:r>
              <a:rPr lang="en-GB" dirty="0" smtClean="0"/>
              <a:t>f population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521440" y="3048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3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P spid="19" grpId="0"/>
      <p:bldP spid="20" grpId="0" animBg="1"/>
      <p:bldP spid="21" grpId="0" animBg="1"/>
      <p:bldP spid="16" grpId="0"/>
      <p:bldP spid="23" grpId="0"/>
      <p:bldP spid="35" grpId="0"/>
      <p:bldP spid="1027" grpId="0"/>
      <p:bldP spid="37" grpId="0"/>
      <p:bldP spid="38" grpId="0"/>
      <p:bldP spid="39" grpId="0"/>
      <p:bldP spid="1028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79" y="18326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Congress approves Constitution approved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5362" y="923109"/>
            <a:ext cx="3511294" cy="8081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Signed by 39 of 41 delegates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present.. 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 descr="https://www.latinamericanstudies.org/united-states/Signing_of_the_Constit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738768"/>
            <a:ext cx="8284029" cy="61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19744" y="3913632"/>
            <a:ext cx="3450336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Copies sent to 13 states 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September 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1787</a:t>
            </a:r>
            <a:endParaRPr lang="en-GB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2896" y="5443254"/>
            <a:ext cx="3694176" cy="141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 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waits </a:t>
            </a: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most </a:t>
            </a: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home…</a:t>
            </a:r>
            <a:endParaRPr lang="en-GB" sz="2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</a:pPr>
            <a:endParaRPr lang="en-GB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064" y="6065365"/>
            <a:ext cx="76687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Famous painting but…according to Adams constitution left guarded on desk and delegates dropped by to sign when in town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583168" y="2243328"/>
            <a:ext cx="337547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Federalists </a:t>
            </a:r>
          </a:p>
          <a:p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 present. Saw no </a:t>
            </a:r>
          </a:p>
          <a:p>
            <a:r>
              <a:rPr lang="en-GB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endParaRPr lang="en-GB" sz="2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2944" y="3413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6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5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413" y="308689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204448" y="4876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4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272147"/>
            <a:ext cx="11033760" cy="1280890"/>
          </a:xfrm>
        </p:spPr>
        <p:txBody>
          <a:bodyPr/>
          <a:lstStyle/>
          <a:p>
            <a:pPr algn="ctr"/>
            <a:r>
              <a:rPr lang="en-GB" dirty="0" smtClean="0"/>
              <a:t>The Fight for Approval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12747" y="1747882"/>
            <a:ext cx="10854997" cy="1007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914400"/>
            <a:r>
              <a:rPr lang="en-GB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“Slow response, only 5 states approved by March 1788, much opposition/ fear of tyranny loss of state power</a:t>
            </a:r>
          </a:p>
          <a:p>
            <a:pPr marL="171450" lvl="1" indent="0" defTabSz="914400">
              <a:buNone/>
            </a:pPr>
            <a:endParaRPr lang="en-GB" sz="3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4187" y="3253594"/>
            <a:ext cx="10854997" cy="1440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914400"/>
            <a:r>
              <a:rPr lang="en-GB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and Hamilton go on attack…publish “Federalist Papers” arguing for Constitution…..brilliant, readable, persuasive </a:t>
            </a:r>
          </a:p>
          <a:p>
            <a:pPr marL="171450" lvl="1" indent="0" defTabSz="914400">
              <a:buNone/>
            </a:pPr>
            <a:endParaRPr lang="en-GB" sz="3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72385" y="4928349"/>
            <a:ext cx="11379200" cy="96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914400"/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9th state (New Hampshire) approves June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1788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26464" y="6071616"/>
            <a:ext cx="98511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government to open for business March 1789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02112" y="39014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2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537" y="770414"/>
            <a:ext cx="10004996" cy="1280890"/>
          </a:xfrm>
        </p:spPr>
        <p:txBody>
          <a:bodyPr/>
          <a:lstStyle/>
          <a:p>
            <a:r>
              <a:rPr lang="en-GB" dirty="0" smtClean="0"/>
              <a:t>Washington’s First Administration 1789-1792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236" y="1950720"/>
            <a:ext cx="10053764" cy="4681728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Setting the right style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Keeping the Anti Federalists loyal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financial and military institutions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Fixing the borders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2528" y="3779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1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376" y="177542"/>
            <a:ext cx="8911687" cy="715592"/>
          </a:xfrm>
        </p:spPr>
        <p:txBody>
          <a:bodyPr/>
          <a:lstStyle/>
          <a:p>
            <a:r>
              <a:rPr lang="en-GB" dirty="0" smtClean="0"/>
              <a:t>George Washington (1732-1799)</a:t>
            </a:r>
            <a:endParaRPr lang="en-GB" dirty="0"/>
          </a:p>
        </p:txBody>
      </p:sp>
      <p:pic>
        <p:nvPicPr>
          <p:cNvPr id="2052" name="Picture 4" descr="Head and shoulders portrait of George Washing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563"/>
            <a:ext cx="7620000" cy="58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9990" y="818708"/>
            <a:ext cx="36615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Retired to Mount Vernon </a:t>
            </a:r>
          </a:p>
          <a:p>
            <a:r>
              <a:rPr lang="en-GB" dirty="0" smtClean="0"/>
              <a:t>After leading Patriot Army to</a:t>
            </a:r>
          </a:p>
          <a:p>
            <a:r>
              <a:rPr lang="en-GB" dirty="0" smtClean="0"/>
              <a:t>Victory, married, childless, poor</a:t>
            </a:r>
          </a:p>
          <a:p>
            <a:r>
              <a:rPr lang="en-GB" dirty="0" smtClean="0"/>
              <a:t> speaker but trusted. 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951736" y="2314354"/>
            <a:ext cx="406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Elected unanimously by Congress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957406" y="3772290"/>
            <a:ext cx="44133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“About </a:t>
            </a:r>
            <a:r>
              <a:rPr lang="en-GB" i="1" dirty="0"/>
              <a:t>ten o'clock I bade adieu to </a:t>
            </a:r>
            <a:endParaRPr lang="en-GB" i="1" dirty="0" smtClean="0"/>
          </a:p>
          <a:p>
            <a:r>
              <a:rPr lang="en-GB" i="1" dirty="0" smtClean="0"/>
              <a:t>Mount </a:t>
            </a:r>
            <a:r>
              <a:rPr lang="en-GB" i="1" dirty="0"/>
              <a:t>Vernon, to private life, and </a:t>
            </a:r>
            <a:r>
              <a:rPr lang="en-GB" i="1" dirty="0" smtClean="0"/>
              <a:t>to</a:t>
            </a:r>
          </a:p>
          <a:p>
            <a:r>
              <a:rPr lang="en-GB" i="1" dirty="0" smtClean="0"/>
              <a:t> </a:t>
            </a:r>
            <a:r>
              <a:rPr lang="en-GB" i="1" dirty="0"/>
              <a:t>domestic felicity; and with a </a:t>
            </a:r>
            <a:r>
              <a:rPr lang="en-GB" i="1" dirty="0" smtClean="0"/>
              <a:t>mind</a:t>
            </a:r>
          </a:p>
          <a:p>
            <a:r>
              <a:rPr lang="en-GB" i="1" dirty="0"/>
              <a:t> oppressed with more anxious </a:t>
            </a:r>
            <a:r>
              <a:rPr lang="en-GB" i="1" dirty="0" smtClean="0"/>
              <a:t>and</a:t>
            </a:r>
          </a:p>
          <a:p>
            <a:r>
              <a:rPr lang="en-GB" i="1" dirty="0" smtClean="0"/>
              <a:t> </a:t>
            </a:r>
            <a:r>
              <a:rPr lang="en-GB" i="1" dirty="0"/>
              <a:t>painful sensations than I have words </a:t>
            </a:r>
            <a:endParaRPr lang="en-GB" i="1" dirty="0" smtClean="0"/>
          </a:p>
          <a:p>
            <a:r>
              <a:rPr lang="en-GB" i="1" dirty="0" smtClean="0"/>
              <a:t>to </a:t>
            </a:r>
            <a:r>
              <a:rPr lang="en-GB" i="1" dirty="0"/>
              <a:t>express, set out for New York </a:t>
            </a:r>
            <a:r>
              <a:rPr lang="en-GB" i="1" dirty="0" smtClean="0"/>
              <a:t>…with</a:t>
            </a:r>
          </a:p>
          <a:p>
            <a:r>
              <a:rPr lang="en-GB" i="1" dirty="0" smtClean="0"/>
              <a:t> </a:t>
            </a:r>
            <a:r>
              <a:rPr lang="en-GB" i="1" dirty="0"/>
              <a:t>the best dispositions to render </a:t>
            </a:r>
            <a:r>
              <a:rPr lang="en-GB" i="1" dirty="0" smtClean="0"/>
              <a:t>service</a:t>
            </a:r>
          </a:p>
          <a:p>
            <a:r>
              <a:rPr lang="en-GB" i="1" dirty="0" smtClean="0"/>
              <a:t> </a:t>
            </a:r>
            <a:r>
              <a:rPr lang="en-GB" i="1" dirty="0"/>
              <a:t>to my country in obedience to its </a:t>
            </a:r>
            <a:endParaRPr lang="en-GB" i="1" dirty="0" smtClean="0"/>
          </a:p>
          <a:p>
            <a:r>
              <a:rPr lang="en-GB" i="1" dirty="0" smtClean="0"/>
              <a:t>call</a:t>
            </a:r>
            <a:r>
              <a:rPr lang="en-GB" i="1" dirty="0"/>
              <a:t>, but with less hope of </a:t>
            </a:r>
            <a:r>
              <a:rPr lang="en-GB" i="1" dirty="0" smtClean="0"/>
              <a:t>answering</a:t>
            </a:r>
          </a:p>
          <a:p>
            <a:r>
              <a:rPr lang="en-GB" i="1" dirty="0" smtClean="0"/>
              <a:t> </a:t>
            </a:r>
            <a:r>
              <a:rPr lang="en-GB" i="1" dirty="0"/>
              <a:t>its </a:t>
            </a:r>
            <a:r>
              <a:rPr lang="en-GB" i="1" dirty="0" smtClean="0"/>
              <a:t>expectations”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73568" y="2962656"/>
            <a:ext cx="398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Has to borrow money to pay for 7 </a:t>
            </a:r>
          </a:p>
          <a:p>
            <a:r>
              <a:rPr lang="en-GB" dirty="0" smtClean="0"/>
              <a:t>day journey to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972800" y="3413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012" y="75469"/>
            <a:ext cx="8911687" cy="1280890"/>
          </a:xfrm>
        </p:spPr>
        <p:txBody>
          <a:bodyPr/>
          <a:lstStyle/>
          <a:p>
            <a:r>
              <a:rPr lang="en-GB" dirty="0" smtClean="0"/>
              <a:t>A Government to be formed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4721" y="2428618"/>
            <a:ext cx="442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Takes oath April 30th 1789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07850" y="780288"/>
            <a:ext cx="42427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Debate on Etiquette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‘His majesty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 “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Excellency” till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’President’. agreed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780288"/>
            <a:ext cx="7290816" cy="6077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6215" y="3035808"/>
            <a:ext cx="44973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 institutions, army or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navy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bureaucracy or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3842" y="4084320"/>
            <a:ext cx="44839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Anti Federalist and foreign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especially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expect 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fall apart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….and fast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968" y="6156960"/>
            <a:ext cx="4791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Washington meets challenge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14304" y="2194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01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196" y="0"/>
            <a:ext cx="10050385" cy="1280890"/>
          </a:xfrm>
        </p:spPr>
        <p:txBody>
          <a:bodyPr/>
          <a:lstStyle/>
          <a:p>
            <a:r>
              <a:rPr lang="en-GB" dirty="0" smtClean="0"/>
              <a:t>Establish right “style” </a:t>
            </a:r>
            <a:endParaRPr lang="en-GB" dirty="0"/>
          </a:p>
        </p:txBody>
      </p:sp>
      <p:pic>
        <p:nvPicPr>
          <p:cNvPr id="2050" name="Picture 2" descr="http://mtv-main-assets.mountvernon.org/files/resources/large_395361_sl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484"/>
            <a:ext cx="6254495" cy="58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52032" y="19173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Weekly ‘levees’ for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men on Tuesdays 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Congressmen and wives Thursdays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9840" y="301853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GB" dirty="0" smtClean="0">
                <a:solidFill>
                  <a:srgbClr val="4D5156"/>
                </a:solidFill>
                <a:latin typeface="Roboto"/>
              </a:rPr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courteous to all, but intimate with few;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those be well-tried before you give them your confidence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.“</a:t>
            </a:r>
          </a:p>
          <a:p>
            <a:pPr fontAlgn="t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GB" sz="2400" dirty="0" smtClean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your ceremonies in courtesy be proper to </a:t>
            </a:r>
            <a:r>
              <a:rPr lang="en-GB" sz="2400" dirty="0" smtClean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dignity </a:t>
            </a:r>
            <a:r>
              <a:rPr lang="en-GB" sz="2400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his place with whom you converse, for it is absurd to act the same with a clown and a prince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t"/>
            <a:endParaRPr lang="en-GB" sz="2400" b="0" i="0" dirty="0">
              <a:solidFill>
                <a:srgbClr val="4D515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GB" sz="2400" dirty="0" smtClean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GW “Rules of Civility and behaviour”</a:t>
            </a:r>
            <a:endParaRPr lang="en-GB" sz="2400" b="0" i="0" dirty="0">
              <a:solidFill>
                <a:srgbClr val="4D515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9840" y="720143"/>
            <a:ext cx="599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How balance dignity of office with need for to get things done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411712" y="402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19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revolutionary-war-and-beyond.com/images/evacuation-day-and-george-washingtons-triumphal-entry-in-new-york-c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" y="818707"/>
            <a:ext cx="6921795" cy="60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5000" y="203200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Exit the British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2475" y="5120210"/>
            <a:ext cx="4371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soldier leaves Union Jack on top of greased flag pole to prevent its removal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9101" y="839971"/>
            <a:ext cx="4360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Army consolidates in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York and waits for Peace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Treaty…no more battles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5714" y="2296632"/>
            <a:ext cx="5036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demands return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slaves to masters,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refuse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evacuate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city November 1783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41799" y="3870373"/>
            <a:ext cx="4950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makes grand entrance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head of army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5255" y="5044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4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47" y="172419"/>
            <a:ext cx="8911687" cy="1280890"/>
          </a:xfrm>
        </p:spPr>
        <p:txBody>
          <a:bodyPr/>
          <a:lstStyle/>
          <a:p>
            <a:r>
              <a:rPr lang="en-GB" dirty="0" smtClean="0"/>
              <a:t>Procession around the Country 1791</a:t>
            </a:r>
            <a:endParaRPr lang="en-GB" dirty="0"/>
          </a:p>
        </p:txBody>
      </p:sp>
      <p:pic>
        <p:nvPicPr>
          <p:cNvPr id="3074" name="Picture 2" descr="https://static.wixstatic.com/media/51ba88_5532bf001b1d480da4824276ae40cc59~mv2.jpg/v1/fill/w_624,h_432,al_c,lg_1,q_80,enc_auto/51ba88_5532bf001b1d480da4824276ae40cc59~mv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9" y="1002535"/>
            <a:ext cx="7105880" cy="58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7131" y="1404137"/>
            <a:ext cx="4682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Makes four month tour 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long coast to see, be seen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94661" y="3038514"/>
            <a:ext cx="5019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Develops awareness of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differences and vulnerabilities,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5914" y="4616475"/>
            <a:ext cx="44246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Uses this insight to guide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Policy of neutrality during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revolutionary wars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48288" y="4998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0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976" y="278559"/>
            <a:ext cx="10568560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Secures Anti Federalist loyalty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2657" y="1454009"/>
            <a:ext cx="1168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Federalists) accept Constitution on condition “rights” embedded into Constitution…do not run for office…stay in their states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51" y="2745458"/>
            <a:ext cx="11338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of First Congress 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Federalists and don’t see Bill of Rights a priority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906" y="3938468"/>
            <a:ext cx="11711094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and Madison push through Bill for first 10 Amendments to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…approved Sept 1789 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082" y="5627060"/>
            <a:ext cx="11711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by 9 out of 13 states and added to Constitution December 1791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5680" y="2560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5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117" y="109549"/>
            <a:ext cx="8911687" cy="1280890"/>
          </a:xfrm>
        </p:spPr>
        <p:txBody>
          <a:bodyPr/>
          <a:lstStyle/>
          <a:p>
            <a:r>
              <a:rPr lang="en-GB" dirty="0" smtClean="0"/>
              <a:t>Bill of Rights (First 10 amendments)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928" y="1016341"/>
            <a:ext cx="10034015" cy="4908971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 to make no law establishing religion or prohibiting freedom of speech, religion, right of assembly, right to petition</a:t>
            </a:r>
          </a:p>
          <a:p>
            <a:pPr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well regulated Militia, being necessary to the security of a free State, the right of the people to keep and bear Arms, shall not be </a:t>
            </a:r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infringed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soldiers quartered in homes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searches of homes without warrant for probably cause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Protection vs self incrimination, no double jeopardy, 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Speedy trial, right to counsel, informed of causes of trial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Right of jury trial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Prohibits excessive fines and ‘cruel or unusual punishments</a:t>
            </a:r>
          </a:p>
          <a:p>
            <a:pPr>
              <a:buAutoNum type="arabicPeriod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retain rights not set out in the Constitution (never used)</a:t>
            </a:r>
          </a:p>
          <a:p>
            <a:pPr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Government has only those powers set out in Constitution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>
              <a:buAutoNum type="arabicPeriod"/>
            </a:pP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92480" y="5998464"/>
            <a:ext cx="109118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 content from English Bill of Rights 1688, Toleration Act 1689 ,plus Magna Carta 1215…Anti Federalists do not trust reliance on ’Common Law”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0336" y="3169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3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9" y="185198"/>
            <a:ext cx="11411712" cy="1280890"/>
          </a:xfrm>
        </p:spPr>
        <p:txBody>
          <a:bodyPr/>
          <a:lstStyle/>
          <a:p>
            <a:pPr algn="ctr"/>
            <a:r>
              <a:rPr lang="en-GB" dirty="0" smtClean="0"/>
              <a:t>Perilous financial status of USA 1789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712" y="1243584"/>
            <a:ext cx="11448288" cy="719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States 1789 13 currencies, most trade barter or gold….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752" y="2145792"/>
            <a:ext cx="11265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owes $80 million, annual revenues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$4m ... largest single obligation $600,000 annual ‘Tribute’ to Barbary Pirates as British Navy no longer available (11 ships seized 1790, 100 Americans sold into slavery when payment late….)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" y="3511296"/>
            <a:ext cx="892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752" y="4389120"/>
            <a:ext cx="11045952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Speculators have bought pensions and bonds at discount… Anti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Federalist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want to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the “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idle rich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216" y="5508619"/>
            <a:ext cx="930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army or navy, veterans unpaid…and dangerous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176" y="3596640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bankrupt, unable to raise taxes without rebellion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55392" y="6211669"/>
            <a:ext cx="70711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Alexander Hamilton to the rescue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606784" y="1219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0"/>
            <a:ext cx="11692633" cy="1280890"/>
          </a:xfrm>
        </p:spPr>
        <p:txBody>
          <a:bodyPr/>
          <a:lstStyle/>
          <a:p>
            <a:pPr algn="ctr"/>
            <a:r>
              <a:rPr lang="en-GB" dirty="0" smtClean="0"/>
              <a:t>Alexander Hamilton Secretary of</a:t>
            </a:r>
            <a:endParaRPr lang="en-GB" dirty="0"/>
          </a:p>
        </p:txBody>
      </p:sp>
      <p:pic>
        <p:nvPicPr>
          <p:cNvPr id="4098" name="Picture 2" descr="Founding Father Alexander Hamilton, the first Secretary of the Treasury and chief author of &quot;The Federalist Papers,&quot; is often portrayed as an outsider. (Photo from Wikimedia Common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719328"/>
            <a:ext cx="536095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2254" y="735685"/>
            <a:ext cx="6253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Appointed by Washington 1790-1796 based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banking and war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record. Trusted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become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 since born in West Indies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3673" y="4345539"/>
            <a:ext cx="6066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revenue: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Creates tax collection service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Raises import taxes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Imposes high excise taxes </a:t>
            </a:r>
            <a:r>
              <a:rPr lang="en-GB" dirty="0"/>
              <a:t>	</a:t>
            </a:r>
            <a:endParaRPr lang="en-GB" dirty="0" smtClean="0"/>
          </a:p>
        </p:txBody>
      </p:sp>
      <p:sp>
        <p:nvSpPr>
          <p:cNvPr id="5" name="Rectangle 4"/>
          <p:cNvSpPr/>
          <p:nvPr/>
        </p:nvSpPr>
        <p:spPr>
          <a:xfrm>
            <a:off x="5571744" y="2744313"/>
            <a:ext cx="6486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Consolidates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Debt (Debt as Asset)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Government assumes debts of all states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Pays off speculators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Guarantees all foreign debt (even to British)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032" y="2086020"/>
            <a:ext cx="653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Bank of United States in New York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6592" y="6027003"/>
            <a:ext cx="110947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Economy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booms……..Hamilton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becomes most respected and despised man in America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….seen as friend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the rich and British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8144" y="292608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397" y="3269774"/>
            <a:ext cx="8911687" cy="1280890"/>
          </a:xfrm>
        </p:spPr>
        <p:txBody>
          <a:bodyPr/>
          <a:lstStyle/>
          <a:p>
            <a:r>
              <a:rPr lang="en-GB" dirty="0" smtClean="0"/>
              <a:t>Fixing the borders…resolving unfinished business with the Indians in NW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204448" y="53644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5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365" y="166910"/>
            <a:ext cx="8911687" cy="803246"/>
          </a:xfrm>
        </p:spPr>
        <p:txBody>
          <a:bodyPr/>
          <a:lstStyle/>
          <a:p>
            <a:r>
              <a:rPr lang="en-GB" dirty="0" smtClean="0"/>
              <a:t>North West Territory 1783</a:t>
            </a:r>
            <a:endParaRPr lang="en-GB" dirty="0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2" y="1048214"/>
            <a:ext cx="5854389" cy="580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4322" y="896708"/>
            <a:ext cx="6047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Claimed by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France 1600’s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0906" y="2429033"/>
            <a:ext cx="600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Reserved for Indians by Proclamation of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1763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15773" y="1536790"/>
            <a:ext cx="5876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Won by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France during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’French and Indian War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1756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2790" y="3406920"/>
            <a:ext cx="580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gains territory in Treaty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Paris 1783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sets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aside ‘public domain’ by Ordinance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1787..sell land to settlers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4654" y="4659574"/>
            <a:ext cx="580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Indian tribes not consulted,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 million in 1500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100,000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1790 by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pox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..but still powerful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4122" y="5856315"/>
            <a:ext cx="585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American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expedition to Ohio during 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Revolutionary War annihilated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01984" y="426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92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003" y="26727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Little Turtle, chief of the Miami people (1747-1812)</a:t>
            </a:r>
            <a:endParaRPr lang="en-GB" dirty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9" y="1255777"/>
            <a:ext cx="5239089" cy="56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2144" y="1525065"/>
            <a:ext cx="7083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ft.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 , teetotaller, fought for British in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Revolutionary war wiped out French army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100 men,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4336" y="2808661"/>
            <a:ext cx="721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Helps form ‘North West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Tribes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Confederation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resist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settlement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territory, military leader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7644" y="5154228"/>
            <a:ext cx="7243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sends Generals 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Clair with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half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entire US army (2,000 men funded by Hamilton’s Bank) to try again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0121" y="3878690"/>
            <a:ext cx="648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Washington sends army of 1,500 to seize 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48288" y="3291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18176" y="4474464"/>
            <a:ext cx="7120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Army destroyed at battle of Kehianga, 500 men lost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744" y="389934"/>
            <a:ext cx="9874139" cy="1280890"/>
          </a:xfrm>
        </p:spPr>
        <p:txBody>
          <a:bodyPr/>
          <a:lstStyle/>
          <a:p>
            <a:r>
              <a:rPr lang="en-GB" dirty="0" smtClean="0"/>
              <a:t>Battle of Wabash (St Clair's Defeat)1791</a:t>
            </a:r>
            <a:endParaRPr lang="en-GB" dirty="0"/>
          </a:p>
        </p:txBody>
      </p:sp>
      <p:pic>
        <p:nvPicPr>
          <p:cNvPr id="2050" name="Picture 2" descr="https://1.bp.blogspot.com/-gONjK0sKhsY/UoufFKTHYCI/AAAAAAAAOpA/TBcm_jjmgBw/s400/Indian+massacre-Wabash+River-Miami+Indians-Little+Tur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1159728"/>
            <a:ext cx="7919150" cy="56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58524" y="1091778"/>
            <a:ext cx="4033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 Clair sets up camp, does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not entrench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7350" y="2479733"/>
            <a:ext cx="4104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Miami and Shawnee attack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1,200 US Troops killed vs 30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Indians.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1713" y="3924485"/>
            <a:ext cx="3163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Greatest ever Indian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Victory (4X ‘Little Big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Horn) …30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% of entire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army dead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6448" y="5766816"/>
            <a:ext cx="3033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resilient,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Does not give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33632" y="4389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8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557" y="209582"/>
            <a:ext cx="8911687" cy="1280890"/>
          </a:xfrm>
        </p:spPr>
        <p:txBody>
          <a:bodyPr/>
          <a:lstStyle/>
          <a:p>
            <a:r>
              <a:rPr lang="en-GB" dirty="0" smtClean="0"/>
              <a:t>Aftermath of Wabash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76656"/>
            <a:ext cx="8647049" cy="61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07245" y="671822"/>
            <a:ext cx="3881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raises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new army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5,000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8880515" y="1659374"/>
            <a:ext cx="340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General ‘mad dog”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Wayne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sent to try again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3584" y="272788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Battle of Fallen Timbers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1794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Indian army of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1,000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retreat. Both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sides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lose 100 men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3354" y="4469630"/>
            <a:ext cx="3248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Little Turtle seeks help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British army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2122" y="5377934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say no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34794" y="6249662"/>
            <a:ext cx="3434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Little Turtle seeks terms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2256" y="24384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5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069" y="10311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It doesn’t work………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83" y="999461"/>
            <a:ext cx="6273208" cy="5858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6649" y="1285053"/>
            <a:ext cx="56252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After several attempts….wooden cleats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cut and nailed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pole and,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help of a ladder,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veteran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3" tooltip="John Van Arsdale"/>
              </a:rPr>
              <a:t>John Van Arsdale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climbs up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pole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replaces Union Jack with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Flag of the United States"/>
              </a:rPr>
              <a:t>Stars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4" tooltip="Flag of the United States"/>
              </a:rPr>
              <a:t>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Flag of the United States"/>
              </a:rPr>
              <a:t>Stripes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 before the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fleet are out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sight……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1570" y="4797484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finally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gone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561379" y="4624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57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70" y="213299"/>
            <a:ext cx="8911687" cy="1280890"/>
          </a:xfrm>
        </p:spPr>
        <p:txBody>
          <a:bodyPr/>
          <a:lstStyle/>
          <a:p>
            <a:r>
              <a:rPr lang="en-GB" dirty="0" smtClean="0"/>
              <a:t>Treaty of Greenville 1795</a:t>
            </a:r>
            <a:endParaRPr lang="en-GB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9" y="1152441"/>
            <a:ext cx="7572071" cy="5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76627" y="3392496"/>
            <a:ext cx="4108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Little Turtle becomes ambassador to Washington. Seeks help to stop sale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liquor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7103" y="994094"/>
            <a:ext cx="4025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Confederation surrenders land for cash and agree to ‘take up white man’s ways…..first of many concessions</a:t>
            </a:r>
            <a:r>
              <a:rPr lang="en-GB" dirty="0" smtClean="0"/>
              <a:t>..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884044" y="5134983"/>
            <a:ext cx="4198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Dies of rheumatism and gout 1812.. US gives him full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honours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72800" y="2804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03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453" y="331502"/>
            <a:ext cx="8911687" cy="1280890"/>
          </a:xfrm>
        </p:spPr>
        <p:txBody>
          <a:bodyPr/>
          <a:lstStyle/>
          <a:p>
            <a:r>
              <a:rPr lang="en-GB" dirty="0" smtClean="0"/>
              <a:t>Situation 1792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475232"/>
            <a:ext cx="11967908" cy="4181856"/>
          </a:xfrm>
        </p:spPr>
        <p:txBody>
          <a:bodyPr>
            <a:normAutofit fontScale="25000" lnSpcReduction="20000"/>
          </a:bodyPr>
          <a:lstStyle/>
          <a:p>
            <a:r>
              <a:rPr lang="en-GB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Washington re-elected by state legislatures unanimously</a:t>
            </a:r>
          </a:p>
          <a:p>
            <a:endParaRPr lang="en-GB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up and running</a:t>
            </a:r>
          </a:p>
          <a:p>
            <a:endParaRPr lang="en-GB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and states solvent</a:t>
            </a:r>
          </a:p>
          <a:p>
            <a:endParaRPr lang="en-GB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Barbary Pirates Tribute paid (slaves recovered) </a:t>
            </a:r>
          </a:p>
          <a:p>
            <a:endParaRPr lang="en-GB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Borders secure</a:t>
            </a:r>
          </a:p>
          <a:p>
            <a:endParaRPr lang="en-GB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/>
              <a:t>#</a:t>
            </a: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91840" y="5974080"/>
            <a:ext cx="5218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USA is a going concern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7456" y="46329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9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97" y="3330734"/>
            <a:ext cx="11757059" cy="1280890"/>
          </a:xfrm>
        </p:spPr>
        <p:txBody>
          <a:bodyPr/>
          <a:lstStyle/>
          <a:p>
            <a:r>
              <a:rPr lang="en-GB" dirty="0" smtClean="0"/>
              <a:t>Next Talk:    The growing Pains of the early Republic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0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887" y="199800"/>
            <a:ext cx="8911687" cy="1280890"/>
          </a:xfrm>
        </p:spPr>
        <p:txBody>
          <a:bodyPr/>
          <a:lstStyle/>
          <a:p>
            <a:r>
              <a:rPr lang="en-GB" dirty="0" smtClean="0"/>
              <a:t>Power shifts from military to politicians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1" y="1382233"/>
            <a:ext cx="6858000" cy="5390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19505" y="1213740"/>
            <a:ext cx="5981980" cy="2752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King George asks Loyalist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refugee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Benjamin West if Washington will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dictator. Oh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," said West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"they say he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return to his farm."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he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does that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," said the king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"he will be the greatest man in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world."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4073" y="4116390"/>
            <a:ext cx="5275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resigns commission and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etires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farm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5237" y="5380003"/>
            <a:ext cx="4512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‘Continental Congress becomes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government…and renames itself “Congress of the Confederation”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77297" y="304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5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325" y="0"/>
            <a:ext cx="8911687" cy="903608"/>
          </a:xfrm>
        </p:spPr>
        <p:txBody>
          <a:bodyPr/>
          <a:lstStyle/>
          <a:p>
            <a:pPr algn="ctr"/>
            <a:r>
              <a:rPr lang="en-GB" dirty="0" smtClean="0"/>
              <a:t>Winners and Losers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075" y="515008"/>
            <a:ext cx="10903925" cy="3289738"/>
          </a:xfrm>
        </p:spPr>
        <p:txBody>
          <a:bodyPr>
            <a:normAutofit fontScale="92500" lnSpcReduction="20000"/>
          </a:bodyPr>
          <a:lstStyle/>
          <a:p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Colonies gain independence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New elite of 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ocal merchants, lawyers, and land owners replace royal appointees (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Governors, Senates, Judges and civil servants)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 change in voting rights for State Assemblies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Settlers and land speculators gain rights to Indian lands east of Mississippi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Spain: Florida returned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80211" y="3536485"/>
            <a:ext cx="11011789" cy="3148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Losers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(apart from 20,000 killed in battle plus 150,000 deaths from small pox</a:t>
            </a:r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France: bankrupted by cost of war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Indigenous peoples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Status: no longer ‘subjects’ of Empire, occupants of land reserved for ‘citizens’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Power: can no longer play British off vs French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Loyalists …property, jobs and identity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678510" y="4099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45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879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Loyalists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7" y="1207267"/>
            <a:ext cx="12013323" cy="3101547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 “Loyalists” leave (5% total population of new United States)</a:t>
            </a:r>
          </a:p>
          <a:p>
            <a:pPr marL="742950" lvl="2" indent="-342900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New England Loyalists to Canada </a:t>
            </a:r>
          </a:p>
          <a:p>
            <a:pPr marL="742950" lvl="2" indent="-342900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Loyalists to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West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Indies and Bermuda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342900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Elite and well connected to England…many struggle to adapt to weather, costs and taxes</a:t>
            </a:r>
          </a:p>
          <a:p>
            <a:pPr marL="742950" lvl="2" indent="-342900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Adventurous to India and colonies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(Cornwallis appointed Governor General of Bengal after Yorktown….offers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his support to aid resettlement)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17" y="4136744"/>
            <a:ext cx="11640065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Loyalists adapt and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within new United States </a:t>
            </a:r>
          </a:p>
          <a:p>
            <a:pPr lvl="2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confiscated, jobs lost….but no mass murders</a:t>
            </a:r>
          </a:p>
          <a:p>
            <a:pPr lvl="2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leavers return during 1790’s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deal made with Britain: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owners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slaves not returned</a:t>
            </a:r>
          </a:p>
          <a:p>
            <a:pPr lvl="3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United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 debts to Britain/compensates some Loyalists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7393" y="304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99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309" y="209582"/>
            <a:ext cx="8911687" cy="1280890"/>
          </a:xfrm>
        </p:spPr>
        <p:txBody>
          <a:bodyPr/>
          <a:lstStyle/>
          <a:p>
            <a:r>
              <a:rPr lang="en-GB" dirty="0" smtClean="0"/>
              <a:t>Loretta Holmes(1) : loyalist spy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45" y="1101904"/>
            <a:ext cx="11314176" cy="1011936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York born socialite, spinster living with aunt.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3774" y="1706670"/>
            <a:ext cx="11323425" cy="554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Becomes courier for British army messages during 1776 campaign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7229" y="2355789"/>
            <a:ext cx="10997184" cy="1011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Patriot  mob attacks house, forced to stand naked by window for public shaming, made to stand on hot coals ..but is not shot.</a:t>
            </a:r>
          </a:p>
          <a:p>
            <a:pPr lvl="8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1043" y="3464210"/>
            <a:ext cx="10997184" cy="1011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Works in boarding house and attends GW, accused of poisoning him…acquitted. GW gives her safe passage to British army</a:t>
            </a:r>
          </a:p>
          <a:p>
            <a:pPr lvl="8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2816" y="4652089"/>
            <a:ext cx="10997184" cy="1011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Returns secretly to New York, claims to be “reformed” but continues spying for British Army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19641" y="3153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2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13223</TotalTime>
  <Words>3329</Words>
  <Application>Microsoft Office PowerPoint</Application>
  <PresentationFormat>Widescreen</PresentationFormat>
  <Paragraphs>564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Century Gothic</vt:lpstr>
      <vt:lpstr>helvetica neue</vt:lpstr>
      <vt:lpstr>Roboto</vt:lpstr>
      <vt:lpstr>Wingdings 3</vt:lpstr>
      <vt:lpstr>Wisp</vt:lpstr>
      <vt:lpstr>American History</vt:lpstr>
      <vt:lpstr>This talk</vt:lpstr>
      <vt:lpstr>Treaty Paris 1783…British refuse to pose</vt:lpstr>
      <vt:lpstr>PowerPoint Presentation</vt:lpstr>
      <vt:lpstr>It doesn’t work………</vt:lpstr>
      <vt:lpstr>Power shifts from military to politicians</vt:lpstr>
      <vt:lpstr>Winners and Losers</vt:lpstr>
      <vt:lpstr>The Loyalists</vt:lpstr>
      <vt:lpstr>Loretta Holmes(1) : loyalist spy</vt:lpstr>
      <vt:lpstr>Loretta Holmes (2) </vt:lpstr>
      <vt:lpstr>Loyalists arriving in New Brunswick 1783</vt:lpstr>
      <vt:lpstr>Loyalist Claims Commission</vt:lpstr>
      <vt:lpstr>Benjamin Franklin and son William testing lightening rod…1750’s</vt:lpstr>
      <vt:lpstr>A tale of two Franklins…</vt:lpstr>
      <vt:lpstr>Black Loyalists</vt:lpstr>
      <vt:lpstr>Black Loyalists</vt:lpstr>
      <vt:lpstr>Black Loyalists in Nova Scotia</vt:lpstr>
      <vt:lpstr> Thomas Peters (1738-1792)</vt:lpstr>
      <vt:lpstr>The Disunited States 1783-88</vt:lpstr>
      <vt:lpstr>Territorial Gains for Congress of Confederation</vt:lpstr>
      <vt:lpstr>Congress of the Confederation</vt:lpstr>
      <vt:lpstr>The situation 1783-1789</vt:lpstr>
      <vt:lpstr>‘Shays Rebellion February 1787</vt:lpstr>
      <vt:lpstr>Constitutional Convention</vt:lpstr>
      <vt:lpstr>Constitutional Convention (May-September 1787)</vt:lpstr>
      <vt:lpstr>Two factions ….apparently irreconcilable</vt:lpstr>
      <vt:lpstr>James Madison (1751-1836)</vt:lpstr>
      <vt:lpstr>Alexander Hamilton (1) (1757-1804)</vt:lpstr>
      <vt:lpstr>Alexander Hamilton (2)</vt:lpstr>
      <vt:lpstr>Breaking the Impasse</vt:lpstr>
      <vt:lpstr>The Separation of Powers</vt:lpstr>
      <vt:lpstr>Election System 1789: Compromised democracy</vt:lpstr>
      <vt:lpstr>Congress approves Constitution approved</vt:lpstr>
      <vt:lpstr>Intermission</vt:lpstr>
      <vt:lpstr>The Fight for Approval</vt:lpstr>
      <vt:lpstr>Washington’s First Administration 1789-1792</vt:lpstr>
      <vt:lpstr>George Washington (1732-1799)</vt:lpstr>
      <vt:lpstr>A Government to be formed</vt:lpstr>
      <vt:lpstr>Establish right “style” </vt:lpstr>
      <vt:lpstr>Procession around the Country 1791</vt:lpstr>
      <vt:lpstr>Secures Anti Federalist loyalty</vt:lpstr>
      <vt:lpstr>Bill of Rights (First 10 amendments)</vt:lpstr>
      <vt:lpstr>Perilous financial status of USA 1789</vt:lpstr>
      <vt:lpstr>Alexander Hamilton Secretary of</vt:lpstr>
      <vt:lpstr>Fixing the borders…resolving unfinished business with the Indians in NW</vt:lpstr>
      <vt:lpstr>North West Territory 1783</vt:lpstr>
      <vt:lpstr>Little Turtle, chief of the Miami people (1747-1812)</vt:lpstr>
      <vt:lpstr>Battle of Wabash (St Clair's Defeat)1791</vt:lpstr>
      <vt:lpstr>Aftermath of Wabash</vt:lpstr>
      <vt:lpstr>Treaty of Greenville 1795</vt:lpstr>
      <vt:lpstr>Situation 1792</vt:lpstr>
      <vt:lpstr>Next Talk:    The growing Pains of the early Republic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517</cp:revision>
  <dcterms:created xsi:type="dcterms:W3CDTF">2023-02-02T12:46:22Z</dcterms:created>
  <dcterms:modified xsi:type="dcterms:W3CDTF">2023-10-16T10:56:34Z</dcterms:modified>
</cp:coreProperties>
</file>