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20"/>
  </p:notesMasterIdLst>
  <p:sldIdLst>
    <p:sldId id="594" r:id="rId2"/>
    <p:sldId id="630" r:id="rId3"/>
    <p:sldId id="625" r:id="rId4"/>
    <p:sldId id="632" r:id="rId5"/>
    <p:sldId id="633" r:id="rId6"/>
    <p:sldId id="636" r:id="rId7"/>
    <p:sldId id="638" r:id="rId8"/>
    <p:sldId id="643" r:id="rId9"/>
    <p:sldId id="635" r:id="rId10"/>
    <p:sldId id="603" r:id="rId11"/>
    <p:sldId id="604" r:id="rId12"/>
    <p:sldId id="595" r:id="rId13"/>
    <p:sldId id="634" r:id="rId14"/>
    <p:sldId id="637" r:id="rId15"/>
    <p:sldId id="639" r:id="rId16"/>
    <p:sldId id="640" r:id="rId17"/>
    <p:sldId id="641" r:id="rId18"/>
    <p:sldId id="64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81E0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9639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1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4"/>
    </p:cViewPr>
  </p:sorterViewPr>
  <p:notesViewPr>
    <p:cSldViewPr snapToGrid="0">
      <p:cViewPr varScale="1">
        <p:scale>
          <a:sx n="85" d="100"/>
          <a:sy n="85" d="100"/>
        </p:scale>
        <p:origin x="316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7AB96-EA4E-45D9-BE0D-31444D58337D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GB" dirty="0" smtClean="0"/>
              <a:t>33</a:t>
            </a:r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67C8F7-FF71-4F25-A9C3-008D9FDA093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1379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05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054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B95-4CF9-43A6-9066-8C025B146548}" type="datetimeFigureOut">
              <a:rPr lang="en-GB" smtClean="0"/>
              <a:t>03/02/2025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3E05A49-B8B3-424D-8B37-637C0C26C03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335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05" y="348618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End game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4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671" y="335352"/>
            <a:ext cx="8911687" cy="1280890"/>
          </a:xfrm>
        </p:spPr>
        <p:txBody>
          <a:bodyPr/>
          <a:lstStyle/>
          <a:p>
            <a:r>
              <a:rPr lang="en-GB" dirty="0" smtClean="0"/>
              <a:t>Dresden bombing February 1945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641" y="991403"/>
            <a:ext cx="8915400" cy="4825924"/>
          </a:xfrm>
        </p:spPr>
        <p:txBody>
          <a:bodyPr>
            <a:normAutofit lnSpcReduction="10000"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Dresden: untouched by war so </a:t>
            </a:r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far..considered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cultural city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Decision to bomb based on false intelligence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Allies believe Russian offensive stalling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Germans creating “Southern Redoubt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1"/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capacity of city over estimated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Mass raid destroys city February 14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/ 15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25,000  killed</a:t>
            </a:r>
          </a:p>
          <a:p>
            <a:pPr lvl="1"/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 strategic importance, Germans retreating</a:t>
            </a:r>
          </a:p>
          <a:p>
            <a:pPr lvl="1"/>
            <a:endParaRPr lang="en-GB" dirty="0"/>
          </a:p>
          <a:p>
            <a:endParaRPr lang="en-GB" baseline="30000" dirty="0" smtClean="0"/>
          </a:p>
          <a:p>
            <a:pPr marL="457200" lvl="1" indent="0">
              <a:buNone/>
            </a:pPr>
            <a:endParaRPr lang="en-GB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84858" y="5766451"/>
            <a:ext cx="10750059" cy="95410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One of the many WW2 tragedies…claims of “war crime” unjust,</a:t>
            </a:r>
          </a:p>
          <a:p>
            <a:pPr algn="ctr"/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fuelled by false claims of 500,000 deaths by “revisionist historians”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3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57" y="285782"/>
            <a:ext cx="8911687" cy="1280890"/>
          </a:xfrm>
        </p:spPr>
        <p:txBody>
          <a:bodyPr/>
          <a:lstStyle/>
          <a:p>
            <a:r>
              <a:rPr lang="en-GB" dirty="0" smtClean="0"/>
              <a:t>Dresden….after bombing, 90% city destroyed…25,000 dead</a:t>
            </a:r>
            <a:endParaRPr lang="en-GB" dirty="0"/>
          </a:p>
        </p:txBody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35024"/>
            <a:ext cx="12234545" cy="552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97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44" y="13904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Dresden 1945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2645"/>
            <a:ext cx="11763375" cy="6393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5839" y="171264"/>
            <a:ext cx="8911687" cy="1280890"/>
          </a:xfrm>
        </p:spPr>
        <p:txBody>
          <a:bodyPr/>
          <a:lstStyle/>
          <a:p>
            <a:r>
              <a:rPr lang="en-GB" dirty="0" smtClean="0"/>
              <a:t>Rhine crossings: February – May 1945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060741" y="862149"/>
            <a:ext cx="41312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Allied army of 4.5 </a:t>
            </a:r>
            <a:r>
              <a:rPr lang="en-GB" dirty="0" err="1" smtClean="0"/>
              <a:t>millon</a:t>
            </a:r>
            <a:endParaRPr lang="en-GB" dirty="0" smtClean="0"/>
          </a:p>
          <a:p>
            <a:r>
              <a:rPr lang="en-GB" dirty="0" smtClean="0"/>
              <a:t>Staged attacks, air cover</a:t>
            </a:r>
          </a:p>
          <a:p>
            <a:r>
              <a:rPr lang="en-GB" dirty="0" smtClean="0"/>
              <a:t>Thoroughly planned &amp; coordinated</a:t>
            </a:r>
          </a:p>
          <a:p>
            <a:endParaRPr lang="en-GB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168640" y="2499358"/>
            <a:ext cx="4101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German army reduced to </a:t>
            </a:r>
          </a:p>
          <a:p>
            <a:r>
              <a:rPr lang="en-GB" dirty="0" smtClean="0"/>
              <a:t>1.6m…few aircraft</a:t>
            </a:r>
          </a:p>
          <a:p>
            <a:r>
              <a:rPr lang="en-GB" dirty="0" smtClean="0"/>
              <a:t>Fanatical resistance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09" y="888274"/>
            <a:ext cx="7425961" cy="61260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68640" y="4241074"/>
            <a:ext cx="4206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Advance continues on all Fronts</a:t>
            </a:r>
          </a:p>
          <a:p>
            <a:r>
              <a:rPr lang="en-GB" dirty="0" smtClean="0"/>
              <a:t>…65.000 US, 20,000 British casualties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8264435" y="6043748"/>
            <a:ext cx="4051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Discovery of concentration camps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308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921" y="248725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The End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788" y="1452039"/>
            <a:ext cx="10150658" cy="5083514"/>
          </a:xfrm>
        </p:spPr>
        <p:txBody>
          <a:bodyPr>
            <a:noAutofit/>
          </a:bodyPr>
          <a:lstStyle/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Hitler hopes rise on death of FDR on April 12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Russians arrive April 15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….lose 300,000 men taking city by May 8th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Hitlers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commits suicide April 30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Successor Admiral Doenitz surrenders to Montgomery May 7</a:t>
            </a:r>
            <a:r>
              <a:rPr lang="en-GB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1945</a:t>
            </a: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Followed by surrender of all German forces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7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4" y="1155032"/>
            <a:ext cx="12049376" cy="57994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1737" y="84222"/>
            <a:ext cx="10392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US and Russian Troops meet up at the Elbe River</a:t>
            </a:r>
          </a:p>
          <a:p>
            <a:pPr algn="ctr"/>
            <a:r>
              <a:rPr lang="en-GB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May 1945</a:t>
            </a:r>
            <a:endParaRPr lang="en-GB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6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3" y="96253"/>
            <a:ext cx="12095747" cy="708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2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0893" y="419573"/>
            <a:ext cx="8911687" cy="1280890"/>
          </a:xfrm>
        </p:spPr>
        <p:txBody>
          <a:bodyPr/>
          <a:lstStyle/>
          <a:p>
            <a:endParaRPr lang="en-GB"/>
          </a:p>
        </p:txBody>
      </p:sp>
      <p:pic>
        <p:nvPicPr>
          <p:cNvPr id="3074" name="Picture 2" descr="German Surrender On Front P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62594" cy="705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6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829" y="2816263"/>
            <a:ext cx="8911687" cy="1280890"/>
          </a:xfrm>
        </p:spPr>
        <p:txBody>
          <a:bodyPr/>
          <a:lstStyle/>
          <a:p>
            <a:r>
              <a:rPr lang="en-GB" dirty="0" smtClean="0"/>
              <a:t>Next Talk: The war in the Pacific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78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557" y="0"/>
            <a:ext cx="8911687" cy="1280890"/>
          </a:xfrm>
        </p:spPr>
        <p:txBody>
          <a:bodyPr/>
          <a:lstStyle/>
          <a:p>
            <a:r>
              <a:rPr lang="en-GB" dirty="0" smtClean="0"/>
              <a:t>European War December 1944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1" y="625640"/>
            <a:ext cx="8104472" cy="6087980"/>
          </a:xfrm>
          <a:prstGeom prst="rect">
            <a:avLst/>
          </a:prstGeom>
        </p:spPr>
      </p:pic>
      <p:pic>
        <p:nvPicPr>
          <p:cNvPr id="5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920" y="6167824"/>
            <a:ext cx="518313" cy="2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04" y="4878405"/>
            <a:ext cx="518313" cy="40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455" y="4645793"/>
            <a:ext cx="478056" cy="28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203" y="4312117"/>
            <a:ext cx="481264" cy="297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358" y="4263991"/>
            <a:ext cx="623757" cy="380756"/>
          </a:xfrm>
          <a:prstGeom prst="rect">
            <a:avLst/>
          </a:prstGeom>
        </p:spPr>
      </p:pic>
      <p:pic>
        <p:nvPicPr>
          <p:cNvPr id="10" name="Picture 2" descr="Flag of the United States of Ame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579" y="5204059"/>
            <a:ext cx="518313" cy="40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011" y="6179674"/>
            <a:ext cx="481264" cy="297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6990" y="5553775"/>
            <a:ext cx="500513" cy="33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009" y="4762901"/>
            <a:ext cx="623757" cy="380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063" y="4097153"/>
            <a:ext cx="623757" cy="3807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581" y="4730816"/>
            <a:ext cx="623757" cy="3807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9128" y="3609474"/>
            <a:ext cx="676640" cy="44276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8648" y="4118009"/>
            <a:ext cx="676640" cy="44276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43835" y="4808622"/>
            <a:ext cx="676640" cy="44276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3178" y="4414790"/>
            <a:ext cx="676640" cy="44276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2151" y="5367689"/>
            <a:ext cx="676640" cy="44276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8972" y="1641110"/>
            <a:ext cx="676640" cy="442761"/>
          </a:xfrm>
          <a:prstGeom prst="rect">
            <a:avLst/>
          </a:prstGeom>
          <a:ln w="60325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3423" y="1729280"/>
            <a:ext cx="530289" cy="45720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5640404" y="4350619"/>
            <a:ext cx="519764" cy="4908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467690" y="5782742"/>
            <a:ext cx="519764" cy="4908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90763" y="4514248"/>
            <a:ext cx="519764" cy="5165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38285" y="1127226"/>
            <a:ext cx="519764" cy="4908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1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33124" y="2476767"/>
            <a:ext cx="31117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Allies advancing to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 Italy, Mussolini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rescued”..but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will be 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Killed April</a:t>
            </a:r>
          </a:p>
        </p:txBody>
      </p:sp>
      <p:sp>
        <p:nvSpPr>
          <p:cNvPr id="29" name="Oval 28"/>
          <p:cNvSpPr/>
          <p:nvPr/>
        </p:nvSpPr>
        <p:spPr>
          <a:xfrm>
            <a:off x="8343233" y="2850815"/>
            <a:ext cx="519764" cy="4908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2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927433" y="594493"/>
            <a:ext cx="35557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Russian offensive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Has recaptured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Ukraine , East Europe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Approach East Germany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07005" y="4502483"/>
            <a:ext cx="519764" cy="51655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>
                <a:solidFill>
                  <a:schemeClr val="tx1"/>
                </a:solidFill>
              </a:rPr>
              <a:t>3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43699" y="4299685"/>
            <a:ext cx="38236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Allies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at German border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Free French army created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Have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won Battle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Atlantic </a:t>
            </a:r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&amp;  “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Masters </a:t>
            </a:r>
            <a:endParaRPr lang="en-GB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Air”</a:t>
            </a:r>
          </a:p>
        </p:txBody>
      </p:sp>
      <p:pic>
        <p:nvPicPr>
          <p:cNvPr id="1026" name="Picture 2" descr="File:Flag of France.sv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96" y="5188016"/>
            <a:ext cx="442762" cy="40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10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  <p:bldP spid="31" grpId="0" animBg="1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8544" y="0"/>
            <a:ext cx="9623096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Eisenhower, Patton, Montgomery</a:t>
            </a:r>
            <a:br>
              <a:rPr lang="en-GB" dirty="0" smtClean="0"/>
            </a:br>
            <a:r>
              <a:rPr lang="en-GB" dirty="0" smtClean="0"/>
              <a:t>…fragile and volatile but successful partnership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34" y="1174284"/>
            <a:ext cx="11946012" cy="4822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4581" y="6186598"/>
            <a:ext cx="6421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There would be one more surprise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23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7679" y="0"/>
            <a:ext cx="8911687" cy="1280890"/>
          </a:xfrm>
        </p:spPr>
        <p:txBody>
          <a:bodyPr/>
          <a:lstStyle/>
          <a:p>
            <a:r>
              <a:rPr lang="en-GB" dirty="0" smtClean="0"/>
              <a:t>Battle of the “Bulge”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329" y="709059"/>
            <a:ext cx="11194181" cy="4700337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 objectives</a:t>
            </a:r>
          </a:p>
          <a:p>
            <a:pPr lvl="1">
              <a:buClr>
                <a:srgbClr val="A53010"/>
              </a:buClr>
            </a:pPr>
            <a:r>
              <a:rPr lang="en-GB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American and British armies</a:t>
            </a:r>
          </a:p>
          <a:p>
            <a:pPr lvl="1">
              <a:buClr>
                <a:srgbClr val="A53010"/>
              </a:buClr>
            </a:pPr>
            <a:r>
              <a:rPr lang="en-GB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Occupy Antwerp</a:t>
            </a:r>
          </a:p>
          <a:p>
            <a:pPr lvl="1">
              <a:buClr>
                <a:srgbClr val="A53010"/>
              </a:buClr>
            </a:pPr>
            <a:r>
              <a:rPr lang="en-GB" sz="28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Pivot and block Russians</a:t>
            </a:r>
          </a:p>
          <a:p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Allies over confident…focused on invasion plans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Weather prevents allies from seeing troop build up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Germans commit 410,000 men 500 tanks to attack</a:t>
            </a:r>
          </a:p>
          <a:p>
            <a:pPr marL="0" indent="0">
              <a:buNone/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….target US in Ardennes….temporary numerical advantage </a:t>
            </a:r>
          </a:p>
        </p:txBody>
      </p:sp>
    </p:spTree>
    <p:extLst>
      <p:ext uri="{BB962C8B-B14F-4D97-AF65-F5344CB8AC3E}">
        <p14:creationId xmlns:p14="http://schemas.microsoft.com/office/powerpoint/2010/main" val="90417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62098"/>
            <a:ext cx="12192000" cy="1280890"/>
          </a:xfrm>
        </p:spPr>
        <p:txBody>
          <a:bodyPr/>
          <a:lstStyle/>
          <a:p>
            <a:pPr algn="ctr"/>
            <a:r>
              <a:rPr lang="en-GB" dirty="0" smtClean="0"/>
              <a:t>Battle of the Bulge December 16 – January 25, 1945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7" y="962526"/>
            <a:ext cx="6753225" cy="5895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21077" y="924026"/>
            <a:ext cx="4128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Attack initially successful</a:t>
            </a:r>
          </a:p>
          <a:p>
            <a:r>
              <a:rPr lang="en-GB" dirty="0" smtClean="0"/>
              <a:t>….US 12 Army crushed</a:t>
            </a:r>
          </a:p>
          <a:p>
            <a:r>
              <a:rPr lang="en-GB" dirty="0" smtClean="0"/>
              <a:t>…..surrounded at Bastogne</a:t>
            </a:r>
          </a:p>
          <a:p>
            <a:r>
              <a:rPr lang="en-GB" dirty="0" smtClean="0"/>
              <a:t>…panic among local commanders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440328" y="2444816"/>
            <a:ext cx="3733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Eisenhower puts Montgomery in</a:t>
            </a:r>
          </a:p>
          <a:p>
            <a:r>
              <a:rPr lang="en-GB" dirty="0" smtClean="0"/>
              <a:t>Control….temporarily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7363326" y="3349592"/>
            <a:ext cx="363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Patton had anticipated attack</a:t>
            </a:r>
          </a:p>
          <a:p>
            <a:r>
              <a:rPr lang="en-GB" dirty="0" smtClean="0"/>
              <a:t>And advances north intercept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170821" y="4244742"/>
            <a:ext cx="4552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Americans recover, numbers increase</a:t>
            </a:r>
          </a:p>
          <a:p>
            <a:r>
              <a:rPr lang="en-GB" dirty="0" smtClean="0"/>
              <a:t>From 400,00 to </a:t>
            </a:r>
            <a:r>
              <a:rPr lang="en-GB" dirty="0" err="1" smtClean="0"/>
              <a:t>to</a:t>
            </a:r>
            <a:r>
              <a:rPr lang="en-GB" dirty="0" smtClean="0"/>
              <a:t> 800,000 by January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122694" y="5126148"/>
            <a:ext cx="530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Attack doomed from start…required miracle and foolishness by allies to succeed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257448" y="6266046"/>
            <a:ext cx="4916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Convinces Allies Germany still strong…and</a:t>
            </a:r>
          </a:p>
          <a:p>
            <a:r>
              <a:rPr lang="en-GB" dirty="0" smtClean="0"/>
              <a:t>All precautions to be taken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870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257" y="136430"/>
            <a:ext cx="8911687" cy="1280890"/>
          </a:xfrm>
        </p:spPr>
        <p:txBody>
          <a:bodyPr/>
          <a:lstStyle/>
          <a:p>
            <a:r>
              <a:rPr lang="en-GB" dirty="0" smtClean="0"/>
              <a:t>Initial German success</a:t>
            </a:r>
            <a:endParaRPr lang="en-GB" dirty="0"/>
          </a:p>
        </p:txBody>
      </p:sp>
      <p:pic>
        <p:nvPicPr>
          <p:cNvPr id="2052" name="Picture 4" descr="German Tank Passes American P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5959"/>
            <a:ext cx="11855837" cy="611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831" y="383478"/>
            <a:ext cx="8911687" cy="128089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21" y="1237247"/>
            <a:ext cx="11646567" cy="562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3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1051" y="263163"/>
            <a:ext cx="8911687" cy="1280890"/>
          </a:xfrm>
        </p:spPr>
        <p:txBody>
          <a:bodyPr/>
          <a:lstStyle/>
          <a:p>
            <a:r>
              <a:rPr lang="en-GB" dirty="0" smtClean="0"/>
              <a:t>German prisoners January 1945</a:t>
            </a:r>
            <a:endParaRPr lang="en-GB" dirty="0"/>
          </a:p>
        </p:txBody>
      </p:sp>
      <p:pic>
        <p:nvPicPr>
          <p:cNvPr id="4098" name="Picture 2" descr="Battle of the Bulge: German PO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179"/>
            <a:ext cx="12044445" cy="602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27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674" y="258350"/>
            <a:ext cx="8911687" cy="1280890"/>
          </a:xfrm>
        </p:spPr>
        <p:txBody>
          <a:bodyPr/>
          <a:lstStyle/>
          <a:p>
            <a:r>
              <a:rPr lang="en-GB" dirty="0" smtClean="0"/>
              <a:t>Yalta Conference February 1945</a:t>
            </a:r>
            <a:endParaRPr lang="en-GB" dirty="0"/>
          </a:p>
        </p:txBody>
      </p:sp>
      <p:pic>
        <p:nvPicPr>
          <p:cNvPr id="1026" name="Picture 2" descr="https://upload.wikimedia.org/wikipedia/commons/0/05/Yalta_Conference_%28Churchill%2C_Roosevelt%2C_Stalin%29_%28B%26W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30" y="1079863"/>
            <a:ext cx="7571184" cy="571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68640" y="1393371"/>
            <a:ext cx="3653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FDR </a:t>
            </a:r>
            <a:r>
              <a:rPr lang="en-GB" dirty="0" err="1" smtClean="0"/>
              <a:t>relected</a:t>
            </a:r>
            <a:r>
              <a:rPr lang="en-GB" dirty="0" smtClean="0"/>
              <a:t> for 4</a:t>
            </a:r>
            <a:r>
              <a:rPr lang="en-GB" baseline="30000" dirty="0" smtClean="0"/>
              <a:t>th</a:t>
            </a:r>
            <a:r>
              <a:rPr lang="en-GB" dirty="0" smtClean="0"/>
              <a:t> term</a:t>
            </a:r>
          </a:p>
          <a:p>
            <a:r>
              <a:rPr lang="en-GB" dirty="0" smtClean="0"/>
              <a:t>…failing health</a:t>
            </a:r>
          </a:p>
          <a:p>
            <a:r>
              <a:rPr lang="en-GB" dirty="0" smtClean="0"/>
              <a:t>…wants settlement agreement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151224" y="2647406"/>
            <a:ext cx="38202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Europe divided up between</a:t>
            </a:r>
          </a:p>
          <a:p>
            <a:r>
              <a:rPr lang="en-GB" dirty="0" smtClean="0"/>
              <a:t>Soviet and West (and subject to </a:t>
            </a:r>
          </a:p>
          <a:p>
            <a:r>
              <a:rPr lang="en-GB" dirty="0" smtClean="0"/>
              <a:t>“free and fair elections”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7990209" y="4180115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Unconditional surrender demanded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8255726" y="5233851"/>
            <a:ext cx="3709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USSR to join war vs Japan within</a:t>
            </a:r>
          </a:p>
          <a:p>
            <a:r>
              <a:rPr lang="en-GB" dirty="0" smtClean="0"/>
              <a:t>3 months German surrender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9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62941</TotalTime>
  <Words>453</Words>
  <Application>Microsoft Office PowerPoint</Application>
  <PresentationFormat>Widescreen</PresentationFormat>
  <Paragraphs>103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Wingdings 3</vt:lpstr>
      <vt:lpstr>Wisp</vt:lpstr>
      <vt:lpstr>End game</vt:lpstr>
      <vt:lpstr>European War December 1944</vt:lpstr>
      <vt:lpstr>Eisenhower, Patton, Montgomery …fragile and volatile but successful partnership</vt:lpstr>
      <vt:lpstr>Battle of the “Bulge”</vt:lpstr>
      <vt:lpstr>Battle of the Bulge December 16 – January 25, 1945</vt:lpstr>
      <vt:lpstr>Initial German success</vt:lpstr>
      <vt:lpstr>PowerPoint Presentation</vt:lpstr>
      <vt:lpstr>German prisoners January 1945</vt:lpstr>
      <vt:lpstr>Yalta Conference February 1945</vt:lpstr>
      <vt:lpstr>Dresden bombing February 1945</vt:lpstr>
      <vt:lpstr>Dresden….after bombing, 90% city destroyed…25,000 dead</vt:lpstr>
      <vt:lpstr>Dresden 1945</vt:lpstr>
      <vt:lpstr>Rhine crossings: February – May 1945</vt:lpstr>
      <vt:lpstr>The End</vt:lpstr>
      <vt:lpstr>PowerPoint Presentation</vt:lpstr>
      <vt:lpstr>PowerPoint Presentation</vt:lpstr>
      <vt:lpstr>PowerPoint Presentation</vt:lpstr>
      <vt:lpstr>Next Talk: The war in the Pacific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making of America</dc:title>
  <dc:creator>Stephen</dc:creator>
  <cp:lastModifiedBy>Stephen</cp:lastModifiedBy>
  <cp:revision>1777</cp:revision>
  <dcterms:created xsi:type="dcterms:W3CDTF">2023-02-02T12:46:22Z</dcterms:created>
  <dcterms:modified xsi:type="dcterms:W3CDTF">2025-02-03T18:08:15Z</dcterms:modified>
</cp:coreProperties>
</file>