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1"/>
  </p:sldMasterIdLst>
  <p:notesMasterIdLst>
    <p:notesMasterId r:id="rId33"/>
  </p:notesMasterIdLst>
  <p:sldIdLst>
    <p:sldId id="534" r:id="rId2"/>
    <p:sldId id="507" r:id="rId3"/>
    <p:sldId id="530" r:id="rId4"/>
    <p:sldId id="537" r:id="rId5"/>
    <p:sldId id="526" r:id="rId6"/>
    <p:sldId id="536" r:id="rId7"/>
    <p:sldId id="524" r:id="rId8"/>
    <p:sldId id="529" r:id="rId9"/>
    <p:sldId id="519" r:id="rId10"/>
    <p:sldId id="531" r:id="rId11"/>
    <p:sldId id="535" r:id="rId12"/>
    <p:sldId id="540" r:id="rId13"/>
    <p:sldId id="542" r:id="rId14"/>
    <p:sldId id="474" r:id="rId15"/>
    <p:sldId id="541" r:id="rId16"/>
    <p:sldId id="522" r:id="rId17"/>
    <p:sldId id="545" r:id="rId18"/>
    <p:sldId id="543" r:id="rId19"/>
    <p:sldId id="544" r:id="rId20"/>
    <p:sldId id="546" r:id="rId21"/>
    <p:sldId id="548" r:id="rId22"/>
    <p:sldId id="547" r:id="rId23"/>
    <p:sldId id="554" r:id="rId24"/>
    <p:sldId id="516" r:id="rId25"/>
    <p:sldId id="527" r:id="rId26"/>
    <p:sldId id="517" r:id="rId27"/>
    <p:sldId id="549" r:id="rId28"/>
    <p:sldId id="521" r:id="rId29"/>
    <p:sldId id="550" r:id="rId30"/>
    <p:sldId id="552" r:id="rId31"/>
    <p:sldId id="55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81E0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217" autoAdjust="0"/>
    <p:restoredTop sz="94660"/>
  </p:normalViewPr>
  <p:slideViewPr>
    <p:cSldViewPr snapToGrid="0">
      <p:cViewPr varScale="1">
        <p:scale>
          <a:sx n="106" d="100"/>
          <a:sy n="106" d="100"/>
        </p:scale>
        <p:origin x="138" y="144"/>
      </p:cViewPr>
      <p:guideLst/>
    </p:cSldViewPr>
  </p:slideViewPr>
  <p:notesTextViewPr>
    <p:cViewPr>
      <p:scale>
        <a:sx n="3" d="2"/>
        <a:sy n="3" d="2"/>
      </p:scale>
      <p:origin x="0" y="0"/>
    </p:cViewPr>
  </p:notesTextViewPr>
  <p:sorterViewPr>
    <p:cViewPr varScale="1">
      <p:scale>
        <a:sx n="100" d="100"/>
        <a:sy n="100" d="100"/>
      </p:scale>
      <p:origin x="0" y="-6282"/>
    </p:cViewPr>
  </p:sorterViewPr>
  <p:notesViewPr>
    <p:cSldViewPr snapToGrid="0">
      <p:cViewPr varScale="1">
        <p:scale>
          <a:sx n="85" d="100"/>
          <a:sy n="85" d="100"/>
        </p:scale>
        <p:origin x="316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2400" b="1" dirty="0">
                <a:latin typeface="Arial" panose="020B0604020202020204" pitchFamily="34" charset="0"/>
                <a:cs typeface="Arial" panose="020B0604020202020204" pitchFamily="34" charset="0"/>
              </a:rPr>
              <a:t>US  Economy and Debt 1936-1945</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5.3819047496713811E-2"/>
          <c:y val="0.134176769881237"/>
          <c:w val="0.91137942993667387"/>
          <c:h val="0.80839564477242898"/>
        </c:manualLayout>
      </c:layout>
      <c:lineChart>
        <c:grouping val="standard"/>
        <c:varyColors val="0"/>
        <c:ser>
          <c:idx val="0"/>
          <c:order val="0"/>
          <c:spPr>
            <a:ln w="28575" cap="rnd">
              <a:solidFill>
                <a:schemeClr val="accent1"/>
              </a:solidFill>
              <a:round/>
            </a:ln>
            <a:effectLst/>
          </c:spPr>
          <c:marker>
            <c:symbol val="none"/>
          </c:marker>
          <c:cat>
            <c:numRef>
              <c:f>Sheet1!$C$7:$C$16</c:f>
              <c:numCache>
                <c:formatCode>General</c:formatCode>
                <c:ptCount val="10"/>
                <c:pt idx="0">
                  <c:v>1936</c:v>
                </c:pt>
                <c:pt idx="1">
                  <c:v>1937</c:v>
                </c:pt>
                <c:pt idx="2">
                  <c:v>1938</c:v>
                </c:pt>
                <c:pt idx="3">
                  <c:v>1939</c:v>
                </c:pt>
                <c:pt idx="4">
                  <c:v>1940</c:v>
                </c:pt>
                <c:pt idx="5">
                  <c:v>1941</c:v>
                </c:pt>
                <c:pt idx="6">
                  <c:v>1942</c:v>
                </c:pt>
                <c:pt idx="7">
                  <c:v>1943</c:v>
                </c:pt>
                <c:pt idx="8">
                  <c:v>1944</c:v>
                </c:pt>
                <c:pt idx="9">
                  <c:v>1945</c:v>
                </c:pt>
              </c:numCache>
            </c:numRef>
          </c:cat>
          <c:val>
            <c:numRef>
              <c:f>Sheet1!$D$7:$D$16</c:f>
              <c:numCache>
                <c:formatCode>General</c:formatCode>
                <c:ptCount val="10"/>
                <c:pt idx="0">
                  <c:v>111</c:v>
                </c:pt>
                <c:pt idx="1">
                  <c:v>117</c:v>
                </c:pt>
                <c:pt idx="2">
                  <c:v>113</c:v>
                </c:pt>
                <c:pt idx="3">
                  <c:v>122</c:v>
                </c:pt>
                <c:pt idx="4">
                  <c:v>133</c:v>
                </c:pt>
                <c:pt idx="5">
                  <c:v>157</c:v>
                </c:pt>
                <c:pt idx="6">
                  <c:v>186</c:v>
                </c:pt>
                <c:pt idx="7">
                  <c:v>218</c:v>
                </c:pt>
                <c:pt idx="8">
                  <c:v>235</c:v>
                </c:pt>
                <c:pt idx="9">
                  <c:v>233</c:v>
                </c:pt>
              </c:numCache>
            </c:numRef>
          </c:val>
          <c:smooth val="0"/>
          <c:extLst>
            <c:ext xmlns:c16="http://schemas.microsoft.com/office/drawing/2014/chart" uri="{C3380CC4-5D6E-409C-BE32-E72D297353CC}">
              <c16:uniqueId val="{00000000-0FB0-40DE-B060-CFA166DF1DAC}"/>
            </c:ext>
          </c:extLst>
        </c:ser>
        <c:ser>
          <c:idx val="1"/>
          <c:order val="1"/>
          <c:spPr>
            <a:ln w="28575" cap="rnd">
              <a:solidFill>
                <a:schemeClr val="accent2"/>
              </a:solidFill>
              <a:round/>
            </a:ln>
            <a:effectLst/>
          </c:spPr>
          <c:marker>
            <c:symbol val="none"/>
          </c:marker>
          <c:cat>
            <c:numRef>
              <c:f>Sheet1!$C$7:$C$16</c:f>
              <c:numCache>
                <c:formatCode>General</c:formatCode>
                <c:ptCount val="10"/>
                <c:pt idx="0">
                  <c:v>1936</c:v>
                </c:pt>
                <c:pt idx="1">
                  <c:v>1937</c:v>
                </c:pt>
                <c:pt idx="2">
                  <c:v>1938</c:v>
                </c:pt>
                <c:pt idx="3">
                  <c:v>1939</c:v>
                </c:pt>
                <c:pt idx="4">
                  <c:v>1940</c:v>
                </c:pt>
                <c:pt idx="5">
                  <c:v>1941</c:v>
                </c:pt>
                <c:pt idx="6">
                  <c:v>1942</c:v>
                </c:pt>
                <c:pt idx="7">
                  <c:v>1943</c:v>
                </c:pt>
                <c:pt idx="8">
                  <c:v>1944</c:v>
                </c:pt>
                <c:pt idx="9">
                  <c:v>1945</c:v>
                </c:pt>
              </c:numCache>
            </c:numRef>
          </c:cat>
          <c:val>
            <c:numRef>
              <c:f>Sheet1!$E$7:$E$16</c:f>
              <c:numCache>
                <c:formatCode>General</c:formatCode>
                <c:ptCount val="10"/>
                <c:pt idx="0">
                  <c:v>33</c:v>
                </c:pt>
                <c:pt idx="1">
                  <c:v>36</c:v>
                </c:pt>
                <c:pt idx="2">
                  <c:v>37</c:v>
                </c:pt>
                <c:pt idx="3">
                  <c:v>40</c:v>
                </c:pt>
                <c:pt idx="4">
                  <c:v>43</c:v>
                </c:pt>
                <c:pt idx="5">
                  <c:v>49</c:v>
                </c:pt>
                <c:pt idx="6">
                  <c:v>72</c:v>
                </c:pt>
                <c:pt idx="7">
                  <c:v>137</c:v>
                </c:pt>
                <c:pt idx="8">
                  <c:v>201</c:v>
                </c:pt>
                <c:pt idx="9">
                  <c:v>258</c:v>
                </c:pt>
              </c:numCache>
            </c:numRef>
          </c:val>
          <c:smooth val="0"/>
          <c:extLst>
            <c:ext xmlns:c16="http://schemas.microsoft.com/office/drawing/2014/chart" uri="{C3380CC4-5D6E-409C-BE32-E72D297353CC}">
              <c16:uniqueId val="{00000001-0FB0-40DE-B060-CFA166DF1DAC}"/>
            </c:ext>
          </c:extLst>
        </c:ser>
        <c:dLbls>
          <c:showLegendKey val="0"/>
          <c:showVal val="0"/>
          <c:showCatName val="0"/>
          <c:showSerName val="0"/>
          <c:showPercent val="0"/>
          <c:showBubbleSize val="0"/>
        </c:dLbls>
        <c:smooth val="0"/>
        <c:axId val="415339400"/>
        <c:axId val="415339728"/>
      </c:lineChart>
      <c:catAx>
        <c:axId val="41533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5339728"/>
        <c:crosses val="autoZero"/>
        <c:auto val="1"/>
        <c:lblAlgn val="ctr"/>
        <c:lblOffset val="100"/>
        <c:noMultiLvlLbl val="0"/>
      </c:catAx>
      <c:valAx>
        <c:axId val="4153397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53394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0.07097</cdr:x>
      <cdr:y>0.1567</cdr:y>
    </cdr:from>
    <cdr:to>
      <cdr:x>0.24258</cdr:x>
      <cdr:y>0.51967</cdr:y>
    </cdr:to>
    <cdr:sp macro="" textlink="">
      <cdr:nvSpPr>
        <cdr:cNvPr id="2" name="TextBox 1"/>
        <cdr:cNvSpPr txBox="1"/>
      </cdr:nvSpPr>
      <cdr:spPr>
        <a:xfrm xmlns:a="http://schemas.openxmlformats.org/drawingml/2006/main">
          <a:off x="606580" y="715224"/>
          <a:ext cx="1466663" cy="165678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GB" sz="2000" dirty="0" smtClean="0">
              <a:latin typeface="Arial" panose="020B0604020202020204" pitchFamily="34" charset="0"/>
              <a:cs typeface="Arial" panose="020B0604020202020204" pitchFamily="34" charset="0"/>
            </a:rPr>
            <a:t>2</a:t>
          </a:r>
          <a:r>
            <a:rPr lang="en-GB" sz="2000" baseline="30000" dirty="0" smtClean="0">
              <a:latin typeface="Arial" panose="020B0604020202020204" pitchFamily="34" charset="0"/>
              <a:cs typeface="Arial" panose="020B0604020202020204" pitchFamily="34" charset="0"/>
            </a:rPr>
            <a:t>nd</a:t>
          </a:r>
          <a:r>
            <a:rPr lang="en-GB" sz="2000" dirty="0" smtClean="0">
              <a:latin typeface="Arial" panose="020B0604020202020204" pitchFamily="34" charset="0"/>
              <a:cs typeface="Arial" panose="020B0604020202020204" pitchFamily="34" charset="0"/>
            </a:rPr>
            <a:t> </a:t>
          </a:r>
        </a:p>
        <a:p xmlns:a="http://schemas.openxmlformats.org/drawingml/2006/main">
          <a:pPr algn="ctr"/>
          <a:r>
            <a:rPr lang="en-GB" sz="2000" dirty="0" smtClean="0">
              <a:latin typeface="Arial" panose="020B0604020202020204" pitchFamily="34" charset="0"/>
              <a:cs typeface="Arial" panose="020B0604020202020204" pitchFamily="34" charset="0"/>
            </a:rPr>
            <a:t>New Deal</a:t>
          </a:r>
          <a:endParaRPr lang="en-GB" sz="2000" dirty="0">
            <a:latin typeface="Arial" panose="020B0604020202020204" pitchFamily="34" charset="0"/>
            <a:cs typeface="Arial" panose="020B060402020202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17AB96-EA4E-45D9-BE0D-31444D58337D}" type="datetimeFigureOut">
              <a:rPr lang="en-GB" smtClean="0"/>
              <a:t>22/01/2025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r>
              <a:rPr lang="en-GB" dirty="0" smtClean="0"/>
              <a:t>33</a:t>
            </a:r>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67C8F7-FF71-4F25-A9C3-008D9FDA093E}" type="slidenum">
              <a:rPr lang="en-GB" smtClean="0"/>
              <a:t>‹#›</a:t>
            </a:fld>
            <a:endParaRPr lang="en-GB" dirty="0"/>
          </a:p>
        </p:txBody>
      </p:sp>
    </p:spTree>
    <p:extLst>
      <p:ext uri="{BB962C8B-B14F-4D97-AF65-F5344CB8AC3E}">
        <p14:creationId xmlns:p14="http://schemas.microsoft.com/office/powerpoint/2010/main" val="2661379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dirty="0"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A158B95-4CF9-43A6-9066-8C025B146548}" type="datetimeFigureOut">
              <a:rPr lang="en-GB" smtClean="0"/>
              <a:t>22/01/2025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53E05A49-B8B3-424D-8B37-637C0C26C03A}" type="slidenum">
              <a:rPr lang="en-GB" smtClean="0"/>
              <a:t>‹#›</a:t>
            </a:fld>
            <a:endParaRPr lang="en-GB" dirty="0"/>
          </a:p>
        </p:txBody>
      </p:sp>
    </p:spTree>
    <p:extLst>
      <p:ext uri="{BB962C8B-B14F-4D97-AF65-F5344CB8AC3E}">
        <p14:creationId xmlns:p14="http://schemas.microsoft.com/office/powerpoint/2010/main" val="155805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158B95-4CF9-43A6-9066-8C025B146548}" type="datetimeFigureOut">
              <a:rPr lang="en-GB" smtClean="0"/>
              <a:t>22/01/2025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3E05A49-B8B3-424D-8B37-637C0C26C03A}" type="slidenum">
              <a:rPr lang="en-GB" smtClean="0"/>
              <a:t>‹#›</a:t>
            </a:fld>
            <a:endParaRPr lang="en-GB" dirty="0"/>
          </a:p>
        </p:txBody>
      </p:sp>
    </p:spTree>
    <p:extLst>
      <p:ext uri="{BB962C8B-B14F-4D97-AF65-F5344CB8AC3E}">
        <p14:creationId xmlns:p14="http://schemas.microsoft.com/office/powerpoint/2010/main" val="24320546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dirty="0" smtClean="0"/>
              <a:t>American History and Politics</a:t>
            </a:r>
            <a:br>
              <a:rPr lang="en-US" dirty="0" smtClean="0"/>
            </a:br>
            <a:r>
              <a:rPr lang="en-US" dirty="0" smtClean="0"/>
              <a:t>Session 1: Pre Columbian America</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dirty="0" smtClean="0"/>
              <a:t>The First Americans</a:t>
            </a:r>
          </a:p>
          <a:p>
            <a:pPr lvl="0"/>
            <a:endParaRPr lang="en-US" dirty="0" smtClean="0"/>
          </a:p>
          <a:p>
            <a:pPr lvl="0"/>
            <a:r>
              <a:rPr lang="en-US" dirty="0" smtClean="0"/>
              <a:t>Native American cultures 1493</a:t>
            </a:r>
          </a:p>
          <a:p>
            <a:pPr lvl="0"/>
            <a:endParaRPr lang="en-US" dirty="0" smtClean="0"/>
          </a:p>
          <a:p>
            <a:pPr lvl="0"/>
            <a:r>
              <a:rPr lang="en-US" dirty="0" smtClean="0"/>
              <a:t>The W</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A158B95-4CF9-43A6-9066-8C025B146548}" type="datetimeFigureOut">
              <a:rPr lang="en-GB" smtClean="0"/>
              <a:t>22/01/2025</a:t>
            </a:fld>
            <a:endParaRPr lang="en-GB"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53E05A49-B8B3-424D-8B37-637C0C26C03A}" type="slidenum">
              <a:rPr lang="en-GB" smtClean="0"/>
              <a:t>‹#›</a:t>
            </a:fld>
            <a:endParaRPr lang="en-GB" dirty="0"/>
          </a:p>
        </p:txBody>
      </p:sp>
    </p:spTree>
    <p:extLst>
      <p:ext uri="{BB962C8B-B14F-4D97-AF65-F5344CB8AC3E}">
        <p14:creationId xmlns:p14="http://schemas.microsoft.com/office/powerpoint/2010/main" val="3685335589"/>
      </p:ext>
    </p:extLst>
  </p:cSld>
  <p:clrMap bg1="lt1" tx1="dk1" bg2="lt2" tx2="dk2" accent1="accent1" accent2="accent2" accent3="accent3" accent4="accent4" accent5="accent5" accent6="accent6" hlink="hlink" folHlink="folHlink"/>
  <p:sldLayoutIdLst>
    <p:sldLayoutId id="2147483780" r:id="rId1"/>
    <p:sldLayoutId id="2147483781" r:id="rId2"/>
  </p:sldLayoutIdLst>
  <p:txStyles>
    <p:titleStyle>
      <a:lvl1pPr algn="l" defTabSz="457200" rtl="0" eaLnBrk="1" latinLnBrk="0" hangingPunct="1">
        <a:spcBef>
          <a:spcPct val="0"/>
        </a:spcBef>
        <a:buNone/>
        <a:defRPr sz="3600" kern="1200" baseline="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3384" y="3024312"/>
            <a:ext cx="8911687" cy="1280890"/>
          </a:xfrm>
        </p:spPr>
        <p:txBody>
          <a:bodyPr/>
          <a:lstStyle/>
          <a:p>
            <a:pPr algn="ctr"/>
            <a:r>
              <a:rPr lang="en-GB" dirty="0" smtClean="0"/>
              <a:t>Pearl Harbour Aftermath</a:t>
            </a:r>
            <a:endParaRPr lang="en-GB" dirty="0"/>
          </a:p>
        </p:txBody>
      </p:sp>
    </p:spTree>
    <p:extLst>
      <p:ext uri="{BB962C8B-B14F-4D97-AF65-F5344CB8AC3E}">
        <p14:creationId xmlns:p14="http://schemas.microsoft.com/office/powerpoint/2010/main" val="25794467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6600" y="-126750"/>
            <a:ext cx="11985812" cy="7143185"/>
          </a:xfrm>
          <a:prstGeom prst="rect">
            <a:avLst/>
          </a:prstGeom>
        </p:spPr>
      </p:pic>
    </p:spTree>
    <p:extLst>
      <p:ext uri="{BB962C8B-B14F-4D97-AF65-F5344CB8AC3E}">
        <p14:creationId xmlns:p14="http://schemas.microsoft.com/office/powerpoint/2010/main" val="30511588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8266" y="2235628"/>
            <a:ext cx="10246180" cy="1280890"/>
          </a:xfrm>
        </p:spPr>
        <p:txBody>
          <a:bodyPr>
            <a:normAutofit/>
          </a:bodyPr>
          <a:lstStyle/>
          <a:p>
            <a:r>
              <a:rPr lang="en-GB" dirty="0" smtClean="0"/>
              <a:t>US Home Front 1941-1945: </a:t>
            </a:r>
            <a:br>
              <a:rPr lang="en-GB" dirty="0" smtClean="0"/>
            </a:br>
            <a:r>
              <a:rPr lang="en-GB" dirty="0" smtClean="0"/>
              <a:t>.. Money, people, behaviour, </a:t>
            </a:r>
            <a:endParaRPr lang="en-GB" dirty="0"/>
          </a:p>
        </p:txBody>
      </p:sp>
    </p:spTree>
    <p:extLst>
      <p:ext uri="{BB962C8B-B14F-4D97-AF65-F5344CB8AC3E}">
        <p14:creationId xmlns:p14="http://schemas.microsoft.com/office/powerpoint/2010/main" val="34865792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8384" y="253949"/>
            <a:ext cx="8911687" cy="1280890"/>
          </a:xfrm>
        </p:spPr>
        <p:txBody>
          <a:bodyPr/>
          <a:lstStyle/>
          <a:p>
            <a:pPr algn="ctr"/>
            <a:r>
              <a:rPr lang="en-GB" dirty="0" smtClean="0"/>
              <a:t>War financed by economic growth</a:t>
            </a:r>
            <a:br>
              <a:rPr lang="en-GB" dirty="0" smtClean="0"/>
            </a:br>
            <a:r>
              <a:rPr lang="en-GB" dirty="0" smtClean="0"/>
              <a:t>increases in debt and taxation</a:t>
            </a:r>
            <a:endParaRPr lang="en-GB" dirty="0"/>
          </a:p>
        </p:txBody>
      </p:sp>
      <p:graphicFrame>
        <p:nvGraphicFramePr>
          <p:cNvPr id="4" name="Chart 3"/>
          <p:cNvGraphicFramePr>
            <a:graphicFrameLocks/>
          </p:cNvGraphicFramePr>
          <p:nvPr>
            <p:extLst>
              <p:ext uri="{D42A27DB-BD31-4B8C-83A1-F6EECF244321}">
                <p14:modId xmlns:p14="http://schemas.microsoft.com/office/powerpoint/2010/main" val="3871155059"/>
              </p:ext>
            </p:extLst>
          </p:nvPr>
        </p:nvGraphicFramePr>
        <p:xfrm>
          <a:off x="1385180" y="1439501"/>
          <a:ext cx="6283105" cy="456440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1"/>
          <p:cNvSpPr txBox="1"/>
          <p:nvPr/>
        </p:nvSpPr>
        <p:spPr>
          <a:xfrm>
            <a:off x="3008768" y="2120773"/>
            <a:ext cx="1466663" cy="165678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2000" dirty="0">
                <a:latin typeface="Arial" panose="020B0604020202020204" pitchFamily="34" charset="0"/>
                <a:cs typeface="Arial" panose="020B0604020202020204" pitchFamily="34" charset="0"/>
              </a:rPr>
              <a:t>Rearmament</a:t>
            </a:r>
          </a:p>
          <a:p>
            <a:pPr algn="ctr"/>
            <a:r>
              <a:rPr lang="en-GB" sz="2000" dirty="0">
                <a:latin typeface="Arial" panose="020B0604020202020204" pitchFamily="34" charset="0"/>
                <a:cs typeface="Arial" panose="020B0604020202020204" pitchFamily="34" charset="0"/>
              </a:rPr>
              <a:t>Starts</a:t>
            </a:r>
          </a:p>
        </p:txBody>
      </p:sp>
      <p:sp>
        <p:nvSpPr>
          <p:cNvPr id="6" name="TextBox 1"/>
          <p:cNvSpPr txBox="1"/>
          <p:nvPr/>
        </p:nvSpPr>
        <p:spPr>
          <a:xfrm>
            <a:off x="4627054" y="2065072"/>
            <a:ext cx="1466663" cy="165678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2000" dirty="0" smtClean="0">
                <a:latin typeface="Arial" panose="020B0604020202020204" pitchFamily="34" charset="0"/>
                <a:cs typeface="Arial" panose="020B0604020202020204" pitchFamily="34" charset="0"/>
              </a:rPr>
              <a:t>US Joins</a:t>
            </a:r>
          </a:p>
          <a:p>
            <a:pPr algn="ctr"/>
            <a:r>
              <a:rPr lang="en-GB" sz="2000" dirty="0" smtClean="0">
                <a:latin typeface="Arial" panose="020B0604020202020204" pitchFamily="34" charset="0"/>
                <a:cs typeface="Arial" panose="020B0604020202020204" pitchFamily="34" charset="0"/>
              </a:rPr>
              <a:t>WW2</a:t>
            </a:r>
            <a:endParaRPr lang="en-GB" sz="2000" dirty="0">
              <a:latin typeface="Arial" panose="020B0604020202020204" pitchFamily="34" charset="0"/>
              <a:cs typeface="Arial" panose="020B0604020202020204" pitchFamily="34" charset="0"/>
            </a:endParaRPr>
          </a:p>
        </p:txBody>
      </p:sp>
      <p:sp>
        <p:nvSpPr>
          <p:cNvPr id="7" name="TextBox 6"/>
          <p:cNvSpPr txBox="1"/>
          <p:nvPr/>
        </p:nvSpPr>
        <p:spPr>
          <a:xfrm>
            <a:off x="760491" y="3929204"/>
            <a:ext cx="587020" cy="369332"/>
          </a:xfrm>
          <a:prstGeom prst="rect">
            <a:avLst/>
          </a:prstGeom>
          <a:noFill/>
        </p:spPr>
        <p:txBody>
          <a:bodyPr wrap="none" rtlCol="0">
            <a:spAutoFit/>
          </a:bodyPr>
          <a:lstStyle/>
          <a:p>
            <a:r>
              <a:rPr lang="en-GB" dirty="0" smtClean="0"/>
              <a:t>Bn$</a:t>
            </a:r>
            <a:endParaRPr lang="en-GB" dirty="0"/>
          </a:p>
        </p:txBody>
      </p:sp>
      <p:sp>
        <p:nvSpPr>
          <p:cNvPr id="8" name="TextBox 7"/>
          <p:cNvSpPr txBox="1"/>
          <p:nvPr/>
        </p:nvSpPr>
        <p:spPr>
          <a:xfrm>
            <a:off x="8201948" y="1511450"/>
            <a:ext cx="3041217" cy="1200329"/>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Economy doubles </a:t>
            </a:r>
          </a:p>
          <a:p>
            <a:r>
              <a:rPr lang="en-GB" sz="2400" dirty="0" smtClean="0">
                <a:latin typeface="Arial" panose="020B0604020202020204" pitchFamily="34" charset="0"/>
                <a:cs typeface="Arial" panose="020B0604020202020204" pitchFamily="34" charset="0"/>
              </a:rPr>
              <a:t>In size as US rearms</a:t>
            </a:r>
          </a:p>
          <a:p>
            <a:r>
              <a:rPr lang="en-GB" sz="2400" dirty="0" smtClean="0">
                <a:latin typeface="Arial" panose="020B0604020202020204" pitchFamily="34" charset="0"/>
                <a:cs typeface="Arial" panose="020B0604020202020204" pitchFamily="34" charset="0"/>
              </a:rPr>
              <a:t>and delivers aid</a:t>
            </a:r>
            <a:endParaRPr lang="en-GB" sz="2400" dirty="0">
              <a:latin typeface="Arial" panose="020B0604020202020204" pitchFamily="34" charset="0"/>
              <a:cs typeface="Arial" panose="020B0604020202020204" pitchFamily="34" charset="0"/>
            </a:endParaRPr>
          </a:p>
        </p:txBody>
      </p:sp>
      <p:sp>
        <p:nvSpPr>
          <p:cNvPr id="9" name="TextBox 8"/>
          <p:cNvSpPr txBox="1"/>
          <p:nvPr/>
        </p:nvSpPr>
        <p:spPr>
          <a:xfrm>
            <a:off x="8357232" y="3178594"/>
            <a:ext cx="3834768" cy="1569660"/>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Debt increase from 30%</a:t>
            </a:r>
          </a:p>
          <a:p>
            <a:r>
              <a:rPr lang="en-GB" sz="2400" dirty="0">
                <a:latin typeface="Arial" panose="020B0604020202020204" pitchFamily="34" charset="0"/>
                <a:cs typeface="Arial" panose="020B0604020202020204" pitchFamily="34" charset="0"/>
              </a:rPr>
              <a:t>To 111%  of GDP</a:t>
            </a:r>
          </a:p>
          <a:p>
            <a:r>
              <a:rPr lang="en-GB" sz="2400" dirty="0">
                <a:latin typeface="Arial" panose="020B0604020202020204" pitchFamily="34" charset="0"/>
                <a:cs typeface="Arial" panose="020B0604020202020204" pitchFamily="34" charset="0"/>
              </a:rPr>
              <a:t>….from $33BN TO $210bn</a:t>
            </a:r>
          </a:p>
          <a:p>
            <a:r>
              <a:rPr lang="en-GB" sz="2400" dirty="0">
                <a:latin typeface="Arial" panose="020B0604020202020204" pitchFamily="34" charset="0"/>
                <a:cs typeface="Arial" panose="020B0604020202020204" pitchFamily="34" charset="0"/>
              </a:rPr>
              <a:t>,,, 800%!</a:t>
            </a:r>
          </a:p>
        </p:txBody>
      </p:sp>
      <p:sp>
        <p:nvSpPr>
          <p:cNvPr id="10" name="TextBox 9"/>
          <p:cNvSpPr txBox="1"/>
          <p:nvPr/>
        </p:nvSpPr>
        <p:spPr>
          <a:xfrm>
            <a:off x="8400724" y="5290457"/>
            <a:ext cx="3591048" cy="1200329"/>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Interest rates pegged at </a:t>
            </a:r>
          </a:p>
          <a:p>
            <a:r>
              <a:rPr lang="en-GB" sz="2400" dirty="0">
                <a:latin typeface="Arial" panose="020B0604020202020204" pitchFamily="34" charset="0"/>
                <a:cs typeface="Arial" panose="020B0604020202020204" pitchFamily="34" charset="0"/>
              </a:rPr>
              <a:t>1.7% ..supported by high</a:t>
            </a:r>
          </a:p>
          <a:p>
            <a:r>
              <a:rPr lang="en-GB" sz="2400" dirty="0">
                <a:latin typeface="Arial" panose="020B0604020202020204" pitchFamily="34" charset="0"/>
                <a:cs typeface="Arial" panose="020B0604020202020204" pitchFamily="34" charset="0"/>
              </a:rPr>
              <a:t>Rates of taxation</a:t>
            </a:r>
          </a:p>
        </p:txBody>
      </p:sp>
      <p:sp>
        <p:nvSpPr>
          <p:cNvPr id="3" name="Down Arrow 2"/>
          <p:cNvSpPr/>
          <p:nvPr/>
        </p:nvSpPr>
        <p:spPr>
          <a:xfrm>
            <a:off x="2207623" y="3030583"/>
            <a:ext cx="313508" cy="11756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Down Arrow 10"/>
          <p:cNvSpPr/>
          <p:nvPr/>
        </p:nvSpPr>
        <p:spPr>
          <a:xfrm>
            <a:off x="3574868" y="2869474"/>
            <a:ext cx="313508" cy="11756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Down Arrow 11"/>
          <p:cNvSpPr/>
          <p:nvPr/>
        </p:nvSpPr>
        <p:spPr>
          <a:xfrm>
            <a:off x="5216433" y="2852057"/>
            <a:ext cx="313508" cy="11756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82869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P spid="6" grpId="0"/>
      <p:bldP spid="8" grpId="0"/>
      <p:bldP spid="9" grpId="0"/>
      <p:bldP spid="10" grpId="0"/>
      <p:bldP spid="3"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6077" y="194342"/>
            <a:ext cx="8911687" cy="1280890"/>
          </a:xfrm>
        </p:spPr>
        <p:txBody>
          <a:bodyPr>
            <a:normAutofit/>
          </a:bodyPr>
          <a:lstStyle/>
          <a:p>
            <a:pPr algn="ctr"/>
            <a:r>
              <a:rPr lang="en-GB" sz="4400" dirty="0" smtClean="0">
                <a:latin typeface="Arial" panose="020B0604020202020204" pitchFamily="34" charset="0"/>
                <a:cs typeface="Arial" panose="020B0604020202020204" pitchFamily="34" charset="0"/>
              </a:rPr>
              <a:t>War taxation</a:t>
            </a:r>
            <a:endParaRPr lang="en-GB" sz="44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537780" y="1150838"/>
            <a:ext cx="11111420" cy="6112112"/>
          </a:xfrm>
        </p:spPr>
        <p:txBody>
          <a:bodyPr>
            <a:noAutofit/>
          </a:bodyPr>
          <a:lstStyle/>
          <a:p>
            <a:r>
              <a:rPr lang="en-GB" sz="2800" dirty="0" smtClean="0">
                <a:latin typeface="Arial" panose="020B0604020202020204" pitchFamily="34" charset="0"/>
                <a:cs typeface="Arial" panose="020B0604020202020204" pitchFamily="34" charset="0"/>
              </a:rPr>
              <a:t>Income tax prior to 1940</a:t>
            </a:r>
          </a:p>
          <a:p>
            <a:pPr lvl="1"/>
            <a:r>
              <a:rPr lang="en-GB" sz="2800" dirty="0" smtClean="0">
                <a:latin typeface="Arial" panose="020B0604020202020204" pitchFamily="34" charset="0"/>
                <a:cs typeface="Arial" panose="020B0604020202020204" pitchFamily="34" charset="0"/>
              </a:rPr>
              <a:t>Paid by 5% Americans</a:t>
            </a:r>
          </a:p>
          <a:p>
            <a:pPr lvl="1"/>
            <a:r>
              <a:rPr lang="en-GB" sz="2800" dirty="0" smtClean="0">
                <a:latin typeface="Arial" panose="020B0604020202020204" pitchFamily="34" charset="0"/>
                <a:cs typeface="Arial" panose="020B0604020202020204" pitchFamily="34" charset="0"/>
              </a:rPr>
              <a:t>60% rate top marginal rate for highest earners</a:t>
            </a:r>
            <a:endParaRPr lang="en-GB" sz="2800" dirty="0">
              <a:latin typeface="Arial" panose="020B0604020202020204" pitchFamily="34" charset="0"/>
              <a:cs typeface="Arial" panose="020B0604020202020204" pitchFamily="34" charset="0"/>
            </a:endParaRPr>
          </a:p>
          <a:p>
            <a:pPr lvl="1"/>
            <a:endParaRPr lang="en-GB" sz="2800" dirty="0" smtClean="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Income tax during war</a:t>
            </a:r>
          </a:p>
          <a:p>
            <a:pPr lvl="1"/>
            <a:r>
              <a:rPr lang="en-GB" sz="2800" dirty="0" smtClean="0">
                <a:latin typeface="Arial" panose="020B0604020202020204" pitchFamily="34" charset="0"/>
                <a:cs typeface="Arial" panose="020B0604020202020204" pitchFamily="34" charset="0"/>
              </a:rPr>
              <a:t>40% </a:t>
            </a:r>
            <a:r>
              <a:rPr lang="en-GB" sz="2800" dirty="0">
                <a:latin typeface="Arial" panose="020B0604020202020204" pitchFamily="34" charset="0"/>
                <a:cs typeface="Arial" panose="020B0604020202020204" pitchFamily="34" charset="0"/>
              </a:rPr>
              <a:t>paying income tax war </a:t>
            </a:r>
            <a:r>
              <a:rPr lang="en-GB" sz="2800" dirty="0" smtClean="0">
                <a:latin typeface="Arial" panose="020B0604020202020204" pitchFamily="34" charset="0"/>
                <a:cs typeface="Arial" panose="020B0604020202020204" pitchFamily="34" charset="0"/>
              </a:rPr>
              <a:t>end due to lower thresholds</a:t>
            </a:r>
          </a:p>
          <a:p>
            <a:pPr lvl="1"/>
            <a:r>
              <a:rPr lang="en-GB" sz="2800" dirty="0" smtClean="0">
                <a:latin typeface="Arial" panose="020B0604020202020204" pitchFamily="34" charset="0"/>
                <a:cs typeface="Arial" panose="020B0604020202020204" pitchFamily="34" charset="0"/>
              </a:rPr>
              <a:t>Top marginal rate increased to 94%</a:t>
            </a:r>
            <a:endParaRPr lang="en-GB" sz="2800" dirty="0">
              <a:latin typeface="Arial" panose="020B0604020202020204" pitchFamily="34" charset="0"/>
              <a:cs typeface="Arial" panose="020B0604020202020204" pitchFamily="34" charset="0"/>
            </a:endParaRPr>
          </a:p>
          <a:p>
            <a:pPr lvl="1"/>
            <a:r>
              <a:rPr lang="en-GB" sz="2800" dirty="0">
                <a:latin typeface="Arial" panose="020B0604020202020204" pitchFamily="34" charset="0"/>
                <a:cs typeface="Arial" panose="020B0604020202020204" pitchFamily="34" charset="0"/>
              </a:rPr>
              <a:t>“Victory Tax” added 1944 </a:t>
            </a:r>
          </a:p>
          <a:p>
            <a:pPr lvl="1"/>
            <a:endParaRPr lang="en-GB" sz="2800" dirty="0" smtClean="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Tax Yield increases from $,2Bn 1949 to $35Bn 1945</a:t>
            </a:r>
          </a:p>
          <a:p>
            <a:endParaRPr lang="en-GB" sz="28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720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3128" y="201173"/>
            <a:ext cx="8911687" cy="1048206"/>
          </a:xfrm>
        </p:spPr>
        <p:txBody>
          <a:bodyPr>
            <a:normAutofit fontScale="90000"/>
          </a:bodyPr>
          <a:lstStyle/>
          <a:p>
            <a:r>
              <a:rPr lang="en-GB" dirty="0" smtClean="0"/>
              <a:t>Unemployment disappears…..for 30 years</a:t>
            </a:r>
            <a:endParaRPr lang="en-GB" dirty="0"/>
          </a:p>
        </p:txBody>
      </p:sp>
      <p:pic>
        <p:nvPicPr>
          <p:cNvPr id="4" name="Picture 3"/>
          <p:cNvPicPr>
            <a:picLocks noChangeAspect="1"/>
          </p:cNvPicPr>
          <p:nvPr/>
        </p:nvPicPr>
        <p:blipFill>
          <a:blip r:embed="rId2"/>
          <a:stretch>
            <a:fillRect/>
          </a:stretch>
        </p:blipFill>
        <p:spPr>
          <a:xfrm>
            <a:off x="255542" y="733331"/>
            <a:ext cx="12066224" cy="6124670"/>
          </a:xfrm>
          <a:prstGeom prst="rect">
            <a:avLst/>
          </a:prstGeom>
        </p:spPr>
      </p:pic>
      <p:sp>
        <p:nvSpPr>
          <p:cNvPr id="7" name="TextBox 6"/>
          <p:cNvSpPr txBox="1"/>
          <p:nvPr/>
        </p:nvSpPr>
        <p:spPr>
          <a:xfrm>
            <a:off x="4509247" y="5486401"/>
            <a:ext cx="1661032" cy="646331"/>
          </a:xfrm>
          <a:prstGeom prst="rect">
            <a:avLst/>
          </a:prstGeom>
          <a:noFill/>
        </p:spPr>
        <p:txBody>
          <a:bodyPr wrap="none" rtlCol="0">
            <a:spAutoFit/>
          </a:bodyPr>
          <a:lstStyle/>
          <a:p>
            <a:pPr algn="ctr"/>
            <a:r>
              <a:rPr lang="en-GB" dirty="0" smtClean="0"/>
              <a:t>Rearmament</a:t>
            </a:r>
          </a:p>
          <a:p>
            <a:pPr algn="ctr"/>
            <a:r>
              <a:rPr lang="en-GB" dirty="0" smtClean="0"/>
              <a:t>starts</a:t>
            </a:r>
            <a:endParaRPr lang="en-GB" dirty="0"/>
          </a:p>
        </p:txBody>
      </p:sp>
      <p:sp>
        <p:nvSpPr>
          <p:cNvPr id="8" name="TextBox 7"/>
          <p:cNvSpPr txBox="1"/>
          <p:nvPr/>
        </p:nvSpPr>
        <p:spPr>
          <a:xfrm>
            <a:off x="2158186" y="5629836"/>
            <a:ext cx="1289135" cy="646331"/>
          </a:xfrm>
          <a:prstGeom prst="rect">
            <a:avLst/>
          </a:prstGeom>
          <a:noFill/>
        </p:spPr>
        <p:txBody>
          <a:bodyPr wrap="none" rtlCol="0">
            <a:spAutoFit/>
          </a:bodyPr>
          <a:lstStyle/>
          <a:p>
            <a:pPr algn="ctr"/>
            <a:r>
              <a:rPr lang="en-GB" dirty="0" smtClean="0"/>
              <a:t>First </a:t>
            </a:r>
          </a:p>
          <a:p>
            <a:pPr algn="ctr"/>
            <a:r>
              <a:rPr lang="en-GB" dirty="0" smtClean="0"/>
              <a:t>New Deal</a:t>
            </a:r>
            <a:endParaRPr lang="en-GB" dirty="0"/>
          </a:p>
        </p:txBody>
      </p:sp>
      <p:sp>
        <p:nvSpPr>
          <p:cNvPr id="9" name="TextBox 8"/>
          <p:cNvSpPr txBox="1"/>
          <p:nvPr/>
        </p:nvSpPr>
        <p:spPr>
          <a:xfrm>
            <a:off x="3422209" y="5558119"/>
            <a:ext cx="1289135" cy="646331"/>
          </a:xfrm>
          <a:prstGeom prst="rect">
            <a:avLst/>
          </a:prstGeom>
          <a:noFill/>
        </p:spPr>
        <p:txBody>
          <a:bodyPr wrap="none" rtlCol="0">
            <a:spAutoFit/>
          </a:bodyPr>
          <a:lstStyle/>
          <a:p>
            <a:pPr algn="ctr"/>
            <a:r>
              <a:rPr lang="en-GB" dirty="0" smtClean="0"/>
              <a:t>Second</a:t>
            </a:r>
          </a:p>
          <a:p>
            <a:pPr algn="ctr"/>
            <a:r>
              <a:rPr lang="en-GB" dirty="0" smtClean="0"/>
              <a:t>New Deal</a:t>
            </a:r>
            <a:endParaRPr lang="en-GB" dirty="0"/>
          </a:p>
        </p:txBody>
      </p:sp>
      <p:sp>
        <p:nvSpPr>
          <p:cNvPr id="10" name="Down Arrow 9"/>
          <p:cNvSpPr/>
          <p:nvPr/>
        </p:nvSpPr>
        <p:spPr>
          <a:xfrm rot="10800000">
            <a:off x="5136778" y="4249271"/>
            <a:ext cx="439270" cy="12550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Down Arrow 10"/>
          <p:cNvSpPr/>
          <p:nvPr/>
        </p:nvSpPr>
        <p:spPr>
          <a:xfrm rot="10800000">
            <a:off x="3845859" y="4392706"/>
            <a:ext cx="439270" cy="11205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Down Arrow 11"/>
          <p:cNvSpPr/>
          <p:nvPr/>
        </p:nvSpPr>
        <p:spPr>
          <a:xfrm rot="10800000">
            <a:off x="2545977" y="4419600"/>
            <a:ext cx="439270" cy="11205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0116103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3956" y="0"/>
            <a:ext cx="8911687" cy="1280890"/>
          </a:xfrm>
        </p:spPr>
        <p:txBody>
          <a:bodyPr/>
          <a:lstStyle/>
          <a:p>
            <a:pPr algn="ctr"/>
            <a:r>
              <a:rPr lang="en-GB" dirty="0" smtClean="0"/>
              <a:t>Bond Drives boosts debt…</a:t>
            </a:r>
            <a:endParaRPr lang="en-GB" dirty="0"/>
          </a:p>
        </p:txBody>
      </p:sp>
      <p:pic>
        <p:nvPicPr>
          <p:cNvPr id="4" name="Picture 3"/>
          <p:cNvPicPr>
            <a:picLocks noChangeAspect="1"/>
          </p:cNvPicPr>
          <p:nvPr/>
        </p:nvPicPr>
        <p:blipFill>
          <a:blip r:embed="rId2"/>
          <a:stretch>
            <a:fillRect/>
          </a:stretch>
        </p:blipFill>
        <p:spPr>
          <a:xfrm>
            <a:off x="202120" y="888274"/>
            <a:ext cx="11989880" cy="6060404"/>
          </a:xfrm>
          <a:prstGeom prst="rect">
            <a:avLst/>
          </a:prstGeom>
        </p:spPr>
      </p:pic>
    </p:spTree>
    <p:extLst>
      <p:ext uri="{BB962C8B-B14F-4D97-AF65-F5344CB8AC3E}">
        <p14:creationId xmlns:p14="http://schemas.microsoft.com/office/powerpoint/2010/main" val="20413780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9679" y="127721"/>
            <a:ext cx="8911687" cy="1280890"/>
          </a:xfrm>
        </p:spPr>
        <p:txBody>
          <a:bodyPr/>
          <a:lstStyle/>
          <a:p>
            <a:r>
              <a:rPr lang="en-GB" dirty="0" smtClean="0"/>
              <a:t>Cartoons….don’t consume…invest</a:t>
            </a:r>
            <a:endParaRPr lang="en-GB" dirty="0"/>
          </a:p>
        </p:txBody>
      </p:sp>
      <p:pic>
        <p:nvPicPr>
          <p:cNvPr id="4" name="Picture 3"/>
          <p:cNvPicPr>
            <a:picLocks noChangeAspect="1"/>
          </p:cNvPicPr>
          <p:nvPr/>
        </p:nvPicPr>
        <p:blipFill>
          <a:blip r:embed="rId2"/>
          <a:stretch>
            <a:fillRect/>
          </a:stretch>
        </p:blipFill>
        <p:spPr>
          <a:xfrm>
            <a:off x="275601" y="731520"/>
            <a:ext cx="11743764" cy="6270683"/>
          </a:xfrm>
          <a:prstGeom prst="rect">
            <a:avLst/>
          </a:prstGeom>
        </p:spPr>
      </p:pic>
    </p:spTree>
    <p:extLst>
      <p:ext uri="{BB962C8B-B14F-4D97-AF65-F5344CB8AC3E}">
        <p14:creationId xmlns:p14="http://schemas.microsoft.com/office/powerpoint/2010/main" val="13274696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8091" y="3240561"/>
            <a:ext cx="10147757" cy="1280890"/>
          </a:xfrm>
        </p:spPr>
        <p:txBody>
          <a:bodyPr>
            <a:noAutofit/>
          </a:bodyPr>
          <a:lstStyle/>
          <a:p>
            <a:r>
              <a:rPr lang="en-GB" sz="5400" dirty="0" smtClean="0">
                <a:latin typeface="Arial" panose="020B0604020202020204" pitchFamily="34" charset="0"/>
                <a:cs typeface="Arial" panose="020B0604020202020204" pitchFamily="34" charset="0"/>
              </a:rPr>
              <a:t>US economic capacity takes off</a:t>
            </a:r>
            <a:endParaRPr lang="en-GB" sz="5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25440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711" y="198597"/>
            <a:ext cx="8911687" cy="1280890"/>
          </a:xfrm>
        </p:spPr>
        <p:txBody>
          <a:bodyPr/>
          <a:lstStyle/>
          <a:p>
            <a:r>
              <a:rPr lang="en-GB" dirty="0" smtClean="0"/>
              <a:t>Sherman tanks: 50,000 made 1940-45</a:t>
            </a:r>
            <a:endParaRPr lang="en-GB" dirty="0"/>
          </a:p>
        </p:txBody>
      </p:sp>
      <p:sp>
        <p:nvSpPr>
          <p:cNvPr id="3" name="Content Placeholder 2"/>
          <p:cNvSpPr>
            <a:spLocks noGrp="1"/>
          </p:cNvSpPr>
          <p:nvPr>
            <p:ph idx="1"/>
          </p:nvPr>
        </p:nvSpPr>
        <p:spPr/>
        <p:txBody>
          <a:bodyPr/>
          <a:lstStyle/>
          <a:p>
            <a:endParaRPr lang="en-GB" dirty="0"/>
          </a:p>
        </p:txBody>
      </p:sp>
      <p:pic>
        <p:nvPicPr>
          <p:cNvPr id="1026"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468" y="888275"/>
            <a:ext cx="12054532" cy="5892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153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8759" y="0"/>
            <a:ext cx="10643241" cy="1280890"/>
          </a:xfrm>
        </p:spPr>
        <p:txBody>
          <a:bodyPr>
            <a:normAutofit/>
          </a:bodyPr>
          <a:lstStyle/>
          <a:p>
            <a:r>
              <a:rPr lang="en-GB" dirty="0" smtClean="0"/>
              <a:t>Willys MB Ford Jeep: 640,000 made </a:t>
            </a:r>
            <a:br>
              <a:rPr lang="en-GB" dirty="0" smtClean="0"/>
            </a:br>
            <a:r>
              <a:rPr lang="en-GB" dirty="0" smtClean="0"/>
              <a:t>…</a:t>
            </a:r>
            <a:r>
              <a:rPr lang="en-GB" sz="2200" dirty="0" smtClean="0">
                <a:latin typeface="Arial" panose="020B0604020202020204" pitchFamily="34" charset="0"/>
                <a:cs typeface="Arial" panose="020B0604020202020204" pitchFamily="34" charset="0"/>
              </a:rPr>
              <a:t>75,000 given to USSR (total German production </a:t>
            </a:r>
            <a:r>
              <a:rPr lang="en-GB" sz="2000" dirty="0" smtClean="0"/>
              <a:t>50,000)</a:t>
            </a:r>
            <a:endParaRPr lang="en-GB" sz="2000" dirty="0"/>
          </a:p>
        </p:txBody>
      </p:sp>
      <p:pic>
        <p:nvPicPr>
          <p:cNvPr id="4" name="Picture 3"/>
          <p:cNvPicPr>
            <a:picLocks noChangeAspect="1"/>
          </p:cNvPicPr>
          <p:nvPr/>
        </p:nvPicPr>
        <p:blipFill>
          <a:blip r:embed="rId2"/>
          <a:stretch>
            <a:fillRect/>
          </a:stretch>
        </p:blipFill>
        <p:spPr>
          <a:xfrm>
            <a:off x="126750" y="1095469"/>
            <a:ext cx="12065250" cy="5762532"/>
          </a:xfrm>
          <a:prstGeom prst="rect">
            <a:avLst/>
          </a:prstGeom>
        </p:spPr>
      </p:pic>
    </p:spTree>
    <p:extLst>
      <p:ext uri="{BB962C8B-B14F-4D97-AF65-F5344CB8AC3E}">
        <p14:creationId xmlns:p14="http://schemas.microsoft.com/office/powerpoint/2010/main" val="18941400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2913" y="206859"/>
            <a:ext cx="8911687" cy="1280890"/>
          </a:xfrm>
        </p:spPr>
        <p:txBody>
          <a:bodyPr/>
          <a:lstStyle/>
          <a:p>
            <a:pPr algn="ctr"/>
            <a:r>
              <a:rPr lang="en-GB" dirty="0" smtClean="0"/>
              <a:t>Military Impact</a:t>
            </a:r>
            <a:endParaRPr lang="en-GB" dirty="0"/>
          </a:p>
        </p:txBody>
      </p:sp>
      <p:sp>
        <p:nvSpPr>
          <p:cNvPr id="3" name="Content Placeholder 2"/>
          <p:cNvSpPr>
            <a:spLocks noGrp="1"/>
          </p:cNvSpPr>
          <p:nvPr>
            <p:ph idx="1"/>
          </p:nvPr>
        </p:nvSpPr>
        <p:spPr>
          <a:xfrm>
            <a:off x="352698" y="1144617"/>
            <a:ext cx="12173713" cy="5844012"/>
          </a:xfrm>
        </p:spPr>
        <p:txBody>
          <a:bodyPr>
            <a:noAutofit/>
          </a:bodyPr>
          <a:lstStyle/>
          <a:p>
            <a:r>
              <a:rPr lang="en-GB" sz="2800" dirty="0" smtClean="0">
                <a:latin typeface="Arial" panose="020B0604020202020204" pitchFamily="34" charset="0"/>
                <a:cs typeface="Arial" panose="020B0604020202020204" pitchFamily="34" charset="0"/>
              </a:rPr>
              <a:t>Japanese secure naval supremacy in Pacific</a:t>
            </a:r>
          </a:p>
          <a:p>
            <a:pPr lvl="1"/>
            <a:r>
              <a:rPr lang="en-GB" sz="2600" dirty="0" smtClean="0">
                <a:latin typeface="Arial" panose="020B0604020202020204" pitchFamily="34" charset="0"/>
                <a:cs typeface="Arial" panose="020B0604020202020204" pitchFamily="34" charset="0"/>
              </a:rPr>
              <a:t>6 US battleships sunk (4 will be resurfaced), 188 planes lost ---2,800 lives </a:t>
            </a:r>
          </a:p>
          <a:p>
            <a:endParaRPr lang="en-GB" sz="2800" dirty="0" smtClean="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Open door for Japanese expansion to SE Asia</a:t>
            </a:r>
          </a:p>
          <a:p>
            <a:pPr lvl="1"/>
            <a:r>
              <a:rPr lang="en-GB" sz="2600" dirty="0" smtClean="0">
                <a:latin typeface="Arial" panose="020B0604020202020204" pitchFamily="34" charset="0"/>
                <a:cs typeface="Arial" panose="020B0604020202020204" pitchFamily="34" charset="0"/>
              </a:rPr>
              <a:t>Invades Hong Kong, Malaya, &amp; Dutch East Indies</a:t>
            </a:r>
          </a:p>
          <a:p>
            <a:pPr lvl="1"/>
            <a:r>
              <a:rPr lang="en-GB" sz="2600" dirty="0" smtClean="0">
                <a:latin typeface="Arial" panose="020B0604020202020204" pitchFamily="34" charset="0"/>
                <a:cs typeface="Arial" panose="020B0604020202020204" pitchFamily="34" charset="0"/>
              </a:rPr>
              <a:t>Attack US occupied islands Wake Guam,</a:t>
            </a:r>
          </a:p>
          <a:p>
            <a:pPr lvl="1"/>
            <a:r>
              <a:rPr lang="en-GB" sz="2600" dirty="0" smtClean="0">
                <a:latin typeface="Arial" panose="020B0604020202020204" pitchFamily="34" charset="0"/>
                <a:cs typeface="Arial" panose="020B0604020202020204" pitchFamily="34" charset="0"/>
              </a:rPr>
              <a:t>Land troops on Philippines</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British rush battleships Prince of Wales and Repulse to block Japanese</a:t>
            </a:r>
          </a:p>
          <a:p>
            <a:pPr marL="0" indent="0">
              <a:buNone/>
            </a:pPr>
            <a:r>
              <a:rPr lang="en-GB" sz="2800" dirty="0" smtClean="0">
                <a:latin typeface="Arial" panose="020B0604020202020204" pitchFamily="34" charset="0"/>
                <a:cs typeface="Arial" panose="020B0604020202020204" pitchFamily="34" charset="0"/>
              </a:rPr>
              <a:t>Attack on Malaya</a:t>
            </a:r>
          </a:p>
          <a:p>
            <a:pPr marL="0" indent="0">
              <a:buNone/>
            </a:pPr>
            <a:endParaRPr lang="en-GB" sz="2800" dirty="0" smtClean="0">
              <a:latin typeface="Arial" panose="020B0604020202020204" pitchFamily="34" charset="0"/>
              <a:cs typeface="Arial" panose="020B0604020202020204" pitchFamily="34" charset="0"/>
            </a:endParaRPr>
          </a:p>
          <a:p>
            <a:endParaRPr lang="en-GB" sz="2800" dirty="0" smtClean="0">
              <a:latin typeface="Arial" panose="020B0604020202020204" pitchFamily="34" charset="0"/>
              <a:cs typeface="Arial" panose="020B0604020202020204" pitchFamily="34" charset="0"/>
            </a:endParaRPr>
          </a:p>
          <a:p>
            <a:pPr marL="0" indent="0">
              <a:buNone/>
            </a:pP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044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Douglas Aircraft</a:t>
            </a:r>
            <a:endParaRPr lang="en-GB" dirty="0"/>
          </a:p>
        </p:txBody>
      </p:sp>
      <p:pic>
        <p:nvPicPr>
          <p:cNvPr id="2050" name="Picture 2" descr="https://upload.wikimedia.org/wikipedia/commons/f/f5/Stockroom_at_the_Long_Beach%2C_Calif.%2C_plant_of_Douglas_Aircraft_Company._-_NARA_-_19548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5802" y="1412341"/>
            <a:ext cx="11986787" cy="5522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506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8610" y="0"/>
            <a:ext cx="8911687" cy="1280890"/>
          </a:xfrm>
        </p:spPr>
        <p:txBody>
          <a:bodyPr/>
          <a:lstStyle/>
          <a:p>
            <a:pPr algn="ctr"/>
            <a:r>
              <a:rPr lang="en-GB" dirty="0" smtClean="0"/>
              <a:t>Douglas Aircraft </a:t>
            </a:r>
            <a:endParaRPr lang="en-GB" dirty="0"/>
          </a:p>
        </p:txBody>
      </p:sp>
      <p:pic>
        <p:nvPicPr>
          <p:cNvPr id="3074"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682" y="679269"/>
            <a:ext cx="12192000" cy="6178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39025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1582" y="104503"/>
            <a:ext cx="11210646" cy="1280890"/>
          </a:xfrm>
        </p:spPr>
        <p:txBody>
          <a:bodyPr>
            <a:normAutofit fontScale="90000"/>
          </a:bodyPr>
          <a:lstStyle/>
          <a:p>
            <a:r>
              <a:rPr lang="en-GB" dirty="0" smtClean="0"/>
              <a:t>US ..the logistics giant: 50% more than all Axis combined</a:t>
            </a:r>
            <a:br>
              <a:rPr lang="en-GB" dirty="0" smtClean="0"/>
            </a:br>
            <a:r>
              <a:rPr lang="en-GB" dirty="0" smtClean="0"/>
              <a:t>…	quality, quantity improves throughout war</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68825277"/>
              </p:ext>
            </p:extLst>
          </p:nvPr>
        </p:nvGraphicFramePr>
        <p:xfrm>
          <a:off x="3043648" y="1920241"/>
          <a:ext cx="7955279" cy="2502759"/>
        </p:xfrm>
        <a:graphic>
          <a:graphicData uri="http://schemas.openxmlformats.org/drawingml/2006/table">
            <a:tbl>
              <a:tblPr firstRow="1" bandRow="1">
                <a:tableStyleId>{5C22544A-7EE6-4342-B048-85BDC9FD1C3A}</a:tableStyleId>
              </a:tblPr>
              <a:tblGrid>
                <a:gridCol w="1838527">
                  <a:extLst>
                    <a:ext uri="{9D8B030D-6E8A-4147-A177-3AD203B41FA5}">
                      <a16:colId xmlns:a16="http://schemas.microsoft.com/office/drawing/2014/main" val="2422862086"/>
                    </a:ext>
                  </a:extLst>
                </a:gridCol>
                <a:gridCol w="1032698">
                  <a:extLst>
                    <a:ext uri="{9D8B030D-6E8A-4147-A177-3AD203B41FA5}">
                      <a16:colId xmlns:a16="http://schemas.microsoft.com/office/drawing/2014/main" val="2195249019"/>
                    </a:ext>
                  </a:extLst>
                </a:gridCol>
                <a:gridCol w="1354294">
                  <a:extLst>
                    <a:ext uri="{9D8B030D-6E8A-4147-A177-3AD203B41FA5}">
                      <a16:colId xmlns:a16="http://schemas.microsoft.com/office/drawing/2014/main" val="472026099"/>
                    </a:ext>
                  </a:extLst>
                </a:gridCol>
                <a:gridCol w="1553905">
                  <a:extLst>
                    <a:ext uri="{9D8B030D-6E8A-4147-A177-3AD203B41FA5}">
                      <a16:colId xmlns:a16="http://schemas.microsoft.com/office/drawing/2014/main" val="3002740217"/>
                    </a:ext>
                  </a:extLst>
                </a:gridCol>
                <a:gridCol w="2175855">
                  <a:extLst>
                    <a:ext uri="{9D8B030D-6E8A-4147-A177-3AD203B41FA5}">
                      <a16:colId xmlns:a16="http://schemas.microsoft.com/office/drawing/2014/main" val="150708342"/>
                    </a:ext>
                  </a:extLst>
                </a:gridCol>
              </a:tblGrid>
              <a:tr h="673959">
                <a:tc>
                  <a:txBody>
                    <a:bodyPr/>
                    <a:lstStyle/>
                    <a:p>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USA</a:t>
                      </a:r>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USSR</a:t>
                      </a:r>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UK</a:t>
                      </a:r>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Total</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51539462"/>
                  </a:ext>
                </a:extLst>
              </a:tr>
              <a:tr h="370840">
                <a:tc>
                  <a:txBody>
                    <a:bodyPr/>
                    <a:lstStyle/>
                    <a:p>
                      <a:r>
                        <a:rPr lang="en-GB" sz="2400" dirty="0" smtClean="0">
                          <a:latin typeface="Arial" panose="020B0604020202020204" pitchFamily="34" charset="0"/>
                          <a:cs typeface="Arial" panose="020B0604020202020204" pitchFamily="34" charset="0"/>
                        </a:rPr>
                        <a:t>Bombers</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97</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65</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24</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186</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08121208"/>
                  </a:ext>
                </a:extLst>
              </a:tr>
              <a:tr h="370840">
                <a:tc>
                  <a:txBody>
                    <a:bodyPr/>
                    <a:lstStyle/>
                    <a:p>
                      <a:r>
                        <a:rPr lang="en-GB" sz="2400" dirty="0" smtClean="0">
                          <a:latin typeface="Arial" panose="020B0604020202020204" pitchFamily="34" charset="0"/>
                          <a:cs typeface="Arial" panose="020B0604020202020204" pitchFamily="34" charset="0"/>
                        </a:rPr>
                        <a:t>Fighters</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99</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27</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55</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181</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6530997"/>
                  </a:ext>
                </a:extLst>
              </a:tr>
              <a:tr h="370840">
                <a:tc>
                  <a:txBody>
                    <a:bodyPr/>
                    <a:lstStyle/>
                    <a:p>
                      <a:r>
                        <a:rPr lang="en-GB" sz="2400" dirty="0" smtClean="0">
                          <a:latin typeface="Arial" panose="020B0604020202020204" pitchFamily="34" charset="0"/>
                          <a:cs typeface="Arial" panose="020B0604020202020204" pitchFamily="34" charset="0"/>
                        </a:rPr>
                        <a:t>Transports</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30</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7</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6</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43</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82723720"/>
                  </a:ext>
                </a:extLst>
              </a:tr>
              <a:tr h="370840">
                <a:tc>
                  <a:txBody>
                    <a:bodyPr/>
                    <a:lstStyle/>
                    <a:p>
                      <a:r>
                        <a:rPr lang="en-GB" sz="2400" dirty="0" smtClean="0">
                          <a:latin typeface="Arial" panose="020B0604020202020204" pitchFamily="34" charset="0"/>
                          <a:cs typeface="Arial" panose="020B0604020202020204" pitchFamily="34" charset="0"/>
                        </a:rPr>
                        <a:t>Total</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226</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99</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85</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410</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46004677"/>
                  </a:ext>
                </a:extLst>
              </a:tr>
            </a:tbl>
          </a:graphicData>
        </a:graphic>
      </p:graphicFrame>
      <p:graphicFrame>
        <p:nvGraphicFramePr>
          <p:cNvPr id="5" name="Content Placeholder 3"/>
          <p:cNvGraphicFramePr>
            <a:graphicFrameLocks/>
          </p:cNvGraphicFramePr>
          <p:nvPr>
            <p:extLst>
              <p:ext uri="{D42A27DB-BD31-4B8C-83A1-F6EECF244321}">
                <p14:modId xmlns:p14="http://schemas.microsoft.com/office/powerpoint/2010/main" val="3635045951"/>
              </p:ext>
            </p:extLst>
          </p:nvPr>
        </p:nvGraphicFramePr>
        <p:xfrm>
          <a:off x="3043647" y="4741816"/>
          <a:ext cx="8263581" cy="2286000"/>
        </p:xfrm>
        <a:graphic>
          <a:graphicData uri="http://schemas.openxmlformats.org/drawingml/2006/table">
            <a:tbl>
              <a:tblPr firstRow="1" bandRow="1">
                <a:tableStyleId>{5C22544A-7EE6-4342-B048-85BDC9FD1C3A}</a:tableStyleId>
              </a:tblPr>
              <a:tblGrid>
                <a:gridCol w="1837977">
                  <a:extLst>
                    <a:ext uri="{9D8B030D-6E8A-4147-A177-3AD203B41FA5}">
                      <a16:colId xmlns:a16="http://schemas.microsoft.com/office/drawing/2014/main" val="1268472106"/>
                    </a:ext>
                  </a:extLst>
                </a:gridCol>
                <a:gridCol w="1837977">
                  <a:extLst>
                    <a:ext uri="{9D8B030D-6E8A-4147-A177-3AD203B41FA5}">
                      <a16:colId xmlns:a16="http://schemas.microsoft.com/office/drawing/2014/main" val="2195249019"/>
                    </a:ext>
                  </a:extLst>
                </a:gridCol>
                <a:gridCol w="1299424">
                  <a:extLst>
                    <a:ext uri="{9D8B030D-6E8A-4147-A177-3AD203B41FA5}">
                      <a16:colId xmlns:a16="http://schemas.microsoft.com/office/drawing/2014/main" val="472026099"/>
                    </a:ext>
                  </a:extLst>
                </a:gridCol>
                <a:gridCol w="1740516">
                  <a:extLst>
                    <a:ext uri="{9D8B030D-6E8A-4147-A177-3AD203B41FA5}">
                      <a16:colId xmlns:a16="http://schemas.microsoft.com/office/drawing/2014/main" val="3002740217"/>
                    </a:ext>
                  </a:extLst>
                </a:gridCol>
                <a:gridCol w="1547687">
                  <a:extLst>
                    <a:ext uri="{9D8B030D-6E8A-4147-A177-3AD203B41FA5}">
                      <a16:colId xmlns:a16="http://schemas.microsoft.com/office/drawing/2014/main" val="150708342"/>
                    </a:ext>
                  </a:extLst>
                </a:gridCol>
              </a:tblGrid>
              <a:tr h="404949">
                <a:tc>
                  <a:txBody>
                    <a:bodyPr/>
                    <a:lstStyle/>
                    <a:p>
                      <a:r>
                        <a:rPr lang="en-GB" sz="2400" b="1" kern="1200" dirty="0" smtClean="0">
                          <a:solidFill>
                            <a:schemeClr val="lt1"/>
                          </a:solidFill>
                          <a:latin typeface="Arial" panose="020B0604020202020204" pitchFamily="34" charset="0"/>
                          <a:ea typeface="+mn-ea"/>
                          <a:cs typeface="Arial" panose="020B0604020202020204" pitchFamily="34" charset="0"/>
                        </a:rPr>
                        <a:t>`</a:t>
                      </a:r>
                      <a:endParaRPr lang="en-GB" sz="2400" b="1" kern="1200" dirty="0">
                        <a:solidFill>
                          <a:schemeClr val="lt1"/>
                        </a:solidFill>
                        <a:latin typeface="Arial" panose="020B0604020202020204" pitchFamily="34" charset="0"/>
                        <a:ea typeface="+mn-ea"/>
                        <a:cs typeface="Arial" panose="020B0604020202020204" pitchFamily="34" charset="0"/>
                      </a:endParaRPr>
                    </a:p>
                  </a:txBody>
                  <a:tcPr/>
                </a:tc>
                <a:tc>
                  <a:txBody>
                    <a:bodyPr/>
                    <a:lstStyle/>
                    <a:p>
                      <a:r>
                        <a:rPr lang="en-GB" sz="2400" b="1" kern="1200" dirty="0" smtClean="0">
                          <a:solidFill>
                            <a:schemeClr val="lt1"/>
                          </a:solidFill>
                          <a:latin typeface="Arial" panose="020B0604020202020204" pitchFamily="34" charset="0"/>
                          <a:ea typeface="+mn-ea"/>
                          <a:cs typeface="Arial" panose="020B0604020202020204" pitchFamily="34" charset="0"/>
                        </a:rPr>
                        <a:t>Germany</a:t>
                      </a:r>
                      <a:endParaRPr lang="en-GB" sz="2400" b="1" kern="1200" dirty="0">
                        <a:solidFill>
                          <a:schemeClr val="lt1"/>
                        </a:solidFill>
                        <a:latin typeface="Arial" panose="020B0604020202020204" pitchFamily="34" charset="0"/>
                        <a:ea typeface="+mn-ea"/>
                        <a:cs typeface="Arial" panose="020B0604020202020204" pitchFamily="34" charset="0"/>
                      </a:endParaRPr>
                    </a:p>
                  </a:txBody>
                  <a:tcPr/>
                </a:tc>
                <a:tc>
                  <a:txBody>
                    <a:bodyPr/>
                    <a:lstStyle/>
                    <a:p>
                      <a:r>
                        <a:rPr lang="en-GB" sz="2400" b="1" kern="1200" dirty="0" smtClean="0">
                          <a:solidFill>
                            <a:schemeClr val="lt1"/>
                          </a:solidFill>
                          <a:latin typeface="Arial" panose="020B0604020202020204" pitchFamily="34" charset="0"/>
                          <a:ea typeface="+mn-ea"/>
                          <a:cs typeface="Arial" panose="020B0604020202020204" pitchFamily="34" charset="0"/>
                        </a:rPr>
                        <a:t>Italy</a:t>
                      </a:r>
                      <a:endParaRPr lang="en-GB" sz="2400" b="1" kern="1200" dirty="0">
                        <a:solidFill>
                          <a:schemeClr val="lt1"/>
                        </a:solidFill>
                        <a:latin typeface="Arial" panose="020B0604020202020204" pitchFamily="34" charset="0"/>
                        <a:ea typeface="+mn-ea"/>
                        <a:cs typeface="Arial" panose="020B0604020202020204" pitchFamily="34" charset="0"/>
                      </a:endParaRPr>
                    </a:p>
                  </a:txBody>
                  <a:tcPr/>
                </a:tc>
                <a:tc>
                  <a:txBody>
                    <a:bodyPr/>
                    <a:lstStyle/>
                    <a:p>
                      <a:r>
                        <a:rPr lang="en-GB" sz="2400" b="1" kern="1200" dirty="0" smtClean="0">
                          <a:solidFill>
                            <a:schemeClr val="lt1"/>
                          </a:solidFill>
                          <a:latin typeface="Arial" panose="020B0604020202020204" pitchFamily="34" charset="0"/>
                          <a:ea typeface="+mn-ea"/>
                          <a:cs typeface="Arial" panose="020B0604020202020204" pitchFamily="34" charset="0"/>
                        </a:rPr>
                        <a:t>Japan</a:t>
                      </a:r>
                      <a:endParaRPr lang="en-GB" sz="2400" b="1" kern="1200" dirty="0">
                        <a:solidFill>
                          <a:schemeClr val="lt1"/>
                        </a:solidFill>
                        <a:latin typeface="Arial" panose="020B0604020202020204" pitchFamily="34" charset="0"/>
                        <a:ea typeface="+mn-ea"/>
                        <a:cs typeface="Arial" panose="020B0604020202020204" pitchFamily="34" charset="0"/>
                      </a:endParaRPr>
                    </a:p>
                  </a:txBody>
                  <a:tcPr/>
                </a:tc>
                <a:tc>
                  <a:txBody>
                    <a:bodyPr/>
                    <a:lstStyle/>
                    <a:p>
                      <a:r>
                        <a:rPr lang="en-GB" sz="2400" b="1" kern="1200" dirty="0" smtClean="0">
                          <a:solidFill>
                            <a:schemeClr val="lt1"/>
                          </a:solidFill>
                          <a:latin typeface="Arial" panose="020B0604020202020204" pitchFamily="34" charset="0"/>
                          <a:ea typeface="+mn-ea"/>
                          <a:cs typeface="Arial" panose="020B0604020202020204" pitchFamily="34" charset="0"/>
                        </a:rPr>
                        <a:t>Total</a:t>
                      </a:r>
                      <a:endParaRPr lang="en-GB" sz="2400" b="1" kern="1200" dirty="0">
                        <a:solidFill>
                          <a:schemeClr val="lt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551539462"/>
                  </a:ext>
                </a:extLst>
              </a:tr>
              <a:tr h="404949">
                <a:tc>
                  <a:txBody>
                    <a:bodyPr/>
                    <a:lstStyle/>
                    <a:p>
                      <a:r>
                        <a:rPr lang="en-GB" sz="2400" b="0" kern="1200" dirty="0" smtClean="0">
                          <a:solidFill>
                            <a:schemeClr val="tx1"/>
                          </a:solidFill>
                          <a:latin typeface="Arial" panose="020B0604020202020204" pitchFamily="34" charset="0"/>
                          <a:ea typeface="+mn-ea"/>
                          <a:cs typeface="Arial" panose="020B0604020202020204" pitchFamily="34" charset="0"/>
                        </a:rPr>
                        <a:t>Bombers</a:t>
                      </a:r>
                      <a:endParaRPr lang="en-GB" sz="2400" b="0" kern="1200" dirty="0">
                        <a:solidFill>
                          <a:schemeClr val="tx1"/>
                        </a:solidFill>
                        <a:latin typeface="Arial" panose="020B0604020202020204" pitchFamily="34" charset="0"/>
                        <a:ea typeface="+mn-ea"/>
                        <a:cs typeface="Arial" panose="020B0604020202020204" pitchFamily="34" charset="0"/>
                      </a:endParaRPr>
                    </a:p>
                  </a:txBody>
                  <a:tcPr/>
                </a:tc>
                <a:tc>
                  <a:txBody>
                    <a:bodyPr/>
                    <a:lstStyle/>
                    <a:p>
                      <a:pPr algn="ctr"/>
                      <a:r>
                        <a:rPr lang="en-GB" sz="2400" b="0" kern="1200" dirty="0" smtClean="0">
                          <a:solidFill>
                            <a:schemeClr val="tx1"/>
                          </a:solidFill>
                          <a:latin typeface="Arial" panose="020B0604020202020204" pitchFamily="34" charset="0"/>
                          <a:ea typeface="+mn-ea"/>
                          <a:cs typeface="Arial" panose="020B0604020202020204" pitchFamily="34" charset="0"/>
                        </a:rPr>
                        <a:t>18</a:t>
                      </a:r>
                      <a:endParaRPr lang="en-GB" sz="2400" b="0" kern="1200" dirty="0">
                        <a:solidFill>
                          <a:schemeClr val="tx1"/>
                        </a:solidFill>
                        <a:latin typeface="Arial" panose="020B0604020202020204" pitchFamily="34" charset="0"/>
                        <a:ea typeface="+mn-ea"/>
                        <a:cs typeface="Arial" panose="020B0604020202020204" pitchFamily="34" charset="0"/>
                      </a:endParaRPr>
                    </a:p>
                  </a:txBody>
                  <a:tcPr/>
                </a:tc>
                <a:tc>
                  <a:txBody>
                    <a:bodyPr/>
                    <a:lstStyle/>
                    <a:p>
                      <a:pPr algn="ctr"/>
                      <a:r>
                        <a:rPr lang="en-GB" sz="2400" b="0" kern="1200" dirty="0" smtClean="0">
                          <a:solidFill>
                            <a:schemeClr val="tx1"/>
                          </a:solidFill>
                          <a:latin typeface="Arial" panose="020B0604020202020204" pitchFamily="34" charset="0"/>
                          <a:ea typeface="+mn-ea"/>
                          <a:cs typeface="Arial" panose="020B0604020202020204" pitchFamily="34" charset="0"/>
                        </a:rPr>
                        <a:t>6</a:t>
                      </a:r>
                      <a:endParaRPr lang="en-GB" sz="2400" b="0" kern="1200" dirty="0">
                        <a:solidFill>
                          <a:schemeClr val="tx1"/>
                        </a:solidFill>
                        <a:latin typeface="Arial" panose="020B0604020202020204" pitchFamily="34" charset="0"/>
                        <a:ea typeface="+mn-ea"/>
                        <a:cs typeface="Arial" panose="020B0604020202020204" pitchFamily="34" charset="0"/>
                      </a:endParaRPr>
                    </a:p>
                  </a:txBody>
                  <a:tcPr/>
                </a:tc>
                <a:tc>
                  <a:txBody>
                    <a:bodyPr/>
                    <a:lstStyle/>
                    <a:p>
                      <a:pPr algn="ctr"/>
                      <a:r>
                        <a:rPr lang="en-GB" sz="2400" b="0" kern="1200" dirty="0" smtClean="0">
                          <a:solidFill>
                            <a:schemeClr val="tx1"/>
                          </a:solidFill>
                          <a:latin typeface="Arial" panose="020B0604020202020204" pitchFamily="34" charset="0"/>
                          <a:ea typeface="+mn-ea"/>
                          <a:cs typeface="Arial" panose="020B0604020202020204" pitchFamily="34" charset="0"/>
                        </a:rPr>
                        <a:t>38</a:t>
                      </a:r>
                      <a:endParaRPr lang="en-GB" sz="2400" b="0" kern="1200" dirty="0">
                        <a:solidFill>
                          <a:schemeClr val="tx1"/>
                        </a:solidFill>
                        <a:latin typeface="Arial" panose="020B0604020202020204" pitchFamily="34" charset="0"/>
                        <a:ea typeface="+mn-ea"/>
                        <a:cs typeface="Arial" panose="020B0604020202020204" pitchFamily="34" charset="0"/>
                      </a:endParaRPr>
                    </a:p>
                  </a:txBody>
                  <a:tcPr/>
                </a:tc>
                <a:tc>
                  <a:txBody>
                    <a:bodyPr/>
                    <a:lstStyle/>
                    <a:p>
                      <a:pPr algn="ctr"/>
                      <a:r>
                        <a:rPr lang="en-GB" sz="2400" b="0" kern="1200" dirty="0" smtClean="0">
                          <a:solidFill>
                            <a:schemeClr val="tx1"/>
                          </a:solidFill>
                          <a:latin typeface="Arial" panose="020B0604020202020204" pitchFamily="34" charset="0"/>
                          <a:ea typeface="+mn-ea"/>
                          <a:cs typeface="Arial" panose="020B0604020202020204" pitchFamily="34" charset="0"/>
                        </a:rPr>
                        <a:t>62</a:t>
                      </a:r>
                      <a:endParaRPr lang="en-GB" sz="2400" b="0" kern="1200" dirty="0">
                        <a:solidFill>
                          <a:schemeClr val="tx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2408121208"/>
                  </a:ext>
                </a:extLst>
              </a:tr>
              <a:tr h="404949">
                <a:tc>
                  <a:txBody>
                    <a:bodyPr/>
                    <a:lstStyle/>
                    <a:p>
                      <a:r>
                        <a:rPr lang="en-GB" sz="2400" b="0" kern="1200" dirty="0" smtClean="0">
                          <a:solidFill>
                            <a:schemeClr val="tx1"/>
                          </a:solidFill>
                          <a:latin typeface="Arial" panose="020B0604020202020204" pitchFamily="34" charset="0"/>
                          <a:ea typeface="+mn-ea"/>
                          <a:cs typeface="Arial" panose="020B0604020202020204" pitchFamily="34" charset="0"/>
                        </a:rPr>
                        <a:t>Fighters</a:t>
                      </a:r>
                      <a:endParaRPr lang="en-GB" sz="2400" b="0" kern="1200" dirty="0">
                        <a:solidFill>
                          <a:schemeClr val="tx1"/>
                        </a:solidFill>
                        <a:latin typeface="Arial" panose="020B0604020202020204" pitchFamily="34" charset="0"/>
                        <a:ea typeface="+mn-ea"/>
                        <a:cs typeface="Arial" panose="020B0604020202020204" pitchFamily="34" charset="0"/>
                      </a:endParaRPr>
                    </a:p>
                  </a:txBody>
                  <a:tcPr/>
                </a:tc>
                <a:tc>
                  <a:txBody>
                    <a:bodyPr/>
                    <a:lstStyle/>
                    <a:p>
                      <a:pPr algn="ctr"/>
                      <a:r>
                        <a:rPr lang="en-GB" sz="2400" b="0" kern="1200" dirty="0" smtClean="0">
                          <a:solidFill>
                            <a:schemeClr val="tx1"/>
                          </a:solidFill>
                          <a:latin typeface="Arial" panose="020B0604020202020204" pitchFamily="34" charset="0"/>
                          <a:ea typeface="+mn-ea"/>
                          <a:cs typeface="Arial" panose="020B0604020202020204" pitchFamily="34" charset="0"/>
                        </a:rPr>
                        <a:t>74</a:t>
                      </a:r>
                      <a:endParaRPr lang="en-GB" sz="2400" b="0" kern="1200" dirty="0">
                        <a:solidFill>
                          <a:schemeClr val="tx1"/>
                        </a:solidFill>
                        <a:latin typeface="Arial" panose="020B0604020202020204" pitchFamily="34" charset="0"/>
                        <a:ea typeface="+mn-ea"/>
                        <a:cs typeface="Arial" panose="020B0604020202020204" pitchFamily="34" charset="0"/>
                      </a:endParaRPr>
                    </a:p>
                  </a:txBody>
                  <a:tcPr/>
                </a:tc>
                <a:tc>
                  <a:txBody>
                    <a:bodyPr/>
                    <a:lstStyle/>
                    <a:p>
                      <a:pPr algn="ctr"/>
                      <a:r>
                        <a:rPr lang="en-GB" sz="2400" b="0" kern="1200" dirty="0" smtClean="0">
                          <a:solidFill>
                            <a:schemeClr val="tx1"/>
                          </a:solidFill>
                          <a:latin typeface="Arial" panose="020B0604020202020204" pitchFamily="34" charset="0"/>
                          <a:ea typeface="+mn-ea"/>
                          <a:cs typeface="Arial" panose="020B0604020202020204" pitchFamily="34" charset="0"/>
                        </a:rPr>
                        <a:t>3</a:t>
                      </a:r>
                      <a:endParaRPr lang="en-GB" sz="2400" b="0" kern="1200" dirty="0">
                        <a:solidFill>
                          <a:schemeClr val="tx1"/>
                        </a:solidFill>
                        <a:latin typeface="Arial" panose="020B0604020202020204" pitchFamily="34" charset="0"/>
                        <a:ea typeface="+mn-ea"/>
                        <a:cs typeface="Arial" panose="020B0604020202020204" pitchFamily="34" charset="0"/>
                      </a:endParaRPr>
                    </a:p>
                  </a:txBody>
                  <a:tcPr/>
                </a:tc>
                <a:tc>
                  <a:txBody>
                    <a:bodyPr/>
                    <a:lstStyle/>
                    <a:p>
                      <a:pPr algn="ctr"/>
                      <a:r>
                        <a:rPr lang="en-GB" sz="2400" b="0" kern="1200" dirty="0" smtClean="0">
                          <a:solidFill>
                            <a:schemeClr val="tx1"/>
                          </a:solidFill>
                          <a:latin typeface="Arial" panose="020B0604020202020204" pitchFamily="34" charset="0"/>
                          <a:ea typeface="+mn-ea"/>
                          <a:cs typeface="Arial" panose="020B0604020202020204" pitchFamily="34" charset="0"/>
                        </a:rPr>
                        <a:t>15</a:t>
                      </a:r>
                      <a:endParaRPr lang="en-GB" sz="2400" b="0" kern="1200" dirty="0">
                        <a:solidFill>
                          <a:schemeClr val="tx1"/>
                        </a:solidFill>
                        <a:latin typeface="Arial" panose="020B0604020202020204" pitchFamily="34" charset="0"/>
                        <a:ea typeface="+mn-ea"/>
                        <a:cs typeface="Arial" panose="020B0604020202020204" pitchFamily="34" charset="0"/>
                      </a:endParaRPr>
                    </a:p>
                  </a:txBody>
                  <a:tcPr/>
                </a:tc>
                <a:tc>
                  <a:txBody>
                    <a:bodyPr/>
                    <a:lstStyle/>
                    <a:p>
                      <a:pPr algn="ctr"/>
                      <a:r>
                        <a:rPr lang="en-GB" sz="2400" b="0" kern="1200" dirty="0" smtClean="0">
                          <a:solidFill>
                            <a:schemeClr val="tx1"/>
                          </a:solidFill>
                          <a:latin typeface="Arial" panose="020B0604020202020204" pitchFamily="34" charset="0"/>
                          <a:ea typeface="+mn-ea"/>
                          <a:cs typeface="Arial" panose="020B0604020202020204" pitchFamily="34" charset="0"/>
                        </a:rPr>
                        <a:t>92</a:t>
                      </a:r>
                      <a:endParaRPr lang="en-GB" sz="2400" b="0" kern="1200" dirty="0">
                        <a:solidFill>
                          <a:schemeClr val="tx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326530997"/>
                  </a:ext>
                </a:extLst>
              </a:tr>
              <a:tr h="404949">
                <a:tc>
                  <a:txBody>
                    <a:bodyPr/>
                    <a:lstStyle/>
                    <a:p>
                      <a:r>
                        <a:rPr lang="en-GB" sz="2400" b="0" kern="1200" dirty="0" smtClean="0">
                          <a:solidFill>
                            <a:schemeClr val="tx1"/>
                          </a:solidFill>
                          <a:latin typeface="Arial" panose="020B0604020202020204" pitchFamily="34" charset="0"/>
                          <a:ea typeface="+mn-ea"/>
                          <a:cs typeface="Arial" panose="020B0604020202020204" pitchFamily="34" charset="0"/>
                        </a:rPr>
                        <a:t>Transports</a:t>
                      </a:r>
                      <a:endParaRPr lang="en-GB" sz="2400" b="0" kern="1200" dirty="0">
                        <a:solidFill>
                          <a:schemeClr val="tx1"/>
                        </a:solidFill>
                        <a:latin typeface="Arial" panose="020B0604020202020204" pitchFamily="34" charset="0"/>
                        <a:ea typeface="+mn-ea"/>
                        <a:cs typeface="Arial" panose="020B0604020202020204" pitchFamily="34" charset="0"/>
                      </a:endParaRPr>
                    </a:p>
                  </a:txBody>
                  <a:tcPr/>
                </a:tc>
                <a:tc>
                  <a:txBody>
                    <a:bodyPr/>
                    <a:lstStyle/>
                    <a:p>
                      <a:pPr algn="ctr"/>
                      <a:r>
                        <a:rPr lang="en-GB" sz="2400" b="0" kern="1200" dirty="0" smtClean="0">
                          <a:solidFill>
                            <a:schemeClr val="tx1"/>
                          </a:solidFill>
                          <a:latin typeface="Arial" panose="020B0604020202020204" pitchFamily="34" charset="0"/>
                          <a:ea typeface="+mn-ea"/>
                          <a:cs typeface="Arial" panose="020B0604020202020204" pitchFamily="34" charset="0"/>
                        </a:rPr>
                        <a:t>5</a:t>
                      </a:r>
                      <a:endParaRPr lang="en-GB" sz="2400" b="0" kern="1200" dirty="0">
                        <a:solidFill>
                          <a:schemeClr val="tx1"/>
                        </a:solidFill>
                        <a:latin typeface="Arial" panose="020B0604020202020204" pitchFamily="34" charset="0"/>
                        <a:ea typeface="+mn-ea"/>
                        <a:cs typeface="Arial" panose="020B0604020202020204" pitchFamily="34" charset="0"/>
                      </a:endParaRPr>
                    </a:p>
                  </a:txBody>
                  <a:tcPr/>
                </a:tc>
                <a:tc>
                  <a:txBody>
                    <a:bodyPr/>
                    <a:lstStyle/>
                    <a:p>
                      <a:pPr algn="ctr"/>
                      <a:r>
                        <a:rPr lang="en-GB" sz="2400" b="0" kern="1200" dirty="0" smtClean="0">
                          <a:solidFill>
                            <a:schemeClr val="tx1"/>
                          </a:solidFill>
                          <a:latin typeface="Arial" panose="020B0604020202020204" pitchFamily="34" charset="0"/>
                          <a:ea typeface="+mn-ea"/>
                          <a:cs typeface="Arial" panose="020B0604020202020204" pitchFamily="34" charset="0"/>
                        </a:rPr>
                        <a:t>1</a:t>
                      </a:r>
                      <a:endParaRPr lang="en-GB" sz="2400" b="0" kern="1200" dirty="0">
                        <a:solidFill>
                          <a:schemeClr val="tx1"/>
                        </a:solidFill>
                        <a:latin typeface="Arial" panose="020B0604020202020204" pitchFamily="34" charset="0"/>
                        <a:ea typeface="+mn-ea"/>
                        <a:cs typeface="Arial" panose="020B0604020202020204" pitchFamily="34" charset="0"/>
                      </a:endParaRPr>
                    </a:p>
                  </a:txBody>
                  <a:tcPr/>
                </a:tc>
                <a:tc>
                  <a:txBody>
                    <a:bodyPr/>
                    <a:lstStyle/>
                    <a:p>
                      <a:pPr algn="ctr"/>
                      <a:r>
                        <a:rPr lang="en-GB" sz="2400" b="0" kern="1200" dirty="0" smtClean="0">
                          <a:solidFill>
                            <a:schemeClr val="tx1"/>
                          </a:solidFill>
                          <a:latin typeface="Arial" panose="020B0604020202020204" pitchFamily="34" charset="0"/>
                          <a:ea typeface="+mn-ea"/>
                          <a:cs typeface="Arial" panose="020B0604020202020204" pitchFamily="34" charset="0"/>
                        </a:rPr>
                        <a:t>5</a:t>
                      </a:r>
                      <a:endParaRPr lang="en-GB" sz="2400" b="0" kern="1200" dirty="0">
                        <a:solidFill>
                          <a:schemeClr val="tx1"/>
                        </a:solidFill>
                        <a:latin typeface="Arial" panose="020B0604020202020204" pitchFamily="34" charset="0"/>
                        <a:ea typeface="+mn-ea"/>
                        <a:cs typeface="Arial" panose="020B0604020202020204" pitchFamily="34" charset="0"/>
                      </a:endParaRPr>
                    </a:p>
                  </a:txBody>
                  <a:tcPr/>
                </a:tc>
                <a:tc>
                  <a:txBody>
                    <a:bodyPr/>
                    <a:lstStyle/>
                    <a:p>
                      <a:pPr algn="ctr"/>
                      <a:r>
                        <a:rPr lang="en-GB" sz="2400" b="0" kern="1200" dirty="0" smtClean="0">
                          <a:solidFill>
                            <a:schemeClr val="tx1"/>
                          </a:solidFill>
                          <a:latin typeface="Arial" panose="020B0604020202020204" pitchFamily="34" charset="0"/>
                          <a:ea typeface="+mn-ea"/>
                          <a:cs typeface="Arial" panose="020B0604020202020204" pitchFamily="34" charset="0"/>
                        </a:rPr>
                        <a:t>11</a:t>
                      </a:r>
                      <a:endParaRPr lang="en-GB" sz="2400" b="0" kern="1200" dirty="0">
                        <a:solidFill>
                          <a:schemeClr val="tx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782723720"/>
                  </a:ext>
                </a:extLst>
              </a:tr>
              <a:tr h="404949">
                <a:tc>
                  <a:txBody>
                    <a:bodyPr/>
                    <a:lstStyle/>
                    <a:p>
                      <a:r>
                        <a:rPr lang="en-GB" sz="2400" b="0" kern="1200" dirty="0" smtClean="0">
                          <a:solidFill>
                            <a:schemeClr val="tx1"/>
                          </a:solidFill>
                          <a:latin typeface="Arial" panose="020B0604020202020204" pitchFamily="34" charset="0"/>
                          <a:ea typeface="+mn-ea"/>
                          <a:cs typeface="Arial" panose="020B0604020202020204" pitchFamily="34" charset="0"/>
                        </a:rPr>
                        <a:t>Total</a:t>
                      </a:r>
                      <a:endParaRPr lang="en-GB" sz="2400" b="0" kern="1200" dirty="0">
                        <a:solidFill>
                          <a:schemeClr val="tx1"/>
                        </a:solidFill>
                        <a:latin typeface="Arial" panose="020B0604020202020204" pitchFamily="34" charset="0"/>
                        <a:ea typeface="+mn-ea"/>
                        <a:cs typeface="Arial" panose="020B0604020202020204" pitchFamily="34" charset="0"/>
                      </a:endParaRPr>
                    </a:p>
                  </a:txBody>
                  <a:tcPr/>
                </a:tc>
                <a:tc>
                  <a:txBody>
                    <a:bodyPr/>
                    <a:lstStyle/>
                    <a:p>
                      <a:pPr algn="ctr"/>
                      <a:r>
                        <a:rPr lang="en-GB" sz="2400" b="0" kern="1200" dirty="0" smtClean="0">
                          <a:solidFill>
                            <a:schemeClr val="tx1"/>
                          </a:solidFill>
                          <a:latin typeface="Arial" panose="020B0604020202020204" pitchFamily="34" charset="0"/>
                          <a:ea typeface="+mn-ea"/>
                          <a:cs typeface="Arial" panose="020B0604020202020204" pitchFamily="34" charset="0"/>
                        </a:rPr>
                        <a:t>97</a:t>
                      </a:r>
                      <a:endParaRPr lang="en-GB" sz="2400" b="0" kern="1200" dirty="0">
                        <a:solidFill>
                          <a:schemeClr val="tx1"/>
                        </a:solidFill>
                        <a:latin typeface="Arial" panose="020B0604020202020204" pitchFamily="34" charset="0"/>
                        <a:ea typeface="+mn-ea"/>
                        <a:cs typeface="Arial" panose="020B0604020202020204" pitchFamily="34" charset="0"/>
                      </a:endParaRPr>
                    </a:p>
                  </a:txBody>
                  <a:tcPr/>
                </a:tc>
                <a:tc>
                  <a:txBody>
                    <a:bodyPr/>
                    <a:lstStyle/>
                    <a:p>
                      <a:pPr algn="ctr"/>
                      <a:r>
                        <a:rPr lang="en-GB" sz="2400" b="0" kern="1200" dirty="0" smtClean="0">
                          <a:solidFill>
                            <a:schemeClr val="tx1"/>
                          </a:solidFill>
                          <a:latin typeface="Arial" panose="020B0604020202020204" pitchFamily="34" charset="0"/>
                          <a:ea typeface="+mn-ea"/>
                          <a:cs typeface="Arial" panose="020B0604020202020204" pitchFamily="34" charset="0"/>
                        </a:rPr>
                        <a:t>10</a:t>
                      </a:r>
                      <a:endParaRPr lang="en-GB" sz="2400" b="0" kern="1200" dirty="0">
                        <a:solidFill>
                          <a:schemeClr val="tx1"/>
                        </a:solidFill>
                        <a:latin typeface="Arial" panose="020B0604020202020204" pitchFamily="34" charset="0"/>
                        <a:ea typeface="+mn-ea"/>
                        <a:cs typeface="Arial" panose="020B0604020202020204" pitchFamily="34" charset="0"/>
                      </a:endParaRPr>
                    </a:p>
                  </a:txBody>
                  <a:tcPr/>
                </a:tc>
                <a:tc>
                  <a:txBody>
                    <a:bodyPr/>
                    <a:lstStyle/>
                    <a:p>
                      <a:pPr algn="ctr"/>
                      <a:r>
                        <a:rPr lang="en-GB" sz="2400" b="0" kern="1200" dirty="0" smtClean="0">
                          <a:solidFill>
                            <a:schemeClr val="tx1"/>
                          </a:solidFill>
                          <a:latin typeface="Arial" panose="020B0604020202020204" pitchFamily="34" charset="0"/>
                          <a:ea typeface="+mn-ea"/>
                          <a:cs typeface="Arial" panose="020B0604020202020204" pitchFamily="34" charset="0"/>
                        </a:rPr>
                        <a:t>58</a:t>
                      </a:r>
                      <a:endParaRPr lang="en-GB" sz="2400" b="0" kern="1200" dirty="0">
                        <a:solidFill>
                          <a:schemeClr val="tx1"/>
                        </a:solidFill>
                        <a:latin typeface="Arial" panose="020B0604020202020204" pitchFamily="34" charset="0"/>
                        <a:ea typeface="+mn-ea"/>
                        <a:cs typeface="Arial" panose="020B0604020202020204" pitchFamily="34" charset="0"/>
                      </a:endParaRPr>
                    </a:p>
                  </a:txBody>
                  <a:tcPr/>
                </a:tc>
                <a:tc>
                  <a:txBody>
                    <a:bodyPr/>
                    <a:lstStyle/>
                    <a:p>
                      <a:pPr algn="ctr"/>
                      <a:r>
                        <a:rPr lang="en-GB" sz="2400" b="0" kern="1200" dirty="0" smtClean="0">
                          <a:solidFill>
                            <a:schemeClr val="tx1"/>
                          </a:solidFill>
                          <a:latin typeface="Arial" panose="020B0604020202020204" pitchFamily="34" charset="0"/>
                          <a:ea typeface="+mn-ea"/>
                          <a:cs typeface="Arial" panose="020B0604020202020204" pitchFamily="34" charset="0"/>
                        </a:rPr>
                        <a:t>165</a:t>
                      </a:r>
                      <a:endParaRPr lang="en-GB" sz="2400" b="0" kern="1200" dirty="0">
                        <a:solidFill>
                          <a:schemeClr val="tx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946004677"/>
                  </a:ext>
                </a:extLst>
              </a:tr>
            </a:tbl>
          </a:graphicData>
        </a:graphic>
      </p:graphicFrame>
      <p:sp>
        <p:nvSpPr>
          <p:cNvPr id="7" name="TextBox 6"/>
          <p:cNvSpPr txBox="1"/>
          <p:nvPr/>
        </p:nvSpPr>
        <p:spPr>
          <a:xfrm>
            <a:off x="783772" y="2795452"/>
            <a:ext cx="1165704" cy="584775"/>
          </a:xfrm>
          <a:prstGeom prst="rect">
            <a:avLst/>
          </a:prstGeom>
          <a:noFill/>
        </p:spPr>
        <p:txBody>
          <a:bodyPr wrap="none" rtlCol="0">
            <a:spAutoFit/>
          </a:bodyPr>
          <a:lstStyle>
            <a:defPPr>
              <a:defRPr lang="en-US"/>
            </a:defPPr>
            <a:lvl1pPr>
              <a:defRPr sz="3200">
                <a:latin typeface="Arial" panose="020B0604020202020204" pitchFamily="34" charset="0"/>
                <a:cs typeface="Arial" panose="020B0604020202020204" pitchFamily="34" charset="0"/>
              </a:defRPr>
            </a:lvl1pPr>
          </a:lstStyle>
          <a:p>
            <a:r>
              <a:rPr lang="en-GB" dirty="0"/>
              <a:t>Allies</a:t>
            </a:r>
          </a:p>
        </p:txBody>
      </p:sp>
      <p:sp>
        <p:nvSpPr>
          <p:cNvPr id="8" name="TextBox 7"/>
          <p:cNvSpPr txBox="1"/>
          <p:nvPr/>
        </p:nvSpPr>
        <p:spPr>
          <a:xfrm>
            <a:off x="988422" y="5077097"/>
            <a:ext cx="960519" cy="584775"/>
          </a:xfrm>
          <a:prstGeom prst="rect">
            <a:avLst/>
          </a:prstGeom>
          <a:noFill/>
        </p:spPr>
        <p:txBody>
          <a:bodyPr wrap="none" rtlCol="0">
            <a:spAutoFit/>
          </a:bodyPr>
          <a:lstStyle>
            <a:defPPr>
              <a:defRPr lang="en-US"/>
            </a:defPPr>
            <a:lvl1pPr>
              <a:defRPr sz="3200">
                <a:latin typeface="Arial" panose="020B0604020202020204" pitchFamily="34" charset="0"/>
                <a:cs typeface="Arial" panose="020B0604020202020204" pitchFamily="34" charset="0"/>
              </a:defRPr>
            </a:lvl1pPr>
          </a:lstStyle>
          <a:p>
            <a:r>
              <a:rPr lang="en-GB" dirty="0"/>
              <a:t>Axis</a:t>
            </a:r>
          </a:p>
        </p:txBody>
      </p:sp>
      <p:sp>
        <p:nvSpPr>
          <p:cNvPr id="9" name="TextBox 8"/>
          <p:cNvSpPr txBox="1"/>
          <p:nvPr/>
        </p:nvSpPr>
        <p:spPr>
          <a:xfrm>
            <a:off x="4950823" y="1293223"/>
            <a:ext cx="5626861" cy="584775"/>
          </a:xfrm>
          <a:prstGeom prst="rect">
            <a:avLst/>
          </a:prstGeom>
          <a:noFill/>
        </p:spPr>
        <p:txBody>
          <a:bodyPr wrap="none" rtlCol="0">
            <a:spAutoFit/>
          </a:bodyPr>
          <a:lstStyle/>
          <a:p>
            <a:r>
              <a:rPr lang="en-GB" sz="3200" dirty="0" smtClean="0">
                <a:latin typeface="Arial" panose="020B0604020202020204" pitchFamily="34" charset="0"/>
                <a:cs typeface="Arial" panose="020B0604020202020204" pitchFamily="34" charset="0"/>
              </a:rPr>
              <a:t>Aircraft Production 1941-1945</a:t>
            </a:r>
            <a:endParaRPr lang="en-GB"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21807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857" y="2857859"/>
            <a:ext cx="8911687" cy="1280890"/>
          </a:xfrm>
        </p:spPr>
        <p:txBody>
          <a:bodyPr/>
          <a:lstStyle/>
          <a:p>
            <a:r>
              <a:rPr lang="en-GB" dirty="0" smtClean="0"/>
              <a:t>Government funded Propaganda</a:t>
            </a:r>
            <a:endParaRPr lang="en-GB" dirty="0"/>
          </a:p>
        </p:txBody>
      </p:sp>
    </p:spTree>
    <p:extLst>
      <p:ext uri="{BB962C8B-B14F-4D97-AF65-F5344CB8AC3E}">
        <p14:creationId xmlns:p14="http://schemas.microsoft.com/office/powerpoint/2010/main" val="6264714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5679" y="0"/>
            <a:ext cx="8911687" cy="1280890"/>
          </a:xfrm>
        </p:spPr>
        <p:txBody>
          <a:bodyPr/>
          <a:lstStyle/>
          <a:p>
            <a:pPr algn="ctr"/>
            <a:r>
              <a:rPr lang="en-GB" dirty="0" smtClean="0"/>
              <a:t>Appeal to Recruits </a:t>
            </a:r>
            <a:endParaRPr lang="en-GB" dirty="0"/>
          </a:p>
        </p:txBody>
      </p:sp>
      <p:pic>
        <p:nvPicPr>
          <p:cNvPr id="5" name="Picture 4"/>
          <p:cNvPicPr>
            <a:picLocks noChangeAspect="1"/>
          </p:cNvPicPr>
          <p:nvPr/>
        </p:nvPicPr>
        <p:blipFill>
          <a:blip r:embed="rId2"/>
          <a:stretch>
            <a:fillRect/>
          </a:stretch>
        </p:blipFill>
        <p:spPr>
          <a:xfrm>
            <a:off x="0" y="726141"/>
            <a:ext cx="11949953" cy="6248400"/>
          </a:xfrm>
          <a:prstGeom prst="rect">
            <a:avLst/>
          </a:prstGeom>
        </p:spPr>
      </p:pic>
    </p:spTree>
    <p:extLst>
      <p:ext uri="{BB962C8B-B14F-4D97-AF65-F5344CB8AC3E}">
        <p14:creationId xmlns:p14="http://schemas.microsoft.com/office/powerpoint/2010/main" val="19058263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1513" y="0"/>
            <a:ext cx="8911687" cy="1280890"/>
          </a:xfrm>
        </p:spPr>
        <p:txBody>
          <a:bodyPr/>
          <a:lstStyle/>
          <a:p>
            <a:r>
              <a:rPr lang="en-GB" dirty="0" smtClean="0"/>
              <a:t>Appeal extends to women to join army</a:t>
            </a:r>
            <a:endParaRPr lang="en-GB" dirty="0"/>
          </a:p>
        </p:txBody>
      </p:sp>
      <p:pic>
        <p:nvPicPr>
          <p:cNvPr id="8" name="Content Placeholder 7"/>
          <p:cNvPicPr>
            <a:picLocks noGrp="1" noChangeAspect="1"/>
          </p:cNvPicPr>
          <p:nvPr>
            <p:ph idx="1"/>
          </p:nvPr>
        </p:nvPicPr>
        <p:blipFill>
          <a:blip r:embed="rId2"/>
          <a:stretch>
            <a:fillRect/>
          </a:stretch>
        </p:blipFill>
        <p:spPr>
          <a:xfrm>
            <a:off x="172973" y="731520"/>
            <a:ext cx="12184490" cy="6126480"/>
          </a:xfrm>
          <a:prstGeom prst="rect">
            <a:avLst/>
          </a:prstGeom>
        </p:spPr>
      </p:pic>
    </p:spTree>
    <p:extLst>
      <p:ext uri="{BB962C8B-B14F-4D97-AF65-F5344CB8AC3E}">
        <p14:creationId xmlns:p14="http://schemas.microsoft.com/office/powerpoint/2010/main" val="20307948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219" y="165867"/>
            <a:ext cx="10020217" cy="567780"/>
          </a:xfrm>
        </p:spPr>
        <p:txBody>
          <a:bodyPr>
            <a:normAutofit fontScale="90000"/>
          </a:bodyPr>
          <a:lstStyle/>
          <a:p>
            <a:pPr algn="ctr"/>
            <a:r>
              <a:rPr lang="en-GB" dirty="0" smtClean="0"/>
              <a:t>Persuading women to join workforce</a:t>
            </a:r>
            <a:br>
              <a:rPr lang="en-GB" dirty="0" smtClean="0"/>
            </a:br>
            <a:r>
              <a:rPr lang="en-GB" dirty="0" smtClean="0"/>
              <a:t>…rise from 20% to 30% employed by 1945</a:t>
            </a:r>
            <a:br>
              <a:rPr lang="en-GB" dirty="0" smtClean="0"/>
            </a:br>
            <a:r>
              <a:rPr lang="en-GB" dirty="0"/>
              <a:t/>
            </a:r>
            <a:br>
              <a:rPr lang="en-GB" dirty="0"/>
            </a:br>
            <a:r>
              <a:rPr lang="en-GB" dirty="0"/>
              <a:t/>
            </a:r>
            <a:br>
              <a:rPr lang="en-GB" dirty="0"/>
            </a:br>
            <a:endParaRPr lang="en-GB" dirty="0"/>
          </a:p>
        </p:txBody>
      </p:sp>
      <p:pic>
        <p:nvPicPr>
          <p:cNvPr id="4" name="Picture 3"/>
          <p:cNvPicPr>
            <a:picLocks noChangeAspect="1"/>
          </p:cNvPicPr>
          <p:nvPr/>
        </p:nvPicPr>
        <p:blipFill>
          <a:blip r:embed="rId2"/>
          <a:stretch>
            <a:fillRect/>
          </a:stretch>
        </p:blipFill>
        <p:spPr>
          <a:xfrm>
            <a:off x="239538" y="1023434"/>
            <a:ext cx="11717712" cy="5834566"/>
          </a:xfrm>
          <a:prstGeom prst="rect">
            <a:avLst/>
          </a:prstGeom>
        </p:spPr>
      </p:pic>
    </p:spTree>
    <p:extLst>
      <p:ext uri="{BB962C8B-B14F-4D97-AF65-F5344CB8AC3E}">
        <p14:creationId xmlns:p14="http://schemas.microsoft.com/office/powerpoint/2010/main" val="25907377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3135" y="-112097"/>
            <a:ext cx="10243896" cy="1280890"/>
          </a:xfrm>
        </p:spPr>
        <p:txBody>
          <a:bodyPr>
            <a:normAutofit fontScale="90000"/>
          </a:bodyPr>
          <a:lstStyle/>
          <a:p>
            <a:pPr algn="ctr"/>
            <a:r>
              <a:rPr lang="en-GB" dirty="0" smtClean="0"/>
              <a:t>Central planning turbo-charged</a:t>
            </a:r>
            <a:br>
              <a:rPr lang="en-GB" dirty="0" smtClean="0"/>
            </a:br>
            <a:r>
              <a:rPr lang="en-GB" dirty="0" smtClean="0"/>
              <a:t>….Alliance Government. “cartels”  </a:t>
            </a:r>
            <a:r>
              <a:rPr lang="en-GB" b="1" dirty="0" smtClean="0"/>
              <a:t>and</a:t>
            </a:r>
            <a:r>
              <a:rPr lang="en-GB" dirty="0" smtClean="0"/>
              <a:t> unions</a:t>
            </a:r>
            <a:endParaRPr lang="en-GB" dirty="0"/>
          </a:p>
        </p:txBody>
      </p:sp>
      <p:pic>
        <p:nvPicPr>
          <p:cNvPr id="4" name="Picture 3"/>
          <p:cNvPicPr>
            <a:picLocks noChangeAspect="1"/>
          </p:cNvPicPr>
          <p:nvPr/>
        </p:nvPicPr>
        <p:blipFill>
          <a:blip r:embed="rId2"/>
          <a:stretch>
            <a:fillRect/>
          </a:stretch>
        </p:blipFill>
        <p:spPr>
          <a:xfrm>
            <a:off x="134140" y="1169581"/>
            <a:ext cx="11813312" cy="5688419"/>
          </a:xfrm>
          <a:prstGeom prst="rect">
            <a:avLst/>
          </a:prstGeom>
        </p:spPr>
      </p:pic>
    </p:spTree>
    <p:extLst>
      <p:ext uri="{BB962C8B-B14F-4D97-AF65-F5344CB8AC3E}">
        <p14:creationId xmlns:p14="http://schemas.microsoft.com/office/powerpoint/2010/main" val="11827191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8234" y="176328"/>
            <a:ext cx="8911687" cy="1280890"/>
          </a:xfrm>
        </p:spPr>
        <p:txBody>
          <a:bodyPr/>
          <a:lstStyle/>
          <a:p>
            <a:pPr algn="ctr"/>
            <a:r>
              <a:rPr lang="en-GB" dirty="0" smtClean="0"/>
              <a:t>Russia transformed from threat to ally</a:t>
            </a:r>
            <a:endParaRPr lang="en-GB" dirty="0"/>
          </a:p>
        </p:txBody>
      </p:sp>
      <p:sp>
        <p:nvSpPr>
          <p:cNvPr id="4" name="AutoShape 2" descr="american propaganda posters world war tw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 name="AutoShape 4" descr="american propaganda posters world war tw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6" name="Picture 5"/>
          <p:cNvPicPr>
            <a:picLocks noChangeAspect="1"/>
          </p:cNvPicPr>
          <p:nvPr/>
        </p:nvPicPr>
        <p:blipFill>
          <a:blip r:embed="rId2"/>
          <a:stretch>
            <a:fillRect/>
          </a:stretch>
        </p:blipFill>
        <p:spPr>
          <a:xfrm>
            <a:off x="259977" y="999461"/>
            <a:ext cx="11932023" cy="5858540"/>
          </a:xfrm>
          <a:prstGeom prst="rect">
            <a:avLst/>
          </a:prstGeom>
        </p:spPr>
      </p:pic>
    </p:spTree>
    <p:extLst>
      <p:ext uri="{BB962C8B-B14F-4D97-AF65-F5344CB8AC3E}">
        <p14:creationId xmlns:p14="http://schemas.microsoft.com/office/powerpoint/2010/main" val="38676232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547" y="0"/>
            <a:ext cx="8911687" cy="1280890"/>
          </a:xfrm>
        </p:spPr>
        <p:txBody>
          <a:bodyPr/>
          <a:lstStyle/>
          <a:p>
            <a:r>
              <a:rPr lang="en-GB" dirty="0" smtClean="0"/>
              <a:t>Rise war fever….racism vs Japanese</a:t>
            </a:r>
            <a:endParaRPr lang="en-GB" dirty="0"/>
          </a:p>
        </p:txBody>
      </p:sp>
      <p:pic>
        <p:nvPicPr>
          <p:cNvPr id="4" name="Picture 3"/>
          <p:cNvPicPr>
            <a:picLocks noChangeAspect="1"/>
          </p:cNvPicPr>
          <p:nvPr/>
        </p:nvPicPr>
        <p:blipFill>
          <a:blip r:embed="rId2"/>
          <a:stretch>
            <a:fillRect/>
          </a:stretch>
        </p:blipFill>
        <p:spPr>
          <a:xfrm>
            <a:off x="380386" y="718457"/>
            <a:ext cx="11811614" cy="6139543"/>
          </a:xfrm>
          <a:prstGeom prst="rect">
            <a:avLst/>
          </a:prstGeom>
        </p:spPr>
      </p:pic>
    </p:spTree>
    <p:extLst>
      <p:ext uri="{BB962C8B-B14F-4D97-AF65-F5344CB8AC3E}">
        <p14:creationId xmlns:p14="http://schemas.microsoft.com/office/powerpoint/2010/main" val="2035507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023" y="75044"/>
            <a:ext cx="9541341" cy="1280890"/>
          </a:xfrm>
        </p:spPr>
        <p:txBody>
          <a:bodyPr>
            <a:normAutofit/>
          </a:bodyPr>
          <a:lstStyle/>
          <a:p>
            <a:r>
              <a:rPr lang="en-GB" dirty="0" smtClean="0"/>
              <a:t>Prince of Wales and Repulse sunk Dec 8</a:t>
            </a:r>
            <a:endParaRPr lang="en-GB" dirty="0"/>
          </a:p>
        </p:txBody>
      </p:sp>
      <p:pic>
        <p:nvPicPr>
          <p:cNvPr id="4" name="Picture 3"/>
          <p:cNvPicPr>
            <a:picLocks noChangeAspect="1"/>
          </p:cNvPicPr>
          <p:nvPr/>
        </p:nvPicPr>
        <p:blipFill>
          <a:blip r:embed="rId2"/>
          <a:stretch>
            <a:fillRect/>
          </a:stretch>
        </p:blipFill>
        <p:spPr>
          <a:xfrm>
            <a:off x="309836" y="884358"/>
            <a:ext cx="11882163" cy="4905375"/>
          </a:xfrm>
          <a:prstGeom prst="rect">
            <a:avLst/>
          </a:prstGeom>
        </p:spPr>
      </p:pic>
      <p:sp>
        <p:nvSpPr>
          <p:cNvPr id="5" name="TextBox 4"/>
          <p:cNvSpPr txBox="1"/>
          <p:nvPr/>
        </p:nvSpPr>
        <p:spPr>
          <a:xfrm>
            <a:off x="472757" y="5903893"/>
            <a:ext cx="11517897" cy="954107"/>
          </a:xfrm>
          <a:prstGeom prst="rect">
            <a:avLst/>
          </a:prstGeom>
          <a:noFill/>
        </p:spPr>
        <p:txBody>
          <a:bodyPr wrap="none" rtlCol="0">
            <a:spAutoFit/>
          </a:bodyPr>
          <a:lstStyle/>
          <a:p>
            <a:pPr algn="ctr"/>
            <a:r>
              <a:rPr lang="en-GB" sz="2800" dirty="0" smtClean="0">
                <a:latin typeface="Arial" panose="020B0604020202020204" pitchFamily="34" charset="0"/>
                <a:cs typeface="Arial" panose="020B0604020202020204" pitchFamily="34" charset="0"/>
              </a:rPr>
              <a:t>Both sunk by Japanese dive bombers…..British retreat to Indian Ocean</a:t>
            </a:r>
          </a:p>
          <a:p>
            <a:pPr algn="ctr"/>
            <a:r>
              <a:rPr lang="en-GB" sz="2800" dirty="0" smtClean="0">
                <a:latin typeface="Arial" panose="020B0604020202020204" pitchFamily="34" charset="0"/>
                <a:cs typeface="Arial" panose="020B0604020202020204" pitchFamily="34" charset="0"/>
              </a:rPr>
              <a:t>Japan …total dominance in Pacific</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02444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7428" y="0"/>
            <a:ext cx="8911687" cy="1280890"/>
          </a:xfrm>
        </p:spPr>
        <p:txBody>
          <a:bodyPr/>
          <a:lstStyle/>
          <a:p>
            <a:r>
              <a:rPr lang="en-GB" dirty="0" smtClean="0"/>
              <a:t>Appeal to labour unions …using racist</a:t>
            </a:r>
            <a:br>
              <a:rPr lang="en-GB" dirty="0" smtClean="0"/>
            </a:br>
            <a:r>
              <a:rPr lang="en-GB" dirty="0" smtClean="0"/>
              <a:t>cartoons……highly effective</a:t>
            </a:r>
            <a:endParaRPr lang="en-GB" dirty="0"/>
          </a:p>
        </p:txBody>
      </p:sp>
      <p:pic>
        <p:nvPicPr>
          <p:cNvPr id="4" name="Picture 3"/>
          <p:cNvPicPr>
            <a:picLocks noChangeAspect="1"/>
          </p:cNvPicPr>
          <p:nvPr/>
        </p:nvPicPr>
        <p:blipFill>
          <a:blip r:embed="rId2"/>
          <a:stretch>
            <a:fillRect/>
          </a:stretch>
        </p:blipFill>
        <p:spPr>
          <a:xfrm>
            <a:off x="518028" y="1436914"/>
            <a:ext cx="10648950" cy="5421086"/>
          </a:xfrm>
          <a:prstGeom prst="rect">
            <a:avLst/>
          </a:prstGeom>
        </p:spPr>
      </p:pic>
    </p:spTree>
    <p:extLst>
      <p:ext uri="{BB962C8B-B14F-4D97-AF65-F5344CB8AC3E}">
        <p14:creationId xmlns:p14="http://schemas.microsoft.com/office/powerpoint/2010/main" val="1075118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8240" y="219162"/>
            <a:ext cx="8911687" cy="1280890"/>
          </a:xfrm>
        </p:spPr>
        <p:txBody>
          <a:bodyPr/>
          <a:lstStyle/>
          <a:p>
            <a:r>
              <a:rPr lang="en-GB" dirty="0" smtClean="0"/>
              <a:t>Axis….easy to demonise?</a:t>
            </a:r>
            <a:endParaRPr lang="en-GB" dirty="0"/>
          </a:p>
        </p:txBody>
      </p:sp>
      <p:pic>
        <p:nvPicPr>
          <p:cNvPr id="5" name="Picture 4"/>
          <p:cNvPicPr>
            <a:picLocks noChangeAspect="1"/>
          </p:cNvPicPr>
          <p:nvPr/>
        </p:nvPicPr>
        <p:blipFill>
          <a:blip r:embed="rId2"/>
          <a:stretch>
            <a:fillRect/>
          </a:stretch>
        </p:blipFill>
        <p:spPr>
          <a:xfrm>
            <a:off x="223284" y="849086"/>
            <a:ext cx="12147242" cy="6135025"/>
          </a:xfrm>
          <a:prstGeom prst="rect">
            <a:avLst/>
          </a:prstGeom>
        </p:spPr>
      </p:pic>
    </p:spTree>
    <p:extLst>
      <p:ext uri="{BB962C8B-B14F-4D97-AF65-F5344CB8AC3E}">
        <p14:creationId xmlns:p14="http://schemas.microsoft.com/office/powerpoint/2010/main" val="21940380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9693" y="157766"/>
            <a:ext cx="8911687" cy="1280890"/>
          </a:xfrm>
        </p:spPr>
        <p:txBody>
          <a:bodyPr/>
          <a:lstStyle/>
          <a:p>
            <a:pPr algn="ctr"/>
            <a:r>
              <a:rPr lang="en-GB" dirty="0" smtClean="0"/>
              <a:t>Impact on German decision making</a:t>
            </a:r>
            <a:endParaRPr lang="en-GB" dirty="0"/>
          </a:p>
        </p:txBody>
      </p:sp>
      <p:sp>
        <p:nvSpPr>
          <p:cNvPr id="3" name="Content Placeholder 2"/>
          <p:cNvSpPr>
            <a:spLocks noGrp="1"/>
          </p:cNvSpPr>
          <p:nvPr>
            <p:ph idx="1"/>
          </p:nvPr>
        </p:nvSpPr>
        <p:spPr>
          <a:xfrm>
            <a:off x="619179" y="708007"/>
            <a:ext cx="12070080" cy="5760720"/>
          </a:xfrm>
        </p:spPr>
        <p:txBody>
          <a:bodyPr>
            <a:noAutofit/>
          </a:bodyPr>
          <a:lstStyle/>
          <a:p>
            <a:r>
              <a:rPr lang="en-GB" sz="3200" dirty="0" smtClean="0">
                <a:latin typeface="Arial" panose="020B0604020202020204" pitchFamily="34" charset="0"/>
                <a:cs typeface="Arial" panose="020B0604020202020204" pitchFamily="34" charset="0"/>
              </a:rPr>
              <a:t>Hitler unaware Japanese plan to attack</a:t>
            </a:r>
          </a:p>
          <a:p>
            <a:endParaRPr lang="en-GB" sz="3200" dirty="0">
              <a:latin typeface="Arial" panose="020B0604020202020204" pitchFamily="34" charset="0"/>
              <a:cs typeface="Arial" panose="020B0604020202020204" pitchFamily="34" charset="0"/>
            </a:endParaRPr>
          </a:p>
          <a:p>
            <a:r>
              <a:rPr lang="en-GB" sz="3200" dirty="0" smtClean="0">
                <a:latin typeface="Arial" panose="020B0604020202020204" pitchFamily="34" charset="0"/>
                <a:cs typeface="Arial" panose="020B0604020202020204" pitchFamily="34" charset="0"/>
              </a:rPr>
              <a:t>Believes war with US inevitable</a:t>
            </a:r>
          </a:p>
          <a:p>
            <a:pPr lvl="1"/>
            <a:r>
              <a:rPr lang="en-GB" sz="2800" dirty="0">
                <a:latin typeface="Arial" panose="020B0604020202020204" pitchFamily="34" charset="0"/>
                <a:cs typeface="Arial" panose="020B0604020202020204" pitchFamily="34" charset="0"/>
              </a:rPr>
              <a:t>Battle of the Atlantic …US </a:t>
            </a:r>
            <a:r>
              <a:rPr lang="en-GB" sz="2800" dirty="0" err="1" smtClean="0">
                <a:latin typeface="Arial" panose="020B0604020202020204" pitchFamily="34" charset="0"/>
                <a:cs typeface="Arial" panose="020B0604020202020204" pitchFamily="34" charset="0"/>
              </a:rPr>
              <a:t>escorts..prevent</a:t>
            </a:r>
            <a:r>
              <a:rPr lang="en-GB" sz="2800" dirty="0" smtClean="0">
                <a:latin typeface="Arial" panose="020B0604020202020204" pitchFamily="34" charset="0"/>
                <a:cs typeface="Arial" panose="020B0604020202020204" pitchFamily="34" charset="0"/>
              </a:rPr>
              <a:t> Germany defeating Britain</a:t>
            </a:r>
            <a:endParaRPr lang="en-GB" sz="2800" dirty="0">
              <a:latin typeface="Arial" panose="020B0604020202020204" pitchFamily="34" charset="0"/>
              <a:cs typeface="Arial" panose="020B0604020202020204" pitchFamily="34" charset="0"/>
            </a:endParaRPr>
          </a:p>
          <a:p>
            <a:pPr lvl="1"/>
            <a:r>
              <a:rPr lang="en-GB" sz="2800" dirty="0">
                <a:latin typeface="Arial" panose="020B0604020202020204" pitchFamily="34" charset="0"/>
                <a:cs typeface="Arial" panose="020B0604020202020204" pitchFamily="34" charset="0"/>
              </a:rPr>
              <a:t>US a “non military race and </a:t>
            </a:r>
            <a:r>
              <a:rPr lang="en-GB" sz="2800" dirty="0" smtClean="0">
                <a:latin typeface="Arial" panose="020B0604020202020204" pitchFamily="34" charset="0"/>
                <a:cs typeface="Arial" panose="020B0604020202020204" pitchFamily="34" charset="0"/>
              </a:rPr>
              <a:t>decadent”</a:t>
            </a:r>
          </a:p>
          <a:p>
            <a:pPr lvl="1"/>
            <a:r>
              <a:rPr lang="en-GB" sz="2800" dirty="0" smtClean="0">
                <a:latin typeface="Arial" panose="020B0604020202020204" pitchFamily="34" charset="0"/>
                <a:cs typeface="Arial" panose="020B0604020202020204" pitchFamily="34" charset="0"/>
              </a:rPr>
              <a:t>US will </a:t>
            </a:r>
            <a:r>
              <a:rPr lang="en-GB" sz="2800" dirty="0">
                <a:latin typeface="Arial" panose="020B0604020202020204" pitchFamily="34" charset="0"/>
                <a:cs typeface="Arial" panose="020B0604020202020204" pitchFamily="34" charset="0"/>
              </a:rPr>
              <a:t>take too long to </a:t>
            </a:r>
            <a:r>
              <a:rPr lang="en-GB" sz="2800" dirty="0" smtClean="0">
                <a:latin typeface="Arial" panose="020B0604020202020204" pitchFamily="34" charset="0"/>
                <a:cs typeface="Arial" panose="020B0604020202020204" pitchFamily="34" charset="0"/>
              </a:rPr>
              <a:t>mobilize</a:t>
            </a:r>
            <a:endParaRPr lang="en-GB" sz="2800" dirty="0">
              <a:latin typeface="Arial" panose="020B0604020202020204" pitchFamily="34" charset="0"/>
              <a:cs typeface="Arial" panose="020B0604020202020204" pitchFamily="34" charset="0"/>
            </a:endParaRPr>
          </a:p>
          <a:p>
            <a:pPr lvl="1"/>
            <a:r>
              <a:rPr lang="en-GB" sz="2800" dirty="0">
                <a:latin typeface="Arial" panose="020B0604020202020204" pitchFamily="34" charset="0"/>
                <a:cs typeface="Arial" panose="020B0604020202020204" pitchFamily="34" charset="0"/>
              </a:rPr>
              <a:t>Convinced victory over USSR imminent (army outside Moscow0</a:t>
            </a:r>
          </a:p>
          <a:p>
            <a:pPr lvl="1"/>
            <a:r>
              <a:rPr lang="en-GB" sz="2800" dirty="0" smtClean="0">
                <a:latin typeface="Arial" panose="020B0604020202020204" pitchFamily="34" charset="0"/>
                <a:cs typeface="Arial" panose="020B0604020202020204" pitchFamily="34" charset="0"/>
              </a:rPr>
              <a:t>New long range U Boat + </a:t>
            </a:r>
            <a:r>
              <a:rPr lang="en-GB" sz="2800" dirty="0">
                <a:latin typeface="Arial" panose="020B0604020202020204" pitchFamily="34" charset="0"/>
                <a:cs typeface="Arial" panose="020B0604020202020204" pitchFamily="34" charset="0"/>
              </a:rPr>
              <a:t>300 plus operational…supremacy </a:t>
            </a:r>
            <a:r>
              <a:rPr lang="en-GB" sz="2800" dirty="0" smtClean="0">
                <a:latin typeface="Arial" panose="020B0604020202020204" pitchFamily="34" charset="0"/>
                <a:cs typeface="Arial" panose="020B0604020202020204" pitchFamily="34" charset="0"/>
              </a:rPr>
              <a:t>imminent</a:t>
            </a:r>
            <a:endParaRPr lang="en-GB" sz="2800" dirty="0">
              <a:latin typeface="Arial" panose="020B0604020202020204" pitchFamily="34" charset="0"/>
              <a:cs typeface="Arial" panose="020B0604020202020204" pitchFamily="34" charset="0"/>
            </a:endParaRPr>
          </a:p>
          <a:p>
            <a:endParaRPr lang="en-GB" sz="3200" dirty="0" smtClean="0">
              <a:latin typeface="Arial" panose="020B0604020202020204" pitchFamily="34" charset="0"/>
              <a:cs typeface="Arial" panose="020B0604020202020204" pitchFamily="34" charset="0"/>
            </a:endParaRPr>
          </a:p>
          <a:p>
            <a:r>
              <a:rPr lang="en-GB" sz="3200" dirty="0" smtClean="0">
                <a:latin typeface="Arial" panose="020B0604020202020204" pitchFamily="34" charset="0"/>
                <a:cs typeface="Arial" panose="020B0604020202020204" pitchFamily="34" charset="0"/>
              </a:rPr>
              <a:t>Declares war with Italy on USA December 11</a:t>
            </a:r>
            <a:r>
              <a:rPr lang="en-GB" sz="3200" baseline="30000" dirty="0" smtClean="0">
                <a:latin typeface="Arial" panose="020B0604020202020204" pitchFamily="34" charset="0"/>
                <a:cs typeface="Arial" panose="020B0604020202020204" pitchFamily="34" charset="0"/>
              </a:rPr>
              <a:t>th</a:t>
            </a:r>
            <a:r>
              <a:rPr lang="en-GB" sz="3200" dirty="0" smtClean="0">
                <a:latin typeface="Arial" panose="020B0604020202020204" pitchFamily="34" charset="0"/>
                <a:cs typeface="Arial" panose="020B0604020202020204" pitchFamily="34" charset="0"/>
              </a:rPr>
              <a:t> 1941</a:t>
            </a:r>
          </a:p>
        </p:txBody>
      </p:sp>
    </p:spTree>
    <p:extLst>
      <p:ext uri="{BB962C8B-B14F-4D97-AF65-F5344CB8AC3E}">
        <p14:creationId xmlns:p14="http://schemas.microsoft.com/office/powerpoint/2010/main" val="355226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9450" y="431982"/>
            <a:ext cx="8911687" cy="1280890"/>
          </a:xfrm>
        </p:spPr>
        <p:txBody>
          <a:bodyPr/>
          <a:lstStyle/>
          <a:p>
            <a:pPr algn="ctr"/>
            <a:r>
              <a:rPr lang="en-GB" dirty="0" smtClean="0"/>
              <a:t>Strategic Impact</a:t>
            </a:r>
            <a:endParaRPr lang="en-GB" dirty="0"/>
          </a:p>
        </p:txBody>
      </p:sp>
      <p:sp>
        <p:nvSpPr>
          <p:cNvPr id="4" name="Rectangle 3"/>
          <p:cNvSpPr/>
          <p:nvPr/>
        </p:nvSpPr>
        <p:spPr>
          <a:xfrm>
            <a:off x="621673" y="1775263"/>
            <a:ext cx="11570327" cy="3108543"/>
          </a:xfrm>
          <a:prstGeom prst="rect">
            <a:avLst/>
          </a:prstGeom>
        </p:spPr>
        <p:txBody>
          <a:bodyPr wrap="square">
            <a:spAutoFit/>
          </a:bodyPr>
          <a:lstStyle/>
          <a:p>
            <a:r>
              <a:rPr lang="en-GB" sz="2800" dirty="0" smtClean="0">
                <a:solidFill>
                  <a:srgbClr val="202122"/>
                </a:solidFill>
                <a:latin typeface="Arial" panose="020B0604020202020204" pitchFamily="34" charset="0"/>
              </a:rPr>
              <a:t>Winston Churchill on news of Pearl Harbour: </a:t>
            </a:r>
            <a:r>
              <a:rPr lang="en-GB" sz="2000" dirty="0" smtClean="0">
                <a:solidFill>
                  <a:srgbClr val="202122"/>
                </a:solidFill>
                <a:latin typeface="Arial" panose="020B0604020202020204" pitchFamily="34" charset="0"/>
              </a:rPr>
              <a:t>“</a:t>
            </a:r>
            <a:r>
              <a:rPr lang="en-GB" sz="2800" dirty="0" smtClean="0">
                <a:solidFill>
                  <a:srgbClr val="202122"/>
                </a:solidFill>
                <a:latin typeface="Arial" panose="020B0604020202020204" pitchFamily="34" charset="0"/>
              </a:rPr>
              <a:t>So</a:t>
            </a:r>
            <a:r>
              <a:rPr lang="en-GB" sz="2800" dirty="0">
                <a:solidFill>
                  <a:srgbClr val="202122"/>
                </a:solidFill>
                <a:latin typeface="Arial" panose="020B0604020202020204" pitchFamily="34" charset="0"/>
              </a:rPr>
              <a:t>, we had won after all! …We had won the war. England would live; Britain would live; </a:t>
            </a:r>
            <a:r>
              <a:rPr lang="en-GB" sz="2800" dirty="0" smtClean="0">
                <a:solidFill>
                  <a:srgbClr val="202122"/>
                </a:solidFill>
                <a:latin typeface="Arial" panose="020B0604020202020204" pitchFamily="34" charset="0"/>
              </a:rPr>
              <a:t>….How </a:t>
            </a:r>
            <a:r>
              <a:rPr lang="en-GB" sz="2800" dirty="0">
                <a:solidFill>
                  <a:srgbClr val="202122"/>
                </a:solidFill>
                <a:latin typeface="Arial" panose="020B0604020202020204" pitchFamily="34" charset="0"/>
              </a:rPr>
              <a:t>long the war would last or in what fashion it would end no man could tell, nor did I at this moment care. . . . but now we should not be wiped out. Our history would not come to an end. We might not even have to die as individuals. Hitler's fate was sealed. Mussolini's fate was sealed. As for the Japanese, they would be ground to </a:t>
            </a:r>
            <a:r>
              <a:rPr lang="en-GB" sz="2800" dirty="0" smtClean="0">
                <a:solidFill>
                  <a:srgbClr val="202122"/>
                </a:solidFill>
                <a:latin typeface="Arial" panose="020B0604020202020204" pitchFamily="34" charset="0"/>
              </a:rPr>
              <a:t>powder.”</a:t>
            </a:r>
            <a:endParaRPr lang="en-GB" sz="2800" dirty="0"/>
          </a:p>
        </p:txBody>
      </p:sp>
      <p:sp>
        <p:nvSpPr>
          <p:cNvPr id="6" name="TextBox 5"/>
          <p:cNvSpPr txBox="1"/>
          <p:nvPr/>
        </p:nvSpPr>
        <p:spPr>
          <a:xfrm>
            <a:off x="2257262" y="5506108"/>
            <a:ext cx="10230415" cy="1754326"/>
          </a:xfrm>
          <a:prstGeom prst="rect">
            <a:avLst/>
          </a:prstGeom>
          <a:noFill/>
        </p:spPr>
        <p:txBody>
          <a:bodyPr wrap="square" rtlCol="0">
            <a:spAutoFit/>
          </a:bodyPr>
          <a:lstStyle/>
          <a:p>
            <a:r>
              <a:rPr lang="en-GB" sz="2800" dirty="0" smtClean="0">
                <a:latin typeface="Arial" panose="020B0604020202020204" pitchFamily="34" charset="0"/>
                <a:cs typeface="Arial" panose="020B0604020202020204" pitchFamily="34" charset="0"/>
              </a:rPr>
              <a:t>Churchill wants alliance with US to prevent defeat of USSR </a:t>
            </a:r>
          </a:p>
          <a:p>
            <a:r>
              <a:rPr lang="en-GB" sz="2800" dirty="0" smtClean="0">
                <a:latin typeface="Arial" panose="020B0604020202020204" pitchFamily="34" charset="0"/>
                <a:cs typeface="Arial" panose="020B0604020202020204" pitchFamily="34" charset="0"/>
              </a:rPr>
              <a:t>……….. US focused on Japanese &amp; revenge</a:t>
            </a:r>
          </a:p>
          <a:p>
            <a:r>
              <a:rPr lang="en-GB" sz="2800" dirty="0" smtClean="0">
                <a:latin typeface="Arial" panose="020B0604020202020204" pitchFamily="34" charset="0"/>
                <a:cs typeface="Arial" panose="020B0604020202020204" pitchFamily="34" charset="0"/>
              </a:rPr>
              <a:t>…………Invites himself to White House …stays 3 weeks</a:t>
            </a:r>
          </a:p>
          <a:p>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846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113" y="162383"/>
            <a:ext cx="9882750" cy="1280890"/>
          </a:xfrm>
        </p:spPr>
        <p:txBody>
          <a:bodyPr/>
          <a:lstStyle/>
          <a:p>
            <a:r>
              <a:rPr lang="en-GB" dirty="0" smtClean="0"/>
              <a:t>The Christmas Visit…3 weeks in White House</a:t>
            </a:r>
            <a:endParaRPr lang="en-GB" dirty="0"/>
          </a:p>
        </p:txBody>
      </p:sp>
      <p:pic>
        <p:nvPicPr>
          <p:cNvPr id="4" name="Picture 3"/>
          <p:cNvPicPr>
            <a:picLocks noChangeAspect="1"/>
          </p:cNvPicPr>
          <p:nvPr/>
        </p:nvPicPr>
        <p:blipFill>
          <a:blip r:embed="rId2"/>
          <a:stretch>
            <a:fillRect/>
          </a:stretch>
        </p:blipFill>
        <p:spPr>
          <a:xfrm>
            <a:off x="1" y="1865014"/>
            <a:ext cx="7849353" cy="5114877"/>
          </a:xfrm>
          <a:prstGeom prst="rect">
            <a:avLst/>
          </a:prstGeom>
        </p:spPr>
      </p:pic>
      <p:sp>
        <p:nvSpPr>
          <p:cNvPr id="5" name="TextBox 4"/>
          <p:cNvSpPr txBox="1"/>
          <p:nvPr/>
        </p:nvSpPr>
        <p:spPr>
          <a:xfrm>
            <a:off x="1223123" y="1128967"/>
            <a:ext cx="5527475"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Crowds outside Capital waiting to </a:t>
            </a:r>
            <a:r>
              <a:rPr lang="en-GB" sz="2400" dirty="0" smtClean="0">
                <a:latin typeface="Arial" panose="020B0604020202020204" pitchFamily="34" charset="0"/>
                <a:cs typeface="Arial" panose="020B0604020202020204" pitchFamily="34" charset="0"/>
              </a:rPr>
              <a:t>hear </a:t>
            </a:r>
          </a:p>
          <a:p>
            <a:r>
              <a:rPr lang="en-GB" sz="2400" dirty="0" smtClean="0">
                <a:latin typeface="Arial" panose="020B0604020202020204" pitchFamily="34" charset="0"/>
                <a:cs typeface="Arial" panose="020B0604020202020204" pitchFamily="34" charset="0"/>
              </a:rPr>
              <a:t>Churchill </a:t>
            </a:r>
            <a:r>
              <a:rPr lang="en-GB" sz="2400" dirty="0">
                <a:latin typeface="Arial" panose="020B0604020202020204" pitchFamily="34" charset="0"/>
                <a:cs typeface="Arial" panose="020B0604020202020204" pitchFamily="34" charset="0"/>
              </a:rPr>
              <a:t>address to Congress</a:t>
            </a:r>
          </a:p>
        </p:txBody>
      </p:sp>
      <p:sp>
        <p:nvSpPr>
          <p:cNvPr id="6" name="TextBox 5"/>
          <p:cNvSpPr txBox="1"/>
          <p:nvPr/>
        </p:nvSpPr>
        <p:spPr>
          <a:xfrm>
            <a:off x="8161654" y="986600"/>
            <a:ext cx="4994495" cy="4339650"/>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Agree strategy:</a:t>
            </a:r>
          </a:p>
          <a:p>
            <a:endParaRPr lang="en-GB" dirty="0" smtClean="0"/>
          </a:p>
          <a:p>
            <a:r>
              <a:rPr lang="en-GB" dirty="0" smtClean="0"/>
              <a:t>(</a:t>
            </a:r>
            <a:r>
              <a:rPr lang="en-GB" sz="2400" dirty="0">
                <a:latin typeface="Arial" panose="020B0604020202020204" pitchFamily="34" charset="0"/>
                <a:cs typeface="Arial" panose="020B0604020202020204" pitchFamily="34" charset="0"/>
              </a:rPr>
              <a:t>1)Prioritise defeat of Germany</a:t>
            </a:r>
          </a:p>
          <a:p>
            <a:r>
              <a:rPr lang="en-GB" sz="2400" dirty="0">
                <a:latin typeface="Arial" panose="020B0604020202020204" pitchFamily="34" charset="0"/>
                <a:cs typeface="Arial" panose="020B0604020202020204" pitchFamily="34" charset="0"/>
              </a:rPr>
              <a:t>….support USSR </a:t>
            </a:r>
          </a:p>
          <a:p>
            <a:r>
              <a:rPr lang="en-GB" sz="2400" dirty="0">
                <a:latin typeface="Arial" panose="020B0604020202020204" pitchFamily="34" charset="0"/>
                <a:cs typeface="Arial" panose="020B0604020202020204" pitchFamily="34" charset="0"/>
              </a:rPr>
              <a:t>….win battle of Atlantic</a:t>
            </a:r>
          </a:p>
          <a:p>
            <a:r>
              <a:rPr lang="en-GB" sz="2400" dirty="0">
                <a:latin typeface="Arial" panose="020B0604020202020204" pitchFamily="34" charset="0"/>
                <a:cs typeface="Arial" panose="020B0604020202020204" pitchFamily="34" charset="0"/>
              </a:rPr>
              <a:t>….. Open 2nd </a:t>
            </a:r>
            <a:r>
              <a:rPr lang="en-GB" sz="2400" dirty="0" smtClean="0">
                <a:latin typeface="Arial" panose="020B0604020202020204" pitchFamily="34" charset="0"/>
                <a:cs typeface="Arial" panose="020B0604020202020204" pitchFamily="34" charset="0"/>
              </a:rPr>
              <a:t>front. Eventually</a:t>
            </a:r>
            <a:endParaRPr lang="en-GB"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(2) ”hold Japan”</a:t>
            </a:r>
          </a:p>
          <a:p>
            <a:r>
              <a:rPr lang="en-GB" sz="2400" dirty="0">
                <a:latin typeface="Arial" panose="020B0604020202020204" pitchFamily="34" charset="0"/>
                <a:cs typeface="Arial" panose="020B0604020202020204" pitchFamily="34" charset="0"/>
              </a:rPr>
              <a:t>….prevent future expansion </a:t>
            </a:r>
          </a:p>
          <a:p>
            <a:r>
              <a:rPr lang="en-GB" sz="2400" dirty="0">
                <a:latin typeface="Arial" panose="020B0604020202020204" pitchFamily="34" charset="0"/>
                <a:cs typeface="Arial" panose="020B0604020202020204" pitchFamily="34" charset="0"/>
              </a:rPr>
              <a:t>….build resources to counter attack</a:t>
            </a:r>
          </a:p>
          <a:p>
            <a:endParaRPr lang="en-GB" dirty="0"/>
          </a:p>
        </p:txBody>
      </p:sp>
      <p:sp>
        <p:nvSpPr>
          <p:cNvPr id="7" name="TextBox 6"/>
          <p:cNvSpPr txBox="1"/>
          <p:nvPr/>
        </p:nvSpPr>
        <p:spPr>
          <a:xfrm>
            <a:off x="8322809" y="5572016"/>
            <a:ext cx="4197790" cy="830997"/>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Extend offer of alliance to USSR</a:t>
            </a:r>
          </a:p>
        </p:txBody>
      </p:sp>
      <p:sp>
        <p:nvSpPr>
          <p:cNvPr id="8" name="TextBox 7"/>
          <p:cNvSpPr txBox="1"/>
          <p:nvPr/>
        </p:nvSpPr>
        <p:spPr>
          <a:xfrm>
            <a:off x="8778241" y="6396335"/>
            <a:ext cx="2431575" cy="461665"/>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Peak </a:t>
            </a:r>
            <a:r>
              <a:rPr lang="en-GB" sz="2400" dirty="0" smtClean="0">
                <a:latin typeface="Arial" panose="020B0604020202020204" pitchFamily="34" charset="0"/>
                <a:cs typeface="Arial" panose="020B0604020202020204" pitchFamily="34" charset="0"/>
              </a:rPr>
              <a:t>Britain</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853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9985" y="0"/>
            <a:ext cx="8911687" cy="1280890"/>
          </a:xfrm>
        </p:spPr>
        <p:txBody>
          <a:bodyPr/>
          <a:lstStyle/>
          <a:p>
            <a:pPr algn="ctr"/>
            <a:r>
              <a:rPr lang="en-GB" dirty="0" smtClean="0"/>
              <a:t>Domestic  Impact</a:t>
            </a:r>
            <a:endParaRPr lang="en-GB" dirty="0"/>
          </a:p>
        </p:txBody>
      </p:sp>
      <p:sp>
        <p:nvSpPr>
          <p:cNvPr id="3" name="Content Placeholder 2"/>
          <p:cNvSpPr>
            <a:spLocks noGrp="1"/>
          </p:cNvSpPr>
          <p:nvPr>
            <p:ph idx="1"/>
          </p:nvPr>
        </p:nvSpPr>
        <p:spPr>
          <a:xfrm>
            <a:off x="1478021" y="695520"/>
            <a:ext cx="11549436" cy="5794217"/>
          </a:xfrm>
        </p:spPr>
        <p:txBody>
          <a:bodyPr>
            <a:noAutofit/>
          </a:bodyPr>
          <a:lstStyle/>
          <a:p>
            <a:r>
              <a:rPr lang="en-GB" sz="2400" dirty="0" smtClean="0">
                <a:latin typeface="Arial" panose="020B0604020202020204" pitchFamily="34" charset="0"/>
                <a:cs typeface="Arial" panose="020B0604020202020204" pitchFamily="34" charset="0"/>
              </a:rPr>
              <a:t>USA united, isolationists demolished</a:t>
            </a:r>
          </a:p>
          <a:p>
            <a:pPr lvl="1"/>
            <a:r>
              <a:rPr lang="en-GB" sz="2400" dirty="0" smtClean="0">
                <a:latin typeface="Arial" panose="020B0604020202020204" pitchFamily="34" charset="0"/>
                <a:cs typeface="Arial" panose="020B0604020202020204" pitchFamily="34" charset="0"/>
              </a:rPr>
              <a:t>FDR “Fireside Chat”….”Day that will live in infamy”</a:t>
            </a:r>
          </a:p>
          <a:p>
            <a:pPr lvl="1"/>
            <a:r>
              <a:rPr lang="en-GB" sz="2400" dirty="0" smtClean="0">
                <a:latin typeface="Arial" panose="020B0604020202020204" pitchFamily="34" charset="0"/>
                <a:cs typeface="Arial" panose="020B0604020202020204" pitchFamily="34" charset="0"/>
              </a:rPr>
              <a:t>97</a:t>
            </a:r>
            <a:r>
              <a:rPr lang="en-GB" sz="2400" dirty="0">
                <a:latin typeface="Arial" panose="020B0604020202020204" pitchFamily="34" charset="0"/>
                <a:cs typeface="Arial" panose="020B0604020202020204" pitchFamily="34" charset="0"/>
              </a:rPr>
              <a:t>% US public support war with </a:t>
            </a:r>
            <a:r>
              <a:rPr lang="en-GB" sz="2400" dirty="0" smtClean="0">
                <a:latin typeface="Arial" panose="020B0604020202020204" pitchFamily="34" charset="0"/>
                <a:cs typeface="Arial" panose="020B0604020202020204" pitchFamily="34" charset="0"/>
              </a:rPr>
              <a:t>Japan</a:t>
            </a:r>
            <a:endParaRPr lang="en-GB" sz="2400" dirty="0">
              <a:latin typeface="Arial" panose="020B0604020202020204" pitchFamily="34" charset="0"/>
              <a:cs typeface="Arial" panose="020B0604020202020204" pitchFamily="34" charset="0"/>
            </a:endParaRPr>
          </a:p>
          <a:p>
            <a:pPr lvl="1"/>
            <a:r>
              <a:rPr lang="en-GB" sz="2400" dirty="0">
                <a:latin typeface="Arial" panose="020B0604020202020204" pitchFamily="34" charset="0"/>
                <a:cs typeface="Arial" panose="020B0604020202020204" pitchFamily="34" charset="0"/>
              </a:rPr>
              <a:t>90% support war vs Germany and Italy…Germany co conspirator</a:t>
            </a:r>
          </a:p>
          <a:p>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US economy shift to mass mobilisation</a:t>
            </a:r>
          </a:p>
          <a:p>
            <a:pPr lvl="1"/>
            <a:r>
              <a:rPr lang="en-GB" sz="2400" dirty="0">
                <a:latin typeface="Arial" panose="020B0604020202020204" pitchFamily="34" charset="0"/>
                <a:cs typeface="Arial" panose="020B0604020202020204" pitchFamily="34" charset="0"/>
              </a:rPr>
              <a:t>All mechanisms and institutions in play (New Deal + Rearmament)</a:t>
            </a:r>
          </a:p>
          <a:p>
            <a:pPr lvl="1"/>
            <a:r>
              <a:rPr lang="en-GB" sz="2400" dirty="0">
                <a:latin typeface="Arial" panose="020B0604020202020204" pitchFamily="34" charset="0"/>
                <a:cs typeface="Arial" panose="020B0604020202020204" pitchFamily="34" charset="0"/>
              </a:rPr>
              <a:t>Budget restraints removed</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Mobilisation of people resources accelerated</a:t>
            </a:r>
          </a:p>
          <a:p>
            <a:pPr lvl="1"/>
            <a:r>
              <a:rPr lang="en-GB" sz="2200" dirty="0" smtClean="0">
                <a:latin typeface="Arial" panose="020B0604020202020204" pitchFamily="34" charset="0"/>
                <a:cs typeface="Arial" panose="020B0604020202020204" pitchFamily="34" charset="0"/>
              </a:rPr>
              <a:t>Mass volunteer to join Navy to get revenge</a:t>
            </a:r>
          </a:p>
          <a:p>
            <a:pPr lvl="1"/>
            <a:r>
              <a:rPr lang="en-GB" sz="2200" dirty="0" smtClean="0">
                <a:latin typeface="Arial" panose="020B0604020202020204" pitchFamily="34" charset="0"/>
                <a:cs typeface="Arial" panose="020B0604020202020204" pitchFamily="34" charset="0"/>
              </a:rPr>
              <a:t>Army…harder sell </a:t>
            </a:r>
            <a:endParaRPr lang="en-GB"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519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9185" y="0"/>
            <a:ext cx="11950534" cy="6750069"/>
          </a:xfrm>
          <a:prstGeom prst="rect">
            <a:avLst/>
          </a:prstGeom>
        </p:spPr>
      </p:pic>
    </p:spTree>
    <p:extLst>
      <p:ext uri="{BB962C8B-B14F-4D97-AF65-F5344CB8AC3E}">
        <p14:creationId xmlns:p14="http://schemas.microsoft.com/office/powerpoint/2010/main" val="24276580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igitally restored World War II propaganda poster declaring Avenge December 7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2428"/>
            <a:ext cx="12373069" cy="6930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54451"/>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48632</TotalTime>
  <Words>733</Words>
  <Application>Microsoft Office PowerPoint</Application>
  <PresentationFormat>Widescreen</PresentationFormat>
  <Paragraphs>168</Paragraphs>
  <Slides>31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Century Gothic</vt:lpstr>
      <vt:lpstr>Wingdings 3</vt:lpstr>
      <vt:lpstr>Wisp</vt:lpstr>
      <vt:lpstr>Pearl Harbour Aftermath</vt:lpstr>
      <vt:lpstr>Military Impact</vt:lpstr>
      <vt:lpstr>Prince of Wales and Repulse sunk Dec 8</vt:lpstr>
      <vt:lpstr>Impact on German decision making</vt:lpstr>
      <vt:lpstr>Strategic Impact</vt:lpstr>
      <vt:lpstr>The Christmas Visit…3 weeks in White House</vt:lpstr>
      <vt:lpstr>Domestic  Impact</vt:lpstr>
      <vt:lpstr>PowerPoint Presentation</vt:lpstr>
      <vt:lpstr>PowerPoint Presentation</vt:lpstr>
      <vt:lpstr>PowerPoint Presentation</vt:lpstr>
      <vt:lpstr>US Home Front 1941-1945:  .. Money, people, behaviour, </vt:lpstr>
      <vt:lpstr>War financed by economic growth increases in debt and taxation</vt:lpstr>
      <vt:lpstr>War taxation</vt:lpstr>
      <vt:lpstr>Unemployment disappears…..for 30 years</vt:lpstr>
      <vt:lpstr>Bond Drives boosts debt…</vt:lpstr>
      <vt:lpstr>Cartoons….don’t consume…invest</vt:lpstr>
      <vt:lpstr>US economic capacity takes off</vt:lpstr>
      <vt:lpstr>Sherman tanks: 50,000 made 1940-45</vt:lpstr>
      <vt:lpstr>Willys MB Ford Jeep: 640,000 made  …75,000 given to USSR (total German production 50,000)</vt:lpstr>
      <vt:lpstr>Douglas Aircraft</vt:lpstr>
      <vt:lpstr>Douglas Aircraft </vt:lpstr>
      <vt:lpstr>US ..the logistics giant: 50% more than all Axis combined … quality, quantity improves throughout war</vt:lpstr>
      <vt:lpstr>Government funded Propaganda</vt:lpstr>
      <vt:lpstr>Appeal to Recruits </vt:lpstr>
      <vt:lpstr>Appeal extends to women to join army</vt:lpstr>
      <vt:lpstr>Persuading women to join workforce …rise from 20% to 30% employed by 1945   </vt:lpstr>
      <vt:lpstr>Central planning turbo-charged ….Alliance Government. “cartels”  and unions</vt:lpstr>
      <vt:lpstr>Russia transformed from threat to ally</vt:lpstr>
      <vt:lpstr>Rise war fever….racism vs Japanese</vt:lpstr>
      <vt:lpstr>Appeal to labour unions …using racist cartoons……highly effective</vt:lpstr>
      <vt:lpstr>Axis….easy to demonise?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making of America</dc:title>
  <dc:creator>Stephen</dc:creator>
  <cp:lastModifiedBy>Stephen</cp:lastModifiedBy>
  <cp:revision>1593</cp:revision>
  <dcterms:created xsi:type="dcterms:W3CDTF">2023-02-02T12:46:22Z</dcterms:created>
  <dcterms:modified xsi:type="dcterms:W3CDTF">2025-01-22T12:00:43Z</dcterms:modified>
</cp:coreProperties>
</file>