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3"/>
  </p:notesMasterIdLst>
  <p:sldIdLst>
    <p:sldId id="256" r:id="rId2"/>
    <p:sldId id="407" r:id="rId3"/>
    <p:sldId id="409" r:id="rId4"/>
    <p:sldId id="412" r:id="rId5"/>
    <p:sldId id="410" r:id="rId6"/>
    <p:sldId id="411" r:id="rId7"/>
    <p:sldId id="413" r:id="rId8"/>
    <p:sldId id="416" r:id="rId9"/>
    <p:sldId id="414" r:id="rId10"/>
    <p:sldId id="415" r:id="rId11"/>
    <p:sldId id="417" r:id="rId12"/>
    <p:sldId id="418" r:id="rId13"/>
    <p:sldId id="425" r:id="rId14"/>
    <p:sldId id="422" r:id="rId15"/>
    <p:sldId id="424" r:id="rId16"/>
    <p:sldId id="421" r:id="rId17"/>
    <p:sldId id="427" r:id="rId18"/>
    <p:sldId id="419" r:id="rId19"/>
    <p:sldId id="426" r:id="rId20"/>
    <p:sldId id="429" r:id="rId21"/>
    <p:sldId id="428" r:id="rId22"/>
    <p:sldId id="423" r:id="rId23"/>
    <p:sldId id="430" r:id="rId24"/>
    <p:sldId id="431" r:id="rId25"/>
    <p:sldId id="432" r:id="rId26"/>
    <p:sldId id="434" r:id="rId27"/>
    <p:sldId id="448" r:id="rId28"/>
    <p:sldId id="433" r:id="rId29"/>
    <p:sldId id="436" r:id="rId30"/>
    <p:sldId id="458" r:id="rId31"/>
    <p:sldId id="437" r:id="rId32"/>
    <p:sldId id="443" r:id="rId33"/>
    <p:sldId id="444" r:id="rId34"/>
    <p:sldId id="445" r:id="rId35"/>
    <p:sldId id="438" r:id="rId36"/>
    <p:sldId id="439" r:id="rId37"/>
    <p:sldId id="459" r:id="rId38"/>
    <p:sldId id="446" r:id="rId39"/>
    <p:sldId id="460" r:id="rId40"/>
    <p:sldId id="440" r:id="rId41"/>
    <p:sldId id="49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Step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1" autoAdjust="0"/>
    <p:restoredTop sz="86439" autoAdjust="0"/>
  </p:normalViewPr>
  <p:slideViewPr>
    <p:cSldViewPr snapToGrid="0">
      <p:cViewPr varScale="1">
        <p:scale>
          <a:sx n="63" d="100"/>
          <a:sy n="63" d="100"/>
        </p:scale>
        <p:origin x="90" y="618"/>
      </p:cViewPr>
      <p:guideLst/>
    </p:cSldViewPr>
  </p:slideViewPr>
  <p:outlineViewPr>
    <p:cViewPr>
      <p:scale>
        <a:sx n="33" d="100"/>
        <a:sy n="33" d="100"/>
      </p:scale>
      <p:origin x="0" y="-2887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2294" y="967263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5172" y="3129014"/>
            <a:ext cx="11278703" cy="1126283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29: USA and the 1930’s world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790" y="196599"/>
            <a:ext cx="8911687" cy="1280890"/>
          </a:xfrm>
        </p:spPr>
        <p:txBody>
          <a:bodyPr/>
          <a:lstStyle/>
          <a:p>
            <a:r>
              <a:rPr lang="en-GB" dirty="0" smtClean="0"/>
              <a:t>Execution of Catholic Priests…martyrs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" y="961901"/>
            <a:ext cx="11863449" cy="58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7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153" y="291600"/>
            <a:ext cx="8911687" cy="52779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Achieving stability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406" y="957943"/>
            <a:ext cx="11313226" cy="4754087"/>
          </a:xfrm>
        </p:spPr>
        <p:txBody>
          <a:bodyPr>
            <a:normAutofit fontScale="92500" lnSpcReduction="20000"/>
          </a:bodyPr>
          <a:lstStyle/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Fedarales crush Cristeros armies 1928,…guerrilla war</a:t>
            </a: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in regime</a:t>
            </a:r>
          </a:p>
          <a:p>
            <a:pPr marL="742950" lvl="2" indent="-34290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Calles cannot be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re-elected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34290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Handpicked Successor assassinated by  Catholic and new </a:t>
            </a:r>
          </a:p>
          <a:p>
            <a:pPr marL="742950" lvl="2" indent="-342900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Replacement 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seeks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end conflict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accommodate Church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Agreement between Church and 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State 1929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34290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US concerned interruption of oil US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&amp; mediate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34290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Knights of Columbus ..support Catholic</a:t>
            </a:r>
          </a:p>
          <a:p>
            <a:pPr marL="742950" lvl="2" indent="-34290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Most Anti Catholic rules stay……but not enforced</a:t>
            </a:r>
          </a:p>
          <a:p>
            <a:pPr marL="342900" lvl="2" indent="-342900"/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0016" y="5664886"/>
            <a:ext cx="115190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100,000 deaths….250,000 plus Mexicans flee to USA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…ongoing conflict 1930/s….500 Federal teachers murdered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80" y="11347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Mexico and US 1930’s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252" y="781277"/>
            <a:ext cx="10699276" cy="5168586"/>
          </a:xfrm>
        </p:spPr>
        <p:txBody>
          <a:bodyPr>
            <a:normAutofit fontScale="92500"/>
          </a:bodyPr>
          <a:lstStyle/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Emigration to US halted by Border controls…..Repatriation 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government cooperates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Promises of land and reintegration not met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Foreigners in US and in Mexico</a:t>
            </a:r>
          </a:p>
          <a:p>
            <a:pPr marL="457200" lvl="1" indent="0">
              <a:buNone/>
            </a:pPr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President Cardenas  power 1934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nationalising  industry, dealing with Depression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Stabilise government…One Party Rule with “rigged elections”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Accommodates Catholics/ good relations with US 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99512" y="5903893"/>
            <a:ext cx="11192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Nationalised oil industry 1935…seize US assets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.. …………US “Good Neighbour Policy” averts conflict, deal made…..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90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Caribbean 1920’s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81100"/>
            <a:ext cx="12106275" cy="567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1150" y="600075"/>
            <a:ext cx="9783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Roosevelt (Teddy) Corollary: Right to intervene as and when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10550" y="3514725"/>
            <a:ext cx="81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638425" y="4648200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850" y="2333625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39250" y="4848225"/>
            <a:ext cx="14590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Dutch</a:t>
            </a:r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4648200" y="3448050"/>
            <a:ext cx="1381125" cy="1476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5981700" y="3390900"/>
            <a:ext cx="1381125" cy="1476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2625025"/>
            <a:ext cx="474344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037" y="20847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Cuba and Dominica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94" y="1090673"/>
            <a:ext cx="12124706" cy="5260769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Cuba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US withdraws 1902 but retains control via Platt Amendment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Military interventions (1912 &amp; 1921) to ensure “right government” in power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US dominates economy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60% Cuban sugar, take 95% Cuba trade replace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Supports coup by General Batista 1933…in control till 1959 (crime + tourist)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Dominica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 controls customs and taxes 1902+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Invades 1915-1924..establishes civil gov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…installs General Trujillo as President…dictator till 1962</a:t>
            </a:r>
          </a:p>
          <a:p>
            <a:pPr lvl="1"/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33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668" y="0"/>
            <a:ext cx="8911687" cy="554636"/>
          </a:xfrm>
        </p:spPr>
        <p:txBody>
          <a:bodyPr>
            <a:noAutofit/>
          </a:bodyPr>
          <a:lstStyle/>
          <a:p>
            <a:pPr algn="ctr"/>
            <a:r>
              <a:rPr lang="en-GB" sz="5400" dirty="0" smtClean="0"/>
              <a:t>The problem of Haiti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03" y="764498"/>
            <a:ext cx="12296931" cy="5921115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 World War One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80% budget paid direct to France for freedom/ …unstable governments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Unstable government, corrupt, brutal, unable to fund services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Land, business owned and operated by US and European elite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German elite threaten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control/ growing unrest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Invasion and Occupation 1915-1934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marines land…seize Haitian treasury, move gold to New York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Managed by National Bank of New York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Forced labour programs -150,000 Haitians die from disease. Overwork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Cacos revolt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-1"/>
            <a:ext cx="11496675" cy="12858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… White Supremacist/ resistance crushed/ military rule</a:t>
            </a:r>
            <a:br>
              <a:rPr lang="en-GB" dirty="0" smtClean="0"/>
            </a:b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lack and white photo of a man standing among bodies lying on the 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704851"/>
            <a:ext cx="1202055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583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Cacos War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400175"/>
            <a:ext cx="7024688" cy="5624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2759" y="503732"/>
            <a:ext cx="4777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Haitian Nationalist Charlemagne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Peralte leads resistance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…captured 1917/..escapes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9764" y="1873927"/>
            <a:ext cx="46522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US increases military presence</a:t>
            </a:r>
          </a:p>
          <a:p>
            <a:r>
              <a:rPr lang="en-GB" dirty="0"/>
              <a:t>….concentration camps</a:t>
            </a:r>
          </a:p>
          <a:p>
            <a:r>
              <a:rPr lang="en-GB" dirty="0"/>
              <a:t>...forced labour</a:t>
            </a:r>
          </a:p>
          <a:p>
            <a:r>
              <a:rPr lang="en-GB" dirty="0"/>
              <a:t>…infrastructure/ schools</a:t>
            </a:r>
          </a:p>
          <a:p>
            <a:r>
              <a:rPr lang="en-GB" dirty="0"/>
              <a:t>…captures and executes Peralte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6486" y="4246588"/>
            <a:ext cx="4788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US distributes </a:t>
            </a:r>
            <a:r>
              <a:rPr lang="en-GB" dirty="0"/>
              <a:t>picture….symbolic </a:t>
            </a:r>
          </a:p>
          <a:p>
            <a:r>
              <a:rPr lang="en-GB" dirty="0" smtClean="0"/>
              <a:t>Crucifixion…..</a:t>
            </a:r>
            <a:r>
              <a:rPr lang="en-GB" dirty="0"/>
              <a:t>increases revolt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4949" y="5527310"/>
            <a:ext cx="4447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Peaceful demonstration of 1,00</a:t>
            </a:r>
          </a:p>
          <a:p>
            <a:r>
              <a:rPr lang="en-GB" dirty="0"/>
              <a:t>at Lay Cays 1929</a:t>
            </a:r>
          </a:p>
          <a:p>
            <a:r>
              <a:rPr lang="en-GB" dirty="0"/>
              <a:t>Massacred by US marines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7847" y="674401"/>
            <a:ext cx="6317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Charlemagne Peralte 1919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2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030" y="9157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 change in policy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03" y="914401"/>
            <a:ext cx="12336906" cy="5066675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Hoover Administration 1928-1932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Commissions investigation of massacre at Lay Cays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Removes National Bank…stops Forced Labour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FDR Administration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Recognises anti US Caribbean a threat `to US 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Ends occupation of Haiti…..no institutions left in place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Good will visits to Latin and South America ….No US interventions till Cold War 1945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4164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850" y="30026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Good Neighbour Policy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4" y="959370"/>
            <a:ext cx="11752288" cy="5658787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</a:p>
          <a:p>
            <a:pPr marL="742950" lvl="2" indent="-342900"/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No US military interventions till Cold War</a:t>
            </a:r>
          </a:p>
          <a:p>
            <a:pPr marL="742950" lvl="2" indent="-342900"/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Good Will visits to South and Central America</a:t>
            </a:r>
          </a:p>
          <a:p>
            <a:pPr marL="742950" lvl="2" indent="-342900"/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Encourages media to change image of Latin Society</a:t>
            </a:r>
          </a:p>
          <a:p>
            <a:pPr marL="742950" lvl="2" indent="-342900"/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  <a:p>
            <a:pPr marL="742950" lvl="2" indent="-342900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Reduces hostility….secures cooperation during WW2</a:t>
            </a:r>
          </a:p>
          <a:p>
            <a:pPr marL="742950" lvl="2" indent="-342900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Trivialises Latin American differences …Central/ South/</a:t>
            </a:r>
          </a:p>
          <a:p>
            <a:pPr marL="742950" lvl="2" indent="-342900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Stabilises relations….till Cold War</a:t>
            </a:r>
          </a:p>
        </p:txBody>
      </p:sp>
    </p:spTree>
    <p:extLst>
      <p:ext uri="{BB962C8B-B14F-4D97-AF65-F5344CB8AC3E}">
        <p14:creationId xmlns:p14="http://schemas.microsoft.com/office/powerpoint/2010/main" val="25343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78" y="19659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USA and the 1930’s world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849" y="1252847"/>
            <a:ext cx="9799637" cy="5605153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USA and its neighbours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Rise of the Totalitarians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USSR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Fascist Italy</a:t>
            </a:r>
          </a:p>
          <a:p>
            <a:pPr marL="457200" lvl="1" indent="0">
              <a:buNone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…..Intermission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Nazi Germany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Imperial Japan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and world situation 1939</a:t>
            </a: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0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546" y="153013"/>
            <a:ext cx="10409575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Good Neighbour….meeting as “equals”</a:t>
            </a:r>
            <a:br>
              <a:rPr lang="en-GB" dirty="0" smtClean="0"/>
            </a:br>
            <a:r>
              <a:rPr lang="en-GB" dirty="0" smtClean="0"/>
              <a:t>….with Brazilian President 1935</a:t>
            </a:r>
            <a:br>
              <a:rPr lang="en-GB" dirty="0" smtClean="0"/>
            </a:br>
            <a:r>
              <a:rPr lang="en-GB" dirty="0" smtClean="0"/>
              <a:t>….first and first of many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1809750"/>
            <a:ext cx="11310938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0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Carmen Miranda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948804" y="558540"/>
            <a:ext cx="38475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FDR encourages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Favourable portrayal of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“Latins”..reduce stereotype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dangerous, violent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01815" y="2487431"/>
            <a:ext cx="346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New stereotype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Movies depict Latin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“fun”, friendly”, smart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5165" y="5532931"/>
            <a:ext cx="3267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Down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Argentine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Way”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“Streets of Paris”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“That night in Rio”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58275" y="3924300"/>
            <a:ext cx="3474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Brazilian singer Carmen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Miranda…to NY 1940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…highest paid star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1940-1945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2" y="990600"/>
            <a:ext cx="854345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408" y="3331684"/>
            <a:ext cx="8911687" cy="1280890"/>
          </a:xfrm>
        </p:spPr>
        <p:txBody>
          <a:bodyPr/>
          <a:lstStyle/>
          <a:p>
            <a:r>
              <a:rPr lang="en-GB" dirty="0" smtClean="0"/>
              <a:t>Rise of Totalitarian regimes in Europe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3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575" y="19548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and Europe 1920’s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975" y="828675"/>
            <a:ext cx="11182350" cy="4686300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disengages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Abandons interference with Russia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Refuses to join League of Nations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Reduces trade,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Tariffs increased from  15% to 30% on key goods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Trade shrinks by 60% from 15% to 10% of economy</a:t>
            </a:r>
          </a:p>
          <a:p>
            <a:pPr lvl="2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Focus: Disarmament and Finance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Chairs Disarmament Conferences/ Famine Relief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Loans to Germany to fund reparations/ moderate reparations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Debt collection from Allies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30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650" y="224060"/>
            <a:ext cx="8911687" cy="718915"/>
          </a:xfrm>
        </p:spPr>
        <p:txBody>
          <a:bodyPr/>
          <a:lstStyle/>
          <a:p>
            <a:r>
              <a:rPr lang="en-GB" dirty="0" smtClean="0"/>
              <a:t>Golden Age of American Tourist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9713" y="2209800"/>
            <a:ext cx="8915400" cy="377762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71" y="1762125"/>
            <a:ext cx="8395629" cy="5204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0225" y="1123950"/>
            <a:ext cx="471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American ex pat artist Paris 1925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8823" y="1184535"/>
            <a:ext cx="3249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Europe as place to go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wealthy artists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…15,000 prior to 1914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400,000 year 1920’s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6822" y="3114207"/>
            <a:ext cx="4450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Escape from prohibition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Constraints, conformism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…lost generation,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disillusioned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….Fitzgerald, Hemingway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15775" y="417195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985673" y="5162550"/>
            <a:ext cx="38667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Black musicians welcomed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…exotic to French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…shocking to Americans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0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47860"/>
            <a:ext cx="11068050" cy="1280890"/>
          </a:xfrm>
        </p:spPr>
        <p:txBody>
          <a:bodyPr/>
          <a:lstStyle/>
          <a:p>
            <a:r>
              <a:rPr lang="en-GB" dirty="0" smtClean="0"/>
              <a:t>Black Americans in Europe welcomed and thrive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2057400"/>
            <a:ext cx="4957763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2286000"/>
            <a:ext cx="5276447" cy="4428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052" y="1277287"/>
            <a:ext cx="4684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Josephine Baker Paris 1930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5414" y="1213267"/>
            <a:ext cx="874252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Eugene Bollard, American fighter pilot…jazz drummer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Night club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entrepreneur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2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843185"/>
            <a:ext cx="9885362" cy="20809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For Americans in 1920’s Europe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….a place to lend money to and escape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….no threat to US prosperity or security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….US isolated, internally focused…”roaring 20’s”</a:t>
            </a:r>
            <a:r>
              <a:rPr lang="en-GB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225" y="4981575"/>
            <a:ext cx="119062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Rise of Totalitarianism in the USSR, Italy and Germany          			……make that impossible </a:t>
            </a:r>
          </a:p>
        </p:txBody>
      </p:sp>
    </p:spTree>
    <p:extLst>
      <p:ext uri="{BB962C8B-B14F-4D97-AF65-F5344CB8AC3E}">
        <p14:creationId xmlns:p14="http://schemas.microsoft.com/office/powerpoint/2010/main" val="1010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575" y="292154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USSR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0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195485"/>
            <a:ext cx="11133138" cy="1280890"/>
          </a:xfrm>
        </p:spPr>
        <p:txBody>
          <a:bodyPr/>
          <a:lstStyle/>
          <a:p>
            <a:pPr algn="ctr"/>
            <a:r>
              <a:rPr lang="en-GB" dirty="0" smtClean="0"/>
              <a:t>Soviet Union 1920’s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833" y="971550"/>
            <a:ext cx="12394367" cy="5886450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 Communism 1918-1921…defeat of “Whites”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Secure revolution and spread “Proletarian Revolution “ across world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Abolition of private property/Forced labour/ seizure of food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Destruction and murder of upper class Red Terror: killings by quota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cost of “Victory”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Famine 3-10 million deaths from starvation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Economic collapse. Food reduced 50%, industry 80%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Depopulation of cities (St Petersburg from 2.7m to 750,000)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“Empire”…Poland, Baltics, Lithuania, loss /recovery Ukraine</a:t>
            </a:r>
          </a:p>
        </p:txBody>
      </p:sp>
    </p:spTree>
    <p:extLst>
      <p:ext uri="{BB962C8B-B14F-4D97-AF65-F5344CB8AC3E}">
        <p14:creationId xmlns:p14="http://schemas.microsoft.com/office/powerpoint/2010/main" val="6042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77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Economic Policy 1921-1928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9653"/>
            <a:ext cx="12863093" cy="5958347"/>
          </a:xfrm>
        </p:spPr>
        <p:txBody>
          <a:bodyPr>
            <a:normAutofit fontScale="55000" lnSpcReduction="20000"/>
          </a:bodyPr>
          <a:lstStyle/>
          <a:p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Lenin …change in policy required to save Revolution</a:t>
            </a:r>
          </a:p>
          <a:p>
            <a:endParaRPr lang="en-GB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“State Capitalism” introduced</a:t>
            </a:r>
          </a:p>
          <a:p>
            <a:pPr lvl="1"/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Agriculture and small businesses re-privatized</a:t>
            </a:r>
          </a:p>
          <a:p>
            <a:pPr lvl="1"/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Stable currency established </a:t>
            </a:r>
          </a:p>
          <a:p>
            <a:pPr lvl="1"/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State ownership of large manufacturers, </a:t>
            </a:r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railroads</a:t>
            </a:r>
          </a:p>
          <a:p>
            <a:pPr lvl="1"/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Financed by “shadow banks,” seizure of assets, progressive taxation</a:t>
            </a:r>
            <a:endParaRPr lang="en-GB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during NEP</a:t>
            </a:r>
          </a:p>
          <a:p>
            <a:pPr lvl="1"/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Collective leadership after Lenin’s death 1924 (Stalin &amp; Trotsky)</a:t>
            </a:r>
          </a:p>
          <a:p>
            <a:pPr lvl="1"/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Goal of achieving world revolution abandoned after defeat by Poland</a:t>
            </a:r>
          </a:p>
          <a:p>
            <a:pPr lvl="1"/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press/artistic freedom</a:t>
            </a:r>
          </a:p>
          <a:p>
            <a:pPr lvl="1"/>
            <a:r>
              <a:rPr lang="en-GB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Destruction of Orthodox Church/seizure property. Exile/execution of priests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8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777" y="316542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USA and its neighbours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6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75" y="11928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“Stalin” (1878-1953)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1381124"/>
            <a:ext cx="6896100" cy="5476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780894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Joseph Dzhugashvili..1920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8512" y="695951"/>
            <a:ext cx="4530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to poor Georgian family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….seminary school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socialist, bandit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….committed Bolshevik &amp; writer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5397" y="2274133"/>
            <a:ext cx="5351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Path to “Supreme Leader”</a:t>
            </a:r>
          </a:p>
          <a:p>
            <a:r>
              <a:rPr lang="en-GB" dirty="0"/>
              <a:t>….General Secretary of USSR 1920</a:t>
            </a:r>
          </a:p>
          <a:p>
            <a:r>
              <a:rPr lang="en-GB" dirty="0"/>
              <a:t>…increases control of Police</a:t>
            </a:r>
          </a:p>
          <a:p>
            <a:r>
              <a:rPr lang="en-GB" dirty="0"/>
              <a:t>...discredits rivals at Lenin’s death</a:t>
            </a:r>
          </a:p>
          <a:p>
            <a:r>
              <a:rPr lang="en-GB" dirty="0"/>
              <a:t>…controls promotions</a:t>
            </a:r>
          </a:p>
          <a:p>
            <a:r>
              <a:rPr lang="en-GB" dirty="0"/>
              <a:t>…achieves leadership 1928</a:t>
            </a:r>
          </a:p>
          <a:p>
            <a:r>
              <a:rPr lang="en-GB" dirty="0"/>
              <a:t>…removes all opposition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80692" y="5155819"/>
            <a:ext cx="50113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Committed communist &amp; nationalist</a:t>
            </a:r>
          </a:p>
          <a:p>
            <a:r>
              <a:rPr lang="en-GB" dirty="0"/>
              <a:t>…supresses minorities</a:t>
            </a:r>
          </a:p>
          <a:p>
            <a:r>
              <a:rPr lang="en-GB" dirty="0"/>
              <a:t>…”make Russia great again”</a:t>
            </a:r>
          </a:p>
          <a:p>
            <a:r>
              <a:rPr lang="en-GB" dirty="0"/>
              <a:t>… “100 years behind the west”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4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005" y="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Stalin and 5 year plans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8745"/>
            <a:ext cx="12192000" cy="5899255"/>
          </a:xfrm>
        </p:spPr>
        <p:txBody>
          <a:bodyPr>
            <a:noAutofit/>
          </a:bodyPr>
          <a:lstStyle/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Greatness to be achieved by industrialisation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Total state ownership of all industry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Enforced collectivization of agriculture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Deliberately unachievable plans….500% increase in industrial output ….Constant replacement of the “failed”/ hire…then blame foreigners</a:t>
            </a:r>
          </a:p>
          <a:p>
            <a:pPr lvl="2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techniques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Plans deliberately unachievable. Failures due to foreigners/ traitors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Forced labour, Gulags, use of Terror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Compulsory savings</a:t>
            </a:r>
          </a:p>
        </p:txBody>
      </p:sp>
    </p:spTree>
    <p:extLst>
      <p:ext uri="{BB962C8B-B14F-4D97-AF65-F5344CB8AC3E}">
        <p14:creationId xmlns:p14="http://schemas.microsoft.com/office/powerpoint/2010/main" val="32980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41" y="365760"/>
            <a:ext cx="11452859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Impact: Soviet Union: 2</a:t>
            </a:r>
            <a:r>
              <a:rPr lang="en-GB" baseline="30000" dirty="0" smtClean="0"/>
              <a:t>nd</a:t>
            </a:r>
            <a:r>
              <a:rPr lang="en-GB" dirty="0" smtClean="0"/>
              <a:t> largest economy 1940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40205"/>
              </p:ext>
            </p:extLst>
          </p:nvPr>
        </p:nvGraphicFramePr>
        <p:xfrm>
          <a:off x="1191614" y="1225446"/>
          <a:ext cx="8836806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7238">
                  <a:extLst>
                    <a:ext uri="{9D8B030D-6E8A-4147-A177-3AD203B41FA5}">
                      <a16:colId xmlns:a16="http://schemas.microsoft.com/office/drawing/2014/main" val="3031655358"/>
                    </a:ext>
                  </a:extLst>
                </a:gridCol>
                <a:gridCol w="2262081">
                  <a:extLst>
                    <a:ext uri="{9D8B030D-6E8A-4147-A177-3AD203B41FA5}">
                      <a16:colId xmlns:a16="http://schemas.microsoft.com/office/drawing/2014/main" val="451088914"/>
                    </a:ext>
                  </a:extLst>
                </a:gridCol>
                <a:gridCol w="2397487">
                  <a:extLst>
                    <a:ext uri="{9D8B030D-6E8A-4147-A177-3AD203B41FA5}">
                      <a16:colId xmlns:a16="http://schemas.microsoft.com/office/drawing/2014/main" val="3473233323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1914</a:t>
                      </a:r>
                      <a:endParaRPr lang="en-GB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1940</a:t>
                      </a:r>
                      <a:endParaRPr lang="en-GB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6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(Million Tons)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53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Coal (Million Tons)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245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39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industrial workers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81304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830188"/>
              </p:ext>
            </p:extLst>
          </p:nvPr>
        </p:nvGraphicFramePr>
        <p:xfrm>
          <a:off x="1179914" y="4601980"/>
          <a:ext cx="884850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9054">
                  <a:extLst>
                    <a:ext uri="{9D8B030D-6E8A-4147-A177-3AD203B41FA5}">
                      <a16:colId xmlns:a16="http://schemas.microsoft.com/office/drawing/2014/main" val="3031655358"/>
                    </a:ext>
                  </a:extLst>
                </a:gridCol>
                <a:gridCol w="1867522">
                  <a:extLst>
                    <a:ext uri="{9D8B030D-6E8A-4147-A177-3AD203B41FA5}">
                      <a16:colId xmlns:a16="http://schemas.microsoft.com/office/drawing/2014/main" val="451088914"/>
                    </a:ext>
                  </a:extLst>
                </a:gridCol>
                <a:gridCol w="2421930">
                  <a:extLst>
                    <a:ext uri="{9D8B030D-6E8A-4147-A177-3AD203B41FA5}">
                      <a16:colId xmlns:a16="http://schemas.microsoft.com/office/drawing/2014/main" val="3473233323"/>
                    </a:ext>
                  </a:extLst>
                </a:gridCol>
              </a:tblGrid>
              <a:tr h="42612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1914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1940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6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Wheat (million tons)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53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Agricultural workforce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80%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40%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24559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96266" y="6211669"/>
            <a:ext cx="25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Population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918866" y="6211669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140m</a:t>
            </a:r>
            <a:endParaRPr lang="en-GB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166766" y="6211669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160m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929390" y="3924614"/>
            <a:ext cx="1126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Minimal increase in agriculture automation offset by collectivization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3929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Cost of 5 Year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94" y="1259175"/>
            <a:ext cx="11744606" cy="5598825"/>
          </a:xfrm>
        </p:spPr>
        <p:txBody>
          <a:bodyPr>
            <a:normAutofit fontScale="55000" lnSpcReduction="20000"/>
          </a:bodyPr>
          <a:lstStyle/>
          <a:p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Collectivisation 1928-1933 Holodomor Ukraine ---3 -7 million deaths</a:t>
            </a:r>
          </a:p>
          <a:p>
            <a:endParaRPr lang="en-GB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Forced Labour Gulags 1928-1950</a:t>
            </a:r>
          </a:p>
          <a:p>
            <a:pPr lvl="1"/>
            <a:r>
              <a:rPr lang="en-GB" sz="5100" dirty="0">
                <a:latin typeface="Arial" panose="020B0604020202020204" pitchFamily="34" charset="0"/>
                <a:cs typeface="Arial" panose="020B0604020202020204" pitchFamily="34" charset="0"/>
              </a:rPr>
              <a:t>18  million sent to camps for forced labour</a:t>
            </a:r>
          </a:p>
          <a:p>
            <a:pPr lvl="1"/>
            <a:r>
              <a:rPr lang="en-GB" sz="5100" dirty="0">
                <a:latin typeface="Arial" panose="020B0604020202020204" pitchFamily="34" charset="0"/>
                <a:cs typeface="Arial" panose="020B0604020202020204" pitchFamily="34" charset="0"/>
              </a:rPr>
              <a:t>2 million deaths</a:t>
            </a:r>
          </a:p>
          <a:p>
            <a:pPr lvl="1"/>
            <a:endParaRPr lang="en-GB" sz="5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Great Terror 1938/1940..800,000 shot, ( including Bolshevik leadership)</a:t>
            </a:r>
            <a:endParaRPr lang="en-GB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5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Costs hidden by effective Propaganda</a:t>
            </a:r>
          </a:p>
          <a:p>
            <a:pPr marL="0" indent="0">
              <a:buNone/>
            </a:pPr>
            <a:r>
              <a:rPr lang="en-GB" sz="5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  ……Western Socialists view USSR and 5 year plan great success </a:t>
            </a:r>
          </a:p>
          <a:p>
            <a:pPr marL="0" indent="0">
              <a:buNone/>
            </a:pPr>
            <a:r>
              <a:rPr lang="en-GB" sz="5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……..Stalin as visionary man of the future</a:t>
            </a:r>
          </a:p>
          <a:p>
            <a:pPr marL="0" indent="0">
              <a:buNone/>
            </a:pP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64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915" y="37265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call to revolution</a:t>
            </a:r>
            <a:endParaRPr lang="en-GB" dirty="0"/>
          </a:p>
        </p:txBody>
      </p:sp>
      <p:pic>
        <p:nvPicPr>
          <p:cNvPr id="1026" name="Picture 2" descr="Soviet communist poster from Russ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094282"/>
            <a:ext cx="12714605" cy="57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4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450" y="17643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5 Year Plan 2+2 = 5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09625"/>
            <a:ext cx="1194435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3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2945" y="36927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Great Helmsman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1" y="1139252"/>
            <a:ext cx="11948409" cy="58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275" y="376460"/>
            <a:ext cx="8911687" cy="1280890"/>
          </a:xfrm>
        </p:spPr>
        <p:txBody>
          <a:bodyPr/>
          <a:lstStyle/>
          <a:p>
            <a:r>
              <a:rPr lang="en-GB" dirty="0" smtClean="0"/>
              <a:t>Destruction of old world…Cathedral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409700"/>
            <a:ext cx="11925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725" y="233585"/>
            <a:ext cx="8911687" cy="1280890"/>
          </a:xfrm>
        </p:spPr>
        <p:txBody>
          <a:bodyPr/>
          <a:lstStyle/>
          <a:p>
            <a:r>
              <a:rPr lang="en-GB" dirty="0" smtClean="0"/>
              <a:t>Virtuous Designers making new world</a:t>
            </a:r>
            <a:endParaRPr lang="en-GB" dirty="0"/>
          </a:p>
        </p:txBody>
      </p:sp>
      <p:pic>
        <p:nvPicPr>
          <p:cNvPr id="2050" name="Picture 2" descr="Towards New Succ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28700"/>
            <a:ext cx="11932920" cy="61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4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093" y="496291"/>
            <a:ext cx="8911687" cy="1280890"/>
          </a:xfrm>
        </p:spPr>
        <p:txBody>
          <a:bodyPr/>
          <a:lstStyle/>
          <a:p>
            <a:r>
              <a:rPr lang="en-GB" dirty="0" smtClean="0"/>
              <a:t>Hard work to be rewarded</a:t>
            </a:r>
            <a:endParaRPr lang="en-GB" dirty="0"/>
          </a:p>
        </p:txBody>
      </p:sp>
      <p:pic>
        <p:nvPicPr>
          <p:cNvPr id="2050" name="Picture 2" descr="Propaganda poster by Mikhail Solovy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8" y="1594056"/>
            <a:ext cx="11975282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4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388" y="0"/>
            <a:ext cx="8911687" cy="931558"/>
          </a:xfrm>
        </p:spPr>
        <p:txBody>
          <a:bodyPr/>
          <a:lstStyle/>
          <a:p>
            <a:pPr algn="ctr"/>
            <a:r>
              <a:rPr lang="en-GB" dirty="0" smtClean="0"/>
              <a:t>World 1938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107483"/>
              </p:ext>
            </p:extLst>
          </p:nvPr>
        </p:nvGraphicFramePr>
        <p:xfrm>
          <a:off x="368135" y="736274"/>
          <a:ext cx="6145400" cy="614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900">
                  <a:extLst>
                    <a:ext uri="{9D8B030D-6E8A-4147-A177-3AD203B41FA5}">
                      <a16:colId xmlns:a16="http://schemas.microsoft.com/office/drawing/2014/main" val="2803635678"/>
                    </a:ext>
                  </a:extLst>
                </a:gridCol>
                <a:gridCol w="1820860">
                  <a:extLst>
                    <a:ext uri="{9D8B030D-6E8A-4147-A177-3AD203B41FA5}">
                      <a16:colId xmlns:a16="http://schemas.microsoft.com/office/drawing/2014/main" val="831513795"/>
                    </a:ext>
                  </a:extLst>
                </a:gridCol>
                <a:gridCol w="2063640">
                  <a:extLst>
                    <a:ext uri="{9D8B030D-6E8A-4147-A177-3AD203B41FA5}">
                      <a16:colId xmlns:a16="http://schemas.microsoft.com/office/drawing/2014/main" val="3325327887"/>
                    </a:ext>
                  </a:extLst>
                </a:gridCol>
              </a:tblGrid>
              <a:tr h="60418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GDP</a:t>
                      </a:r>
                      <a:r>
                        <a:rPr lang="en-GB" baseline="0" dirty="0" smtClean="0"/>
                        <a:t> ($1990)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Population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559730"/>
                  </a:ext>
                </a:extLst>
              </a:tr>
              <a:tr h="49118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$800Bn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26258"/>
                  </a:ext>
                </a:extLst>
              </a:tr>
              <a:tr h="60418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$359Bn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552985"/>
                  </a:ext>
                </a:extLst>
              </a:tr>
              <a:tr h="60418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$351Bn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904857"/>
                  </a:ext>
                </a:extLst>
              </a:tr>
              <a:tr h="60418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$320Bn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23781"/>
                  </a:ext>
                </a:extLst>
              </a:tr>
              <a:tr h="60418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 Empire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$284Bn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30163"/>
                  </a:ext>
                </a:extLst>
              </a:tr>
              <a:tr h="79703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$280Bn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37589"/>
                  </a:ext>
                </a:extLst>
              </a:tr>
              <a:tr h="60418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$185Bn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683481"/>
                  </a:ext>
                </a:extLst>
              </a:tr>
              <a:tr h="60418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$169Bn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562616"/>
                  </a:ext>
                </a:extLst>
              </a:tr>
              <a:tr h="60418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96356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45744" y="723092"/>
            <a:ext cx="5282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 already world’s largest economy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….despite Depression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4973" y="1820179"/>
            <a:ext cx="4721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USSR ..rapid growth under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Stalin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…5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forced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labour/ gulags…Terror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7501" y="3366218"/>
            <a:ext cx="4533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Germany ….rapid growth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…War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…Debt financed…war economy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3247" y="5538131"/>
            <a:ext cx="5506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Britain a declining power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…industrial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shift to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…Financial power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 shifted to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9211" y="4835047"/>
            <a:ext cx="458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Japan nearly as large as France</a:t>
            </a:r>
          </a:p>
        </p:txBody>
      </p:sp>
    </p:spTree>
    <p:extLst>
      <p:ext uri="{BB962C8B-B14F-4D97-AF65-F5344CB8AC3E}">
        <p14:creationId xmlns:p14="http://schemas.microsoft.com/office/powerpoint/2010/main" val="104107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225" y="326930"/>
            <a:ext cx="8911687" cy="1280890"/>
          </a:xfrm>
        </p:spPr>
        <p:txBody>
          <a:bodyPr/>
          <a:lstStyle/>
          <a:p>
            <a:r>
              <a:rPr lang="en-GB" dirty="0" smtClean="0"/>
              <a:t>“Father of the People”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8" y="921068"/>
            <a:ext cx="11993302" cy="59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5528" y="1643578"/>
            <a:ext cx="117911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(Stalin) convinced either West or Nazi Germany will invade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Seeks to recover “lost” empire …Poland, Baltics, Finland and 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omination of Eastern Europe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 Year plan has become “war economy”, ignore civilian wants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War inevitable….unclear with whom, wants to avoid war with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Both West and Nazi Germany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7364" y="359764"/>
            <a:ext cx="4536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USSR View 1939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504" y="137873"/>
            <a:ext cx="8911687" cy="4921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USA and its neighbours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9" y="890649"/>
            <a:ext cx="6935189" cy="596735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00014"/>
              </p:ext>
            </p:extLst>
          </p:nvPr>
        </p:nvGraphicFramePr>
        <p:xfrm>
          <a:off x="7129523" y="773134"/>
          <a:ext cx="4560126" cy="213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022">
                  <a:extLst>
                    <a:ext uri="{9D8B030D-6E8A-4147-A177-3AD203B41FA5}">
                      <a16:colId xmlns:a16="http://schemas.microsoft.com/office/drawing/2014/main" val="1927228587"/>
                    </a:ext>
                  </a:extLst>
                </a:gridCol>
                <a:gridCol w="1431178">
                  <a:extLst>
                    <a:ext uri="{9D8B030D-6E8A-4147-A177-3AD203B41FA5}">
                      <a16:colId xmlns:a16="http://schemas.microsoft.com/office/drawing/2014/main" val="3832393877"/>
                    </a:ext>
                  </a:extLst>
                </a:gridCol>
                <a:gridCol w="1767926">
                  <a:extLst>
                    <a:ext uri="{9D8B030D-6E8A-4147-A177-3AD203B41FA5}">
                      <a16:colId xmlns:a16="http://schemas.microsoft.com/office/drawing/2014/main" val="72185594"/>
                    </a:ext>
                  </a:extLst>
                </a:gridCol>
              </a:tblGrid>
              <a:tr h="76460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Pop ml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GDP</a:t>
                      </a:r>
                    </a:p>
                    <a:p>
                      <a:pPr algn="ctr"/>
                      <a:r>
                        <a:rPr lang="en-GB" dirty="0" smtClean="0"/>
                        <a:t> p/p()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625889"/>
                  </a:ext>
                </a:extLst>
              </a:tr>
              <a:tr h="42923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572260"/>
                  </a:ext>
                </a:extLst>
              </a:tr>
              <a:tr h="382797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304148"/>
                  </a:ext>
                </a:extLst>
              </a:tr>
              <a:tr h="382797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$750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94451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13172" y="141761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Economies 1940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1843" y="3088945"/>
            <a:ext cx="5020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Canada independent from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Britain Statute of Westminster 1931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4042" y="4180344"/>
            <a:ext cx="51736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Mexico …violent 1920, stable 1930’s</a:t>
            </a:r>
          </a:p>
          <a:p>
            <a:endParaRPr lang="en-GB" dirty="0" smtClean="0"/>
          </a:p>
          <a:p>
            <a:r>
              <a:rPr lang="en-GB" dirty="0" smtClean="0"/>
              <a:t>Caribbean/ South America</a:t>
            </a:r>
          </a:p>
          <a:p>
            <a:r>
              <a:rPr lang="en-GB" dirty="0" smtClean="0"/>
              <a:t>….No significant colonial presence</a:t>
            </a:r>
            <a:endParaRPr lang="en-GB" dirty="0"/>
          </a:p>
          <a:p>
            <a:r>
              <a:rPr lang="en-GB" dirty="0" smtClean="0"/>
              <a:t>…</a:t>
            </a:r>
            <a:r>
              <a:rPr lang="en-GB" dirty="0"/>
              <a:t>Cuba “client state”</a:t>
            </a:r>
          </a:p>
          <a:p>
            <a:r>
              <a:rPr lang="en-GB" dirty="0"/>
              <a:t>…South American, </a:t>
            </a:r>
            <a:r>
              <a:rPr lang="en-GB" dirty="0" smtClean="0"/>
              <a:t>independent</a:t>
            </a:r>
          </a:p>
          <a:p>
            <a:r>
              <a:rPr lang="en-GB" dirty="0" smtClean="0"/>
              <a:t>States, poor, unstable, regional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94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408" y="36285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Canada 1920-1940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978" y="1200396"/>
            <a:ext cx="10996551" cy="5848104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Canada in the 19</a:t>
            </a:r>
            <a:r>
              <a:rPr lang="en-GB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Accommodation achieved between French and English speakers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Constitutional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Federal Government established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1867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control foreign policy/Canada Parliament domestic policy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34290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Economy integrates with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USA: 90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% population within 50 miles of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border</a:t>
            </a:r>
          </a:p>
          <a:p>
            <a:pPr marL="742950" lvl="2" indent="-342900"/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Independent Nation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ally throughout WW1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Haven for bootleggers 1920’s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1931 – Statute of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Westminster. Full independence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Depression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impact as US…25% unemployment, GDP down 50%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Democratic, affluent</a:t>
            </a:r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, integrated with US </a:t>
            </a:r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endParaRPr lang="en-GB" sz="3500" dirty="0"/>
          </a:p>
        </p:txBody>
      </p:sp>
    </p:spTree>
    <p:extLst>
      <p:ext uri="{BB962C8B-B14F-4D97-AF65-F5344CB8AC3E}">
        <p14:creationId xmlns:p14="http://schemas.microsoft.com/office/powerpoint/2010/main" val="21891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039" y="-884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Mexico 1920’s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041" y="665018"/>
            <a:ext cx="10839594" cy="5343896"/>
          </a:xfrm>
        </p:spPr>
        <p:txBody>
          <a:bodyPr>
            <a:normAutofit fontScale="85000" lnSpcReduction="20000"/>
          </a:bodyPr>
          <a:lstStyle/>
          <a:p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Mexico post Revolution 1920-1926</a:t>
            </a:r>
          </a:p>
          <a:p>
            <a:pPr lvl="1"/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leaders Stabilise government power and centralise control</a:t>
            </a:r>
          </a:p>
          <a:p>
            <a:pPr lvl="1"/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..Revolutionary military leaders take control</a:t>
            </a:r>
          </a:p>
          <a:p>
            <a:pPr lvl="1"/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Enforce Constitution of 1917</a:t>
            </a:r>
          </a:p>
          <a:p>
            <a:pPr lvl="1"/>
            <a:endParaRPr lang="en-GB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 Calles 1924</a:t>
            </a:r>
          </a:p>
          <a:p>
            <a:pPr lvl="1"/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Secularise Mexican 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</a:p>
          <a:p>
            <a:pPr lvl="1"/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Land reform. State seizure of land…from land owners….and church</a:t>
            </a:r>
          </a:p>
          <a:p>
            <a:pPr lvl="1"/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Supress church…create secular state</a:t>
            </a:r>
          </a:p>
          <a:p>
            <a:pPr lvl="2"/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Priests to be licensed and banned from teaching, gov teachers</a:t>
            </a:r>
          </a:p>
          <a:p>
            <a:pPr lvl="2"/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seize Catholic land, big estates cooperatives</a:t>
            </a:r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marL="914400" lvl="2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93545" y="6027003"/>
            <a:ext cx="116932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 Cristeros War (Supporters of Christ) 1924-1929.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….revolt across central Mexico/,,city vs country, centre vs periphery state vs church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7" y="0"/>
            <a:ext cx="12184083" cy="1280890"/>
          </a:xfrm>
        </p:spPr>
        <p:txBody>
          <a:bodyPr/>
          <a:lstStyle/>
          <a:p>
            <a:r>
              <a:rPr lang="en-GB" dirty="0" smtClean="0"/>
              <a:t>Catholic Revolt:alliance church/peasants/landowners</a:t>
            </a:r>
            <a:endParaRPr lang="en-GB" dirty="0"/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8" y="950027"/>
            <a:ext cx="11941422" cy="59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41" y="149097"/>
            <a:ext cx="11958452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Teachers murdered, priests shot, peasant hanged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5" y="878775"/>
            <a:ext cx="11874130" cy="597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70001</TotalTime>
  <Words>1666</Words>
  <Application>Microsoft Office PowerPoint</Application>
  <PresentationFormat>Widescreen</PresentationFormat>
  <Paragraphs>388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Wingdings 3</vt:lpstr>
      <vt:lpstr>Wisp</vt:lpstr>
      <vt:lpstr>American History </vt:lpstr>
      <vt:lpstr>USA and the 1930’s world</vt:lpstr>
      <vt:lpstr>USA and its neighbours</vt:lpstr>
      <vt:lpstr>World 1938</vt:lpstr>
      <vt:lpstr>USA and its neighbours</vt:lpstr>
      <vt:lpstr>Canada 1920-1940</vt:lpstr>
      <vt:lpstr>Mexico 1920’s</vt:lpstr>
      <vt:lpstr>Catholic Revolt:alliance church/peasants/landowners</vt:lpstr>
      <vt:lpstr>Teachers murdered, priests shot, peasant hanged</vt:lpstr>
      <vt:lpstr>Execution of Catholic Priests…martyrs</vt:lpstr>
      <vt:lpstr>Achieving stability</vt:lpstr>
      <vt:lpstr>Mexico and US 1930’s</vt:lpstr>
      <vt:lpstr>Caribbean 1920’s</vt:lpstr>
      <vt:lpstr>Cuba and Dominica</vt:lpstr>
      <vt:lpstr>The problem of Haiti</vt:lpstr>
      <vt:lpstr>… White Supremacist/ resistance crushed/ military rule </vt:lpstr>
      <vt:lpstr>Cacos War</vt:lpstr>
      <vt:lpstr>A change in policy</vt:lpstr>
      <vt:lpstr>Good Neighbour Policy</vt:lpstr>
      <vt:lpstr>Good Neighbour….meeting as “equals” ….with Brazilian President 1935 ….first and first of many</vt:lpstr>
      <vt:lpstr>Carmen Miranda</vt:lpstr>
      <vt:lpstr>Rise of Totalitarian regimes in Europe</vt:lpstr>
      <vt:lpstr>US and Europe 1920’s</vt:lpstr>
      <vt:lpstr>Golden Age of American Tourist</vt:lpstr>
      <vt:lpstr>Black Americans in Europe welcomed and thrive</vt:lpstr>
      <vt:lpstr>For Americans in 1920’s Europe   ….a place to lend money to and escape  ….no threat to US prosperity or security  ….US isolated, internally focused…”roaring 20’s” </vt:lpstr>
      <vt:lpstr>USSR</vt:lpstr>
      <vt:lpstr>Soviet Union 1920’s</vt:lpstr>
      <vt:lpstr>New Economic Policy 1921-1928</vt:lpstr>
      <vt:lpstr>“Stalin” (1878-1953)</vt:lpstr>
      <vt:lpstr>Stalin and 5 year plans</vt:lpstr>
      <vt:lpstr>Impact: Soviet Union: 2nd largest economy 1940</vt:lpstr>
      <vt:lpstr>Cost of 5 Year Plan</vt:lpstr>
      <vt:lpstr>The call to revolution</vt:lpstr>
      <vt:lpstr>5 Year Plan 2+2 = 5</vt:lpstr>
      <vt:lpstr>The Great Helmsman</vt:lpstr>
      <vt:lpstr>Destruction of old world…Cathedral</vt:lpstr>
      <vt:lpstr>Virtuous Designers making new world</vt:lpstr>
      <vt:lpstr>Hard work to be rewarded</vt:lpstr>
      <vt:lpstr>“Father of the People”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2109</cp:revision>
  <dcterms:created xsi:type="dcterms:W3CDTF">2023-02-02T12:46:22Z</dcterms:created>
  <dcterms:modified xsi:type="dcterms:W3CDTF">2024-12-16T19:49:24Z</dcterms:modified>
</cp:coreProperties>
</file>