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6"/>
  </p:notesMasterIdLst>
  <p:handoutMasterIdLst>
    <p:handoutMasterId r:id="rId37"/>
  </p:handoutMasterIdLst>
  <p:sldIdLst>
    <p:sldId id="256" r:id="rId2"/>
    <p:sldId id="450" r:id="rId3"/>
    <p:sldId id="451" r:id="rId4"/>
    <p:sldId id="457" r:id="rId5"/>
    <p:sldId id="536" r:id="rId6"/>
    <p:sldId id="462" r:id="rId7"/>
    <p:sldId id="461" r:id="rId8"/>
    <p:sldId id="447" r:id="rId9"/>
    <p:sldId id="452" r:id="rId10"/>
    <p:sldId id="453" r:id="rId11"/>
    <p:sldId id="493" r:id="rId12"/>
    <p:sldId id="494" r:id="rId13"/>
    <p:sldId id="449" r:id="rId14"/>
    <p:sldId id="454" r:id="rId15"/>
    <p:sldId id="463" r:id="rId16"/>
    <p:sldId id="492" r:id="rId17"/>
    <p:sldId id="533" r:id="rId18"/>
    <p:sldId id="465" r:id="rId19"/>
    <p:sldId id="466" r:id="rId20"/>
    <p:sldId id="474" r:id="rId21"/>
    <p:sldId id="478" r:id="rId22"/>
    <p:sldId id="471" r:id="rId23"/>
    <p:sldId id="475" r:id="rId24"/>
    <p:sldId id="480" r:id="rId25"/>
    <p:sldId id="482" r:id="rId26"/>
    <p:sldId id="472" r:id="rId27"/>
    <p:sldId id="476" r:id="rId28"/>
    <p:sldId id="479" r:id="rId29"/>
    <p:sldId id="477" r:id="rId30"/>
    <p:sldId id="473" r:id="rId31"/>
    <p:sldId id="504" r:id="rId32"/>
    <p:sldId id="505" r:id="rId33"/>
    <p:sldId id="483" r:id="rId34"/>
    <p:sldId id="5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7" autoAdjust="0"/>
    <p:restoredTop sz="93283" autoAdjust="0"/>
  </p:normalViewPr>
  <p:slideViewPr>
    <p:cSldViewPr snapToGrid="0">
      <p:cViewPr varScale="1">
        <p:scale>
          <a:sx n="75" d="100"/>
          <a:sy n="75" d="100"/>
        </p:scale>
        <p:origin x="54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264"/>
    </p:cViewPr>
  </p:sorterViewPr>
  <p:notesViewPr>
    <p:cSldViewPr snapToGrid="0">
      <p:cViewPr varScale="1">
        <p:scale>
          <a:sx n="67" d="100"/>
          <a:sy n="67" d="100"/>
        </p:scale>
        <p:origin x="24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0T16:30:14.965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7869C-7971-42D7-ADE0-6D132A80C249}" type="datetimeFigureOut">
              <a:rPr lang="en-GB" smtClean="0"/>
              <a:t>16/12/2024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C8E55-96CF-48D9-A23B-A7B17833C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16/12/2024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294" y="967263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172" y="3129014"/>
            <a:ext cx="11278703" cy="1126283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29: USA and the 1930’s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</a:p>
          <a:p>
            <a:pPr algn="ctr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590" y="16324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glorious future beckons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" y="1200151"/>
            <a:ext cx="11150918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573" y="129692"/>
            <a:ext cx="8911687" cy="128089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Children’s exercise book…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enito Mussolini and young boys with rifle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462" y="1182412"/>
            <a:ext cx="12407462" cy="58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20" y="20231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Forward to victory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llustration of Benito Mussolini leading Fascist blackshi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1259174"/>
            <a:ext cx="12375931" cy="55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889" y="141715"/>
            <a:ext cx="8911687" cy="1280890"/>
          </a:xfrm>
        </p:spPr>
        <p:txBody>
          <a:bodyPr/>
          <a:lstStyle/>
          <a:p>
            <a:r>
              <a:rPr lang="en-GB" dirty="0" smtClean="0"/>
              <a:t>Fascist propaganda: “protect me from Communists, Jews and Masons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" y="1325880"/>
            <a:ext cx="1242441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656" y="195198"/>
            <a:ext cx="11967148" cy="1280890"/>
          </a:xfrm>
        </p:spPr>
        <p:txBody>
          <a:bodyPr/>
          <a:lstStyle/>
          <a:p>
            <a:r>
              <a:rPr lang="en-GB" dirty="0" smtClean="0"/>
              <a:t>Mussolini….One Party, master race, primacy of force 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68730"/>
            <a:ext cx="1196340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37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Legacy of Italian Fascism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887" y="823017"/>
            <a:ext cx="12554607" cy="514860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Proven modern alternative to Communism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80% of economy under direct control of state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Cartel capitalism/compulsory savings, capital controls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Apparent success…social order, territorial gains …admired in USA 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League of Nations/ World Government e impotent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Ambition constrained by weaknesses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Rampant corruption, underinvestment in quality, effectiveness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Still agrarian economy…50% workforce agriculture vs 25% Germany 5%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839448" y="6273225"/>
            <a:ext cx="108828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Inspiration and guide to far more powerful German fascists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39" y="0"/>
            <a:ext cx="10818404" cy="1280890"/>
          </a:xfrm>
        </p:spPr>
        <p:txBody>
          <a:bodyPr/>
          <a:lstStyle/>
          <a:p>
            <a:r>
              <a:rPr lang="en-GB" dirty="0" smtClean="0"/>
              <a:t>There will be trouble ahead Irving Berlin 1936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605777" y="1229034"/>
            <a:ext cx="6717127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There may be trouble ahead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But while there's moonlight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And music and love and romance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Let's face the music and </a:t>
            </a:r>
            <a:r>
              <a:rPr lang="en-GB" sz="3200" kern="150" dirty="0" smtClean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dance</a:t>
            </a:r>
          </a:p>
          <a:p>
            <a:pPr>
              <a:spcAft>
                <a:spcPts val="900"/>
              </a:spcAft>
            </a:pPr>
            <a:endParaRPr lang="en-GB" sz="3200" kern="150" dirty="0"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en-GB" sz="3200" kern="150" dirty="0" smtClean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Soon</a:t>
            </a: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, we'll be without the moon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Humming a different tune and then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There may be tear drops to shed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So while there's moonlight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And music and love and romance</a:t>
            </a:r>
            <a:b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GB" sz="3200" kern="150" dirty="0">
                <a:solidFill>
                  <a:srgbClr val="1F1F1F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Let's face the music and dance</a:t>
            </a:r>
            <a:endParaRPr lang="en-GB" sz="3200" kern="15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715617"/>
            <a:ext cx="8915400" cy="6420679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Before the fiddlers have fled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Before they ask us to pay the bill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And while we still have the chance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et's face the music and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Soon, we'll be without the moon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Humming a different tune and then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There may be tear drops to shed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So while there's moonlight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And music and love and romance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Let's face the music and dance 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Let's face the music and dance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7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093" y="9316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Germany 1870 -1914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322" y="934064"/>
            <a:ext cx="10569677" cy="5923935"/>
          </a:xfrm>
        </p:spPr>
        <p:txBody>
          <a:bodyPr>
            <a:normAutofit fontScale="85000" lnSpcReduction="10000"/>
          </a:bodyPr>
          <a:lstStyle/>
          <a:p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39 independent German Kingdoms united 1871 by  Bismarck</a:t>
            </a:r>
          </a:p>
          <a:p>
            <a:endParaRPr lang="en-GB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Rapid industrialisation and urbanisation 1870-1914</a:t>
            </a:r>
          </a:p>
          <a:p>
            <a:pPr lvl="1"/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Germany industrial super power by 1914</a:t>
            </a:r>
          </a:p>
          <a:p>
            <a:pPr lvl="1"/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Colonial Empire established in Africa, outpost in China</a:t>
            </a:r>
          </a:p>
          <a:p>
            <a:pPr lvl="1"/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Highest literacy, education, </a:t>
            </a:r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healthcare, technology</a:t>
            </a:r>
          </a:p>
          <a:p>
            <a:pPr lvl="1"/>
            <a:endParaRPr lang="en-GB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Disguised dictatorship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Kaiser retains supreme power, ruled via Chancellor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Prussian Military dominate upper house 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Bundestratt debate/approve but subordinate to  Chancellor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1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092" y="9316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Germany After World War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39" y="795130"/>
            <a:ext cx="12756500" cy="59237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Defeated in West, victorious in East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delegate “Armistice “ in the West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“Armistice” becomes surrender….”stab in the back” claim by military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chaos 1918/1921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Kaiser deposed, Constitutional Republic formed at “Weimer”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war 1918-1919: Communist led revolt, crushed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Weimer Republic : first  democratic government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Revolts crushed by para military force FreiKorps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Approves Versailles Treaty May 1919…after Allies threaten invasion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790" y="268341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Rise of Fascism: Italy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6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105" y="0"/>
            <a:ext cx="8911687" cy="658761"/>
          </a:xfrm>
        </p:spPr>
        <p:txBody>
          <a:bodyPr/>
          <a:lstStyle/>
          <a:p>
            <a:pPr algn="ctr"/>
            <a:r>
              <a:rPr lang="en-GB" dirty="0" smtClean="0"/>
              <a:t>Weimer Republic 1918-1933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182" y="1055686"/>
            <a:ext cx="11254302" cy="6140244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Years of Crisis 1919-1923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Violent reaction to Versailles Treaty/Political assassinations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orkers Party established…3% vote 1923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chaos…inability to pay reparations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&amp; Belgian army occupies Ruhr Valley 1923</a:t>
            </a:r>
          </a:p>
          <a:p>
            <a:pPr lvl="1"/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Hyper inflation 1923-1924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War financed by bonds…not taxation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Reichsmark collapses…middle class impoverished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Attempted coup 1923 by </a:t>
            </a:r>
          </a:p>
          <a:p>
            <a:pPr lvl="1"/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Recovery 1924-1929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US “Dawes Plan”: US loans  fund reduced/rescheduled reparations</a:t>
            </a:r>
          </a:p>
          <a:p>
            <a:pPr lvl="1"/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“Golden Age” / Joins League of Nations</a:t>
            </a:r>
          </a:p>
          <a:p>
            <a:pPr lvl="1"/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8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00" y="12266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Weimer Collapse, Rise of Hitler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8" y="701724"/>
            <a:ext cx="10654748" cy="6156276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Stock market Crash &amp; Depression 1929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US ends loans, demands recall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Imposes trade bans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economy collapses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Unemployment rises to 30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%/ no finance to offset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unrest, rise of Communists and Nazi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Party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Dictatorship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Nazis 37% vote 1932 vs Socialist 20% Communists….15%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Hitler made Chancellor/ abolishes/murders opposition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3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507" y="190209"/>
            <a:ext cx="8911687" cy="1280890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Adolph Hitler (1889-1945)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6933" y="940049"/>
            <a:ext cx="4306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Born Austria, father customs officer. fails exams, drops 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6658" y="943255"/>
            <a:ext cx="216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Hitler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1933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008" y="2455500"/>
            <a:ext cx="451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Moves to Munich 1908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…fails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 exams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…German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nationali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2216" y="4021395"/>
            <a:ext cx="445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WW1  </a:t>
            </a:r>
            <a:r>
              <a:rPr lang="en-GB" dirty="0"/>
              <a:t>“hero</a:t>
            </a:r>
            <a:r>
              <a:rPr lang="en-GB" dirty="0" smtClean="0"/>
              <a:t>”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7" y="1376516"/>
            <a:ext cx="7258162" cy="5579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1039" y="4782966"/>
            <a:ext cx="4742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Joins Workers Party 1920</a:t>
            </a:r>
          </a:p>
          <a:p>
            <a:r>
              <a:rPr lang="en-GB" dirty="0"/>
              <a:t>…becomes chairman 1921</a:t>
            </a:r>
          </a:p>
          <a:p>
            <a:r>
              <a:rPr lang="en-GB" dirty="0"/>
              <a:t>….failed Putsch 1923</a:t>
            </a:r>
          </a:p>
          <a:p>
            <a:r>
              <a:rPr lang="en-GB" dirty="0"/>
              <a:t>…writes “Mein Kampf”</a:t>
            </a:r>
          </a:p>
          <a:p>
            <a:r>
              <a:rPr lang="en-GB" dirty="0" smtClean="0"/>
              <a:t>…re-joins </a:t>
            </a:r>
            <a:r>
              <a:rPr lang="en-GB" dirty="0"/>
              <a:t>party </a:t>
            </a:r>
          </a:p>
        </p:txBody>
      </p:sp>
    </p:spTree>
    <p:extLst>
      <p:ext uri="{BB962C8B-B14F-4D97-AF65-F5344CB8AC3E}">
        <p14:creationId xmlns:p14="http://schemas.microsoft.com/office/powerpoint/2010/main" val="33800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0"/>
            <a:ext cx="11814313" cy="65598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Nazi Germany 1933-1939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58" y="675862"/>
            <a:ext cx="11718342" cy="6520068"/>
          </a:xfrm>
        </p:spPr>
        <p:txBody>
          <a:bodyPr>
            <a:normAutofit/>
          </a:bodyPr>
          <a:lstStyle/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Nazi Economy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Cartels, central planning, price and wage controls, rationing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Self dependency, high tariffs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“Public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Works and Rearmament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“:autobahns and military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Unsustainable deficit spending, arms 60% national budge, 10%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suppressed/murdered +Labour unions supressed,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forced labour</a:t>
            </a:r>
          </a:p>
          <a:p>
            <a:pPr lvl="2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Anti Semitic laws, murder of “unemployable”, communists, socialists, and disabled…secure wealth, maximise employment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4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956" y="19747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Nazi Economics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795" y="954157"/>
            <a:ext cx="8636563" cy="590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7290" y="3670853"/>
            <a:ext cx="36247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Funded by </a:t>
            </a:r>
          </a:p>
          <a:p>
            <a:r>
              <a:rPr lang="en-GB" dirty="0"/>
              <a:t>Deficit spending</a:t>
            </a:r>
          </a:p>
          <a:p>
            <a:r>
              <a:rPr lang="en-GB" dirty="0"/>
              <a:t>Compulsory saving</a:t>
            </a:r>
          </a:p>
          <a:p>
            <a:r>
              <a:rPr lang="en-GB" dirty="0"/>
              <a:t>Collateral….</a:t>
            </a:r>
            <a:r>
              <a:rPr lang="en-GB" dirty="0" smtClean="0"/>
              <a:t>conquest</a:t>
            </a:r>
          </a:p>
          <a:p>
            <a:r>
              <a:rPr lang="en-GB" dirty="0" smtClean="0"/>
              <a:t>Of lands to East</a:t>
            </a:r>
          </a:p>
          <a:p>
            <a:r>
              <a:rPr lang="en-GB" dirty="0" smtClean="0"/>
              <a:t>“Lebensraum”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45482" y="1003745"/>
            <a:ext cx="49247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growth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5%-10% per year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Regains #2 economy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Unemployment reduced 30%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1% by 1938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919" y="260317"/>
            <a:ext cx="8911687" cy="1280890"/>
          </a:xfrm>
        </p:spPr>
        <p:txBody>
          <a:bodyPr/>
          <a:lstStyle/>
          <a:p>
            <a:pPr algn="just"/>
            <a:r>
              <a:rPr lang="en-GB" dirty="0" smtClean="0"/>
              <a:t>Nazi Germany: Route to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0" y="1192696"/>
            <a:ext cx="11396870" cy="5029199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Offer of “world peace” 1933…if simultaneous disarmament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 leaves League 1933 when “offer” rejected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Occupies Rhineland 1935….no response from League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Union with Austria 1938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Partition Czechoslovakia 1938/ Munich “Agreement”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1002" y="6130236"/>
            <a:ext cx="1071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Alliance with USSR Molotov Ribbentrop Pact August 1939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8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56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Great Leader</a:t>
            </a:r>
            <a:endParaRPr lang="en-GB" dirty="0"/>
          </a:p>
        </p:txBody>
      </p:sp>
      <p:pic>
        <p:nvPicPr>
          <p:cNvPr id="1026" name="Picture 2" descr="'One People, One Empire, One Leader', 13 March 1938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8" y="816077"/>
            <a:ext cx="10982632" cy="60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510" y="35863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ideal family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318" y="1431823"/>
            <a:ext cx="12496801" cy="54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267" y="0"/>
            <a:ext cx="8911687" cy="1280890"/>
          </a:xfrm>
        </p:spPr>
        <p:txBody>
          <a:bodyPr/>
          <a:lstStyle/>
          <a:p>
            <a:r>
              <a:rPr lang="en-GB" dirty="0" smtClean="0"/>
              <a:t>Fund raising for hostels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709151"/>
            <a:ext cx="1216250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488" y="211155"/>
            <a:ext cx="8999096" cy="1280890"/>
          </a:xfrm>
        </p:spPr>
        <p:txBody>
          <a:bodyPr/>
          <a:lstStyle/>
          <a:p>
            <a:r>
              <a:rPr lang="en-GB" dirty="0" smtClean="0"/>
              <a:t>The New Germany: Young, invincible Athletic fit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23" y="847725"/>
            <a:ext cx="12290323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707" y="162398"/>
            <a:ext cx="8911687" cy="6016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Italy 1870-1918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595" y="852181"/>
            <a:ext cx="10816565" cy="5623570"/>
          </a:xfrm>
        </p:spPr>
        <p:txBody>
          <a:bodyPr>
            <a:normAutofit fontScale="62500" lnSpcReduction="20000"/>
          </a:bodyPr>
          <a:lstStyle/>
          <a:p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1870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Disunited….regions act autonomously/ North South divide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Poor, under developed…mass migration to USA and Argentina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Constitutional monarchy….fragile Liberal democracy”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Govt seeks unity by invasion:  Libya, East Africa (Somalia)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 of Ethiopia fails. Army destroyed…national humiliation</a:t>
            </a:r>
          </a:p>
          <a:p>
            <a:endParaRPr lang="en-GB" sz="3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Italy and World War One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Allied with Germany 1914..does not join war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Joins war on side of British/ French in exchange for promised territory 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Loses 600,000 men 500,000 civilians….defeats Austrians 1918</a:t>
            </a:r>
          </a:p>
          <a:p>
            <a:pPr lvl="1"/>
            <a:r>
              <a:rPr lang="en-GB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“Promised” territories not delivered….14 Points: “Mutilated Victory”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6598" y="6156494"/>
            <a:ext cx="1209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1920’s…high unemployment, communist revolts vs Catholic conservatives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560" y="286180"/>
            <a:ext cx="8911687" cy="1280890"/>
          </a:xfrm>
        </p:spPr>
        <p:txBody>
          <a:bodyPr/>
          <a:lstStyle/>
          <a:p>
            <a:r>
              <a:rPr lang="en-GB" dirty="0" smtClean="0"/>
              <a:t>Children protected by strength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4" y="1510748"/>
            <a:ext cx="11857702" cy="52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6" y="206666"/>
            <a:ext cx="11628783" cy="1280890"/>
          </a:xfrm>
        </p:spPr>
        <p:txBody>
          <a:bodyPr/>
          <a:lstStyle/>
          <a:p>
            <a:pPr algn="ctr"/>
            <a:r>
              <a:rPr lang="en-GB" dirty="0" smtClean="0"/>
              <a:t>The glamour of Fascism “Fight for the cause” glamour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9" y="1033670"/>
            <a:ext cx="12237928" cy="60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949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Fascism can be sexy </a:t>
            </a:r>
            <a:br>
              <a:rPr lang="en-GB" dirty="0" smtClean="0"/>
            </a:br>
            <a:r>
              <a:rPr lang="en-GB" dirty="0" smtClean="0"/>
              <a:t>“I am waiting for you….”</a:t>
            </a:r>
            <a:endParaRPr lang="en-GB" dirty="0"/>
          </a:p>
        </p:txBody>
      </p:sp>
      <p:pic>
        <p:nvPicPr>
          <p:cNvPr id="1026" name="Picture 2" descr="Germany: 'Ich Warte auf Dich!', 'I am Waiting for You'. Putative World War II Nazi pin-up, anon., c. 1941-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707"/>
            <a:ext cx="12182565" cy="59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0"/>
            <a:ext cx="1076076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Fascist made great movies </a:t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“Triumph of the Will (1935) Lena Riefenstahl</a:t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8" y="1152939"/>
            <a:ext cx="12064182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92" y="163098"/>
            <a:ext cx="8911687" cy="1280890"/>
          </a:xfrm>
        </p:spPr>
        <p:txBody>
          <a:bodyPr/>
          <a:lstStyle/>
          <a:p>
            <a:r>
              <a:rPr lang="en-GB" dirty="0" smtClean="0"/>
              <a:t>The enemy: “The eternal Jew”</a:t>
            </a:r>
            <a:endParaRPr lang="en-GB" dirty="0"/>
          </a:p>
        </p:txBody>
      </p:sp>
      <p:pic>
        <p:nvPicPr>
          <p:cNvPr id="2050" name="Picture 2" descr="Germany: 'Der ewige Jude' (The Eternal Jew). Jewish racist stereotype used in a Nazi anti-Semitic poster, Belgrade, c. 1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" y="854765"/>
            <a:ext cx="11785904" cy="60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71660"/>
            <a:ext cx="8911687" cy="1280890"/>
          </a:xfrm>
        </p:spPr>
        <p:txBody>
          <a:bodyPr/>
          <a:lstStyle/>
          <a:p>
            <a:r>
              <a:rPr lang="en-GB" dirty="0" smtClean="0"/>
              <a:t>Benito Mussolini (1883-1945)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445343"/>
            <a:ext cx="5349875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9408" y="817850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Mussolini 1932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5124" y="781262"/>
            <a:ext cx="74222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Humble family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..mother devout Catholic/..father blacksmith. Socialist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…religious school. Expelled for stabbing student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…boarding school. Qualifies as school master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8853" y="2359903"/>
            <a:ext cx="6073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Committed Socialist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..reader of Marx/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Nietzsche. Superman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…Opposes invasion of Libya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…journalist. Editor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Avanti/anti church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…joins Socialists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..expelled for supporting WW1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2368" y="4919008"/>
            <a:ext cx="6709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Creation of Italian Fascists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..joins army 1915..wounded 1917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…forms party—1919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 egalitarian, anti church,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“Make Italy Great Again”…new Rome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936" y="38974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Rise of Italian Fascists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046" y="1356610"/>
            <a:ext cx="10050566" cy="5501390"/>
          </a:xfrm>
        </p:spPr>
        <p:txBody>
          <a:bodyPr/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Growth of Fascists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Unemployment, rise of communism…fears of revolution church/landowners/middle class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Fascists popular…accommodate  with Church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Form “National Fascist Party”---25% of vote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Rise to power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“March on Rome” 1923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King appoints Mussolini Prime Minister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Acerbo Law …one party, arranged murder of opposition</a:t>
            </a:r>
          </a:p>
          <a:p>
            <a:pPr marL="457200" lvl="1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4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92" y="42005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Italian Fascism 1922-1939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3" y="1289154"/>
            <a:ext cx="11922177" cy="5568846"/>
          </a:xfrm>
        </p:spPr>
        <p:txBody>
          <a:bodyPr>
            <a:normAutofit fontScale="92500"/>
          </a:bodyPr>
          <a:lstStyle/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 murdered/ imprisoned, control of media</a:t>
            </a:r>
          </a:p>
          <a:p>
            <a:pPr lvl="1"/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works, land reclamation, youth groups</a:t>
            </a:r>
          </a:p>
          <a:p>
            <a:pPr marL="457200" lvl="1" indent="0">
              <a:buNone/>
            </a:pP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 trains run on time/ 60% military</a:t>
            </a:r>
          </a:p>
          <a:p>
            <a:pPr lvl="1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Alliance with church/Papal state, Catholic national religion</a:t>
            </a:r>
          </a:p>
          <a:p>
            <a:pPr lvl="1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Compulsory savings, bonds based on future wealth funded by recreating Ancient Rome: “Mare Nostrum”</a:t>
            </a:r>
          </a:p>
          <a:p>
            <a:pPr lvl="1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267" y="29964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Italian Empire &amp; Test of League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6" y="1868130"/>
            <a:ext cx="6134214" cy="4916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1661" y="1175518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Italian Empire 1939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8150" y="1080258"/>
            <a:ext cx="47794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Italian colonies in Libya 1911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….Cyrenaic and Tripoli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…Mussolini invades 1931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…50,000 population killed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..use of mustard gas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9113" y="3521640"/>
            <a:ext cx="57791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Invades Ethiopia 1938….revenge 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…Mussolini invades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…750,000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population killed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..use of mustard gas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mass killings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3598" y="5558481"/>
            <a:ext cx="53362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Sanctions imposed by League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….abandoned British French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…Mussolini ‘hero'. Wants more 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355" y="246920"/>
            <a:ext cx="8911687" cy="1280890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Mussolini the all powerful leader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516"/>
            <a:ext cx="11932919" cy="54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691" y="117803"/>
            <a:ext cx="8911687" cy="1280890"/>
          </a:xfrm>
        </p:spPr>
        <p:txBody>
          <a:bodyPr/>
          <a:lstStyle/>
          <a:p>
            <a:r>
              <a:rPr lang="en-GB" dirty="0" smtClean="0"/>
              <a:t>“The New Rome”: Fascist architecture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3" y="1135117"/>
            <a:ext cx="11769137" cy="57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69996</TotalTime>
  <Words>1075</Words>
  <Application>Microsoft Office PowerPoint</Application>
  <PresentationFormat>Widescreen</PresentationFormat>
  <Paragraphs>215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NSimSun</vt:lpstr>
      <vt:lpstr>Arial</vt:lpstr>
      <vt:lpstr>Calibri</vt:lpstr>
      <vt:lpstr>Century Gothic</vt:lpstr>
      <vt:lpstr>Wingdings 3</vt:lpstr>
      <vt:lpstr>Wisp</vt:lpstr>
      <vt:lpstr>American History </vt:lpstr>
      <vt:lpstr>Rise of Fascism: Italy</vt:lpstr>
      <vt:lpstr>Italy 1870-1918</vt:lpstr>
      <vt:lpstr>Benito Mussolini (1883-1945)</vt:lpstr>
      <vt:lpstr>Rise of Italian Fascists</vt:lpstr>
      <vt:lpstr>Italian Fascism 1922-1939</vt:lpstr>
      <vt:lpstr>Italian Empire &amp; Test of League</vt:lpstr>
      <vt:lpstr>Mussolini the all powerful leader</vt:lpstr>
      <vt:lpstr>“The New Rome”: Fascist architecture</vt:lpstr>
      <vt:lpstr>The glorious future beckons</vt:lpstr>
      <vt:lpstr>Children’s exercise book…</vt:lpstr>
      <vt:lpstr>Forward to victory</vt:lpstr>
      <vt:lpstr>Fascist propaganda: “protect me from Communists, Jews and Masons</vt:lpstr>
      <vt:lpstr>Mussolini….One Party, master race, primacy of force  </vt:lpstr>
      <vt:lpstr>Legacy of Italian Fascism</vt:lpstr>
      <vt:lpstr>There will be trouble ahead Irving Berlin 1936</vt:lpstr>
      <vt:lpstr>PowerPoint Presentation</vt:lpstr>
      <vt:lpstr>Germany 1870 -1914</vt:lpstr>
      <vt:lpstr>Germany After World War One</vt:lpstr>
      <vt:lpstr>Weimer Republic 1918-1933</vt:lpstr>
      <vt:lpstr>Weimer Collapse, Rise of Hitler</vt:lpstr>
      <vt:lpstr>Adolph Hitler (1889-1945)</vt:lpstr>
      <vt:lpstr>Nazi Germany 1933-1939 </vt:lpstr>
      <vt:lpstr>Nazi Economics</vt:lpstr>
      <vt:lpstr>Nazi Germany: Route to war</vt:lpstr>
      <vt:lpstr>The Great Leader</vt:lpstr>
      <vt:lpstr>The ideal family</vt:lpstr>
      <vt:lpstr>Fund raising for hostels</vt:lpstr>
      <vt:lpstr>The New Germany: Young, invincible Athletic fit </vt:lpstr>
      <vt:lpstr>Children protected by strength</vt:lpstr>
      <vt:lpstr>The glamour of Fascism “Fight for the cause” glamour</vt:lpstr>
      <vt:lpstr>Fascism can be sexy  “I am waiting for you….”</vt:lpstr>
      <vt:lpstr>Fascist made great movies  “Triumph of the Will (1935) Lena Riefenstahl …</vt:lpstr>
      <vt:lpstr>The enemy: “The eternal Jew”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2109</cp:revision>
  <dcterms:created xsi:type="dcterms:W3CDTF">2023-02-02T12:46:22Z</dcterms:created>
  <dcterms:modified xsi:type="dcterms:W3CDTF">2024-12-16T19:40:41Z</dcterms:modified>
</cp:coreProperties>
</file>