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5"/>
  </p:notesMasterIdLst>
  <p:sldIdLst>
    <p:sldId id="256" r:id="rId2"/>
    <p:sldId id="484" r:id="rId3"/>
    <p:sldId id="485" r:id="rId4"/>
    <p:sldId id="509" r:id="rId5"/>
    <p:sldId id="495" r:id="rId6"/>
    <p:sldId id="515" r:id="rId7"/>
    <p:sldId id="519" r:id="rId8"/>
    <p:sldId id="537" r:id="rId9"/>
    <p:sldId id="520" r:id="rId10"/>
    <p:sldId id="538" r:id="rId11"/>
    <p:sldId id="517" r:id="rId12"/>
    <p:sldId id="514" r:id="rId13"/>
    <p:sldId id="503" r:id="rId14"/>
    <p:sldId id="523" r:id="rId15"/>
    <p:sldId id="507" r:id="rId16"/>
    <p:sldId id="498" r:id="rId17"/>
    <p:sldId id="499" r:id="rId18"/>
    <p:sldId id="521" r:id="rId19"/>
    <p:sldId id="508" r:id="rId20"/>
    <p:sldId id="488" r:id="rId21"/>
    <p:sldId id="522" r:id="rId22"/>
    <p:sldId id="486" r:id="rId23"/>
    <p:sldId id="539" r:id="rId24"/>
    <p:sldId id="518" r:id="rId25"/>
    <p:sldId id="526" r:id="rId26"/>
    <p:sldId id="528" r:id="rId27"/>
    <p:sldId id="529" r:id="rId28"/>
    <p:sldId id="530" r:id="rId29"/>
    <p:sldId id="540" r:id="rId30"/>
    <p:sldId id="531" r:id="rId31"/>
    <p:sldId id="541" r:id="rId32"/>
    <p:sldId id="534" r:id="rId33"/>
    <p:sldId id="5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7" autoAdjust="0"/>
    <p:restoredTop sz="93283" autoAdjust="0"/>
  </p:normalViewPr>
  <p:slideViewPr>
    <p:cSldViewPr snapToGrid="0">
      <p:cViewPr varScale="1">
        <p:scale>
          <a:sx n="75" d="100"/>
          <a:sy n="75" d="100"/>
        </p:scale>
        <p:origin x="54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294" y="967263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172" y="3129014"/>
            <a:ext cx="11278703" cy="1126283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29: USA and the 1930’s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Part three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490" y="0"/>
            <a:ext cx="8911687" cy="1280890"/>
          </a:xfrm>
        </p:spPr>
        <p:txBody>
          <a:bodyPr/>
          <a:lstStyle/>
          <a:p>
            <a:r>
              <a:rPr lang="en-GB" dirty="0" smtClean="0"/>
              <a:t>Japanese Fascism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1" y="894521"/>
            <a:ext cx="11635409" cy="6241775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one leader/writer….deep cultural view by “warrior class”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Emperors God, Japanese made in his image, others non human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ultimate goal of individual to serve/ die for emperor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 / Political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Cartels (Honda, Mitsubishi, Toshiba) which follow warrior goals of dominance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Unions replace by state run organisations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Parliament replace by “Imperial Assistance Association”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Destiny of Japan  dominate Asia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Evict Europeans and colonise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people to become slaves to Japanese elite….and be grateful’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720" y="16112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state of China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31" y="925384"/>
            <a:ext cx="11380152" cy="533592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Collapse of Empire 1912…..disintegration into multiple war lords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government re-established 1923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National government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(KMT) led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by Chiang Kai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Shek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KMT unites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socialists, communists,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 vs “war lords”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Central South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China,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Manchuria,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Tibet, Far west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War 1927-1938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KMT massacre Communists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1927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Mao Tse Sung leads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communist army (CCP)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KMT dominate, Communists banished to interior by 1935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3013" y="6273225"/>
            <a:ext cx="115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military fears United China will emerge….and invade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952" y="0"/>
            <a:ext cx="8911687" cy="507510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Invasion of China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7" y="1979271"/>
            <a:ext cx="8021255" cy="487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3334" y="581928"/>
            <a:ext cx="37834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 invades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…army 1 million plus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…Nationalist 2 million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…Communist 1 million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936983" y="1201775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 1939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8019" y="3186868"/>
            <a:ext cx="4445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KMT &amp;CCP unite vs Japan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….CCP avoids most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2716" y="4259516"/>
            <a:ext cx="44230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Japanese policy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….mass murder (Nanking)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…use of gas, tanks,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…conquer cities and coast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5615" y="6103962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Stalemate 1939</a:t>
            </a:r>
          </a:p>
        </p:txBody>
      </p:sp>
    </p:spTree>
    <p:extLst>
      <p:ext uri="{BB962C8B-B14F-4D97-AF65-F5344CB8AC3E}">
        <p14:creationId xmlns:p14="http://schemas.microsoft.com/office/powerpoint/2010/main" val="40268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16" y="20132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US “Asian Policy” 1939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37" y="1498984"/>
            <a:ext cx="12060868" cy="5359016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united “National “China…but want the “right China”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Commits to Philippine independence …retain bases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Recognise Japan threat to Pacific dominance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Too weak to attack US, Japan dependent on US for oil 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Expand Pearl Harbour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 expansion of Pacific fleet</a:t>
            </a:r>
          </a:p>
        </p:txBody>
      </p:sp>
    </p:spTree>
    <p:extLst>
      <p:ext uri="{BB962C8B-B14F-4D97-AF65-F5344CB8AC3E}">
        <p14:creationId xmlns:p14="http://schemas.microsoft.com/office/powerpoint/2010/main" val="38334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522" y="146761"/>
            <a:ext cx="8911687" cy="1280890"/>
          </a:xfrm>
        </p:spPr>
        <p:txBody>
          <a:bodyPr/>
          <a:lstStyle/>
          <a:p>
            <a:r>
              <a:rPr lang="en-GB" dirty="0" smtClean="0"/>
              <a:t>Women supporting the men off to war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6" y="1431235"/>
            <a:ext cx="12054214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0"/>
            <a:ext cx="11913704" cy="1280890"/>
          </a:xfrm>
        </p:spPr>
        <p:txBody>
          <a:bodyPr/>
          <a:lstStyle/>
          <a:p>
            <a:pPr algn="ctr"/>
            <a:r>
              <a:rPr lang="en-GB" dirty="0" smtClean="0"/>
              <a:t>The new Japan : Industrial exhibition: Manchuria 1936</a:t>
            </a:r>
            <a:endParaRPr lang="en-GB" dirty="0"/>
          </a:p>
        </p:txBody>
      </p:sp>
      <p:pic>
        <p:nvPicPr>
          <p:cNvPr id="3074" name="Picture 2" descr="Japan: Japan-Manchuria Industrial Exhibition, Toyama, 19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7" y="977030"/>
            <a:ext cx="12007198" cy="61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988" y="185699"/>
            <a:ext cx="8911687" cy="1280890"/>
          </a:xfrm>
        </p:spPr>
        <p:txBody>
          <a:bodyPr/>
          <a:lstStyle/>
          <a:p>
            <a:r>
              <a:rPr lang="en-GB" dirty="0" smtClean="0"/>
              <a:t>Japanese military power will dominate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015" y="977462"/>
            <a:ext cx="13876190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904"/>
            <a:ext cx="11734800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Military Government propaganda to Chinese</a:t>
            </a:r>
            <a:br>
              <a:rPr lang="en-GB" dirty="0" smtClean="0"/>
            </a:br>
            <a:r>
              <a:rPr lang="en-GB" dirty="0" smtClean="0"/>
              <a:t>“Absolutely trust the Japanese, down with the KMT”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681" y="1632030"/>
            <a:ext cx="11490149" cy="49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884" y="423694"/>
            <a:ext cx="8911687" cy="1280890"/>
          </a:xfrm>
        </p:spPr>
        <p:txBody>
          <a:bodyPr/>
          <a:lstStyle/>
          <a:p>
            <a:r>
              <a:rPr lang="en-GB" dirty="0" smtClean="0"/>
              <a:t>Japanese soldier with Chinese child.</a:t>
            </a:r>
            <a:br>
              <a:rPr lang="en-GB" dirty="0" smtClean="0"/>
            </a:br>
            <a:r>
              <a:rPr lang="en-GB" dirty="0" smtClean="0"/>
              <a:t>…(Nanking 300,000 Chinese killed)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858"/>
            <a:ext cx="11191745" cy="54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73" y="16691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“Bring new order, ring the peace bell”</a:t>
            </a:r>
            <a:br>
              <a:rPr lang="en-GB" dirty="0" smtClean="0"/>
            </a:br>
            <a:r>
              <a:rPr lang="en-GB" dirty="0" smtClean="0"/>
              <a:t>...(war justified by future peace)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AutoShape 2" descr="data:image/png;base64,iVBORw0KGgoAAAANSUhEUgAAAtAAAAIbCAYAAADCeKnrAAAAAXNSR0IArs4c6QAAHwdJREFUeF7t1qERAAAIxDDYf2lWoD7oVzlEdxwBAgQIECBAgAABAm+BfS8NCRAgQIAAAQIECBAYAe0J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ENABy5QAAQIECBAgQICAgPYDBAgQIECAAAECBIKAgA5YpgQIECBAgAABAgQEtB8gQIAAAQIECBAgEAQEdMAyJUCAAAECBAgQICCg/QABAgQIECBAgACBICCgA5YpAQIECBAgQIAAAQHtBwgQIECAAAECBAgEAQEdsEwJECBAgAABAgQICGg/QIAAAQIECBAgQCAICOiAZUqAAAECBAgQIEBAQPsBAgQIECBAgAABAkFAQAcsUwIECBAgQIAAAQIC2g8QIECAAAECBAgQCAICOmCZEiBAgAABAgQIEBDQfoAAAQIECBAgQIBAEBDQAcuUAAECBAgQIECAgID2AwQIECBAgAABAgSCgIAOWKYECBAgQIAAAQIEBLQfIECAAAECBAgQIBAEBHTAMiVAgAABAgQIECAgoP0AAQIECBAgQIAAgSAgoAOWKQECBAgQIECAAAEB7QcIECBAgAABAgQIBAEBHbBMCRAgQIAAAQIECAhoP0CAAAECBAgQIEAgCAjogGVKgAABAgQIECBAQED7AQIECBAgQIAAAQJBQEAHLFMCBAgQIECAAAECAtoPECBAgAABAgQIEAgCAjpgmRIgQIAAAQIECBAQ0H6AAAECBAgQIECAQBAQ0AHLlAABAgQIECBAgICA9gMECBAgQIAAAQIEgoCADlimBAgQIECAAAECBAS0HyBAgAABAgQIECAQBAR0wDIlQIAAAQIECBAgIKD9AAECBAgQIECAAIEgIKADlikBAgQIECBAgAABAe0HCBAgQIAAAQIECAQBAR2wTAkQIECAAAECBAgIaD9AgAABAgQIECBAIAgI6IBlSoAAAQIECBAgQEBA+wECBAgQIECAAAECQUBAByxTAgQIECBAgAABAgLaDxAgQIAAAQIECBAIAgI6YJkSIECAAAECBAgQENB+gAABAgQIECBAgEAQOL8fAhzNrMR4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1402915"/>
            <a:ext cx="11862147" cy="54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944" y="332798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Imperial Japan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8642"/>
            <a:ext cx="8911687" cy="1280890"/>
          </a:xfrm>
        </p:spPr>
        <p:txBody>
          <a:bodyPr/>
          <a:lstStyle/>
          <a:p>
            <a:r>
              <a:rPr lang="en-GB" dirty="0" smtClean="0"/>
              <a:t>Forward children of Japan</a:t>
            </a:r>
            <a:endParaRPr lang="en-GB" dirty="0"/>
          </a:p>
        </p:txBody>
      </p:sp>
      <p:pic>
        <p:nvPicPr>
          <p:cNvPr id="1026" name="Picture 2" descr="Japan: Children depicted as warriors bestriding Imperial Japan including Korea, 'Manchukuo' China and part of the Soviet Far East. Japanese Militarist-Fascist art, c. 1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5" y="1297858"/>
            <a:ext cx="13548852" cy="57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9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965" y="173173"/>
            <a:ext cx="10674626" cy="1280890"/>
          </a:xfrm>
        </p:spPr>
        <p:txBody>
          <a:bodyPr/>
          <a:lstStyle/>
          <a:p>
            <a:r>
              <a:rPr lang="en-GB" dirty="0" smtClean="0"/>
              <a:t>“Defence for country, tobacco for society”(?)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47" y="1790700"/>
            <a:ext cx="846596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738" y="0"/>
            <a:ext cx="9813464" cy="595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new Japanese order: “Co Prosperity Sphere “Japan the guardian of Asians….West removed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06" y="1268361"/>
            <a:ext cx="11814994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403" y="370524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and 1930’s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3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81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and world 1939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575" y="695740"/>
            <a:ext cx="12192000" cy="5645426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“stuck” in depression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18% unemployment 1939 and not falling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Deal seen to be failing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Strict immigration controls in place….despite increasing Jewish refugees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public: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65% public believe war inevitable/ 75% demand neutrality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60% oppose totalitarians but will not accept US involvement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Fascist cause limited support among Italian and German immigrant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Enough to influence 1940 election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11356" y="6211669"/>
            <a:ext cx="998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FDR pro British but cannot demonstrate support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687" y="148121"/>
            <a:ext cx="10252243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 Nazi Party…September 1939</a:t>
            </a:r>
            <a:br>
              <a:rPr lang="en-GB" dirty="0" smtClean="0"/>
            </a:br>
            <a:r>
              <a:rPr lang="en-GB" dirty="0" smtClean="0"/>
              <a:t>….20,000 attend….public revulsion</a:t>
            </a:r>
            <a:br>
              <a:rPr lang="en-GB" dirty="0" smtClean="0"/>
            </a:br>
            <a:r>
              <a:rPr lang="en-GB" dirty="0" smtClean="0"/>
              <a:t>….Roosevelt depicted as “Jew lover”</a:t>
            </a:r>
            <a:endParaRPr lang="en-GB" dirty="0"/>
          </a:p>
        </p:txBody>
      </p:sp>
      <p:pic>
        <p:nvPicPr>
          <p:cNvPr id="2050" name="Picture 2" descr="https://cdn.britannica.com/68/215768-050-0E9DDFC6/Pro-Nazi-rally-German-American-Bund-Madison-Square-Garden-New-York-City-February-20-1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3644"/>
            <a:ext cx="12192000" cy="51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300" y="173173"/>
            <a:ext cx="8911687" cy="1280890"/>
          </a:xfrm>
        </p:spPr>
        <p:txBody>
          <a:bodyPr/>
          <a:lstStyle/>
          <a:p>
            <a:r>
              <a:rPr lang="en-GB" dirty="0" smtClean="0"/>
              <a:t>St Louis incident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84"/>
            <a:ext cx="7931426" cy="5144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325454" y="921207"/>
            <a:ext cx="512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SS St Louis New York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4172" y="0"/>
            <a:ext cx="41424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1924 Immigration act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Limits Jewish refugees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27,000 allowed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11,000 processed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Backlog 240,000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2497" y="2470351"/>
            <a:ext cx="4878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SS St Louis leaves Germany 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For Cuba..970 on 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6676" y="3586528"/>
            <a:ext cx="3241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Cuba refuses entry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Captain sails to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6872" y="4801281"/>
            <a:ext cx="50433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Refused entry, quota met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Plea to FDR/Rejected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Return to Europe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UK accepts 300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..300 out of 600 will be gassed</a:t>
            </a:r>
          </a:p>
        </p:txBody>
      </p:sp>
    </p:spTree>
    <p:extLst>
      <p:ext uri="{BB962C8B-B14F-4D97-AF65-F5344CB8AC3E}">
        <p14:creationId xmlns:p14="http://schemas.microsoft.com/office/powerpoint/2010/main" val="25314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48538"/>
            <a:ext cx="8911687" cy="1280890"/>
          </a:xfrm>
        </p:spPr>
        <p:txBody>
          <a:bodyPr/>
          <a:lstStyle/>
          <a:p>
            <a:r>
              <a:rPr lang="en-GB" dirty="0" smtClean="0"/>
              <a:t>Most successful royal tour…ever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61" y="1490870"/>
            <a:ext cx="6393559" cy="521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8804" y="1866106"/>
            <a:ext cx="5840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FDR wants to “nudge” US public to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UK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751" y="964231"/>
            <a:ext cx="658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Queen Elizabeth and Eleanor Roosevelt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4820" y="3554397"/>
            <a:ext cx="6421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Suggest King George V! include detour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US during tour of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9397" y="5042118"/>
            <a:ext cx="61793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First visit to USA by reigning monarch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…..huge crowds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….George and the hot dogs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…. Support from press and </a:t>
            </a:r>
            <a:r>
              <a:rPr lang="en-GB" dirty="0" smtClean="0"/>
              <a:t>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086" y="173173"/>
            <a:ext cx="8911687" cy="1280890"/>
          </a:xfrm>
        </p:spPr>
        <p:txBody>
          <a:bodyPr/>
          <a:lstStyle/>
          <a:p>
            <a:r>
              <a:rPr lang="en-GB" dirty="0" smtClean="0"/>
              <a:t>George V1 and FDR June 1939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8" y="942975"/>
            <a:ext cx="11911534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691" y="-159026"/>
            <a:ext cx="8911687" cy="1280890"/>
          </a:xfrm>
        </p:spPr>
        <p:txBody>
          <a:bodyPr/>
          <a:lstStyle/>
          <a:p>
            <a:r>
              <a:rPr lang="en-GB" dirty="0" smtClean="0"/>
              <a:t>The Visit: triumph of informality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4887" y="317748"/>
            <a:ext cx="12688957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Royal family invited to country fair</a:t>
            </a:r>
          </a:p>
          <a:p>
            <a:endParaRPr lang="en-GB" sz="3200" dirty="0">
              <a:solidFill>
                <a:srgbClr val="000000"/>
              </a:solidFill>
              <a:latin typeface="Arial" panose="020B0604020202020204" pitchFamily="34" charset="0"/>
              <a:ea typeface="Microsoft Yi Baiti" panose="03000500000000000000" pitchFamily="66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FDR ….offers George &amp; Elizabeth hot dog</a:t>
            </a:r>
          </a:p>
          <a:p>
            <a:pPr lvl="1"/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 </a:t>
            </a:r>
            <a:r>
              <a:rPr lang="en-GB" sz="3000" dirty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queen supposedly asked Roosevelt how </a:t>
            </a:r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one</a:t>
            </a:r>
          </a:p>
          <a:p>
            <a:pPr lvl="1"/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  </a:t>
            </a:r>
            <a:r>
              <a:rPr lang="en-GB" sz="3000" dirty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“Very simple. Push it into your mouth </a:t>
            </a:r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and </a:t>
            </a:r>
            <a:r>
              <a:rPr lang="en-GB" sz="3000" dirty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keep pushing it until it is all gone,” 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have 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told her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She elected to use a knife and fork 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instead</a:t>
            </a:r>
          </a:p>
          <a:p>
            <a:pPr lvl="1"/>
            <a:endParaRPr lang="en-GB" sz="3200" dirty="0">
              <a:solidFill>
                <a:srgbClr val="000000"/>
              </a:solidFill>
              <a:latin typeface="Arial" panose="020B0604020202020204" pitchFamily="34" charset="0"/>
              <a:ea typeface="Microsoft Yi Baiti" panose="03000500000000000000" pitchFamily="66" charset="0"/>
              <a:cs typeface="Arial" panose="020B0604020202020204" pitchFamily="34" charset="0"/>
            </a:endParaRPr>
          </a:p>
          <a:p>
            <a:pPr lvl="1"/>
            <a:r>
              <a:rPr lang="en-GB" sz="3200" dirty="0" smtClean="0"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FDR invites family to Hyde Park.. For three days</a:t>
            </a:r>
          </a:p>
          <a:p>
            <a:pPr lvl="2"/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Informal talks, FDR and US position / inevitability of war</a:t>
            </a:r>
          </a:p>
          <a:p>
            <a:pPr lvl="2"/>
            <a:r>
              <a:rPr lang="en-GB" sz="3000" dirty="0" smtClean="0">
                <a:solidFill>
                  <a:srgbClr val="000000"/>
                </a:solidFill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Basis established for future </a:t>
            </a:r>
          </a:p>
        </p:txBody>
      </p:sp>
    </p:spTree>
    <p:extLst>
      <p:ext uri="{BB962C8B-B14F-4D97-AF65-F5344CB8AC3E}">
        <p14:creationId xmlns:p14="http://schemas.microsoft.com/office/powerpoint/2010/main" val="15639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270" y="16691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 1868-1890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664" y="870611"/>
            <a:ext cx="11973202" cy="5987389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Feudal isolated island 1550- 1868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Ruled by “Shoguns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”…Samurai culture, Emperor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symbol only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Humiliated by American navy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Perry 1854 and British 1861</a:t>
            </a: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war, “restoration” of emperor Mejia 1868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Emperor a God…citizens reflections of God, foreigners subhuman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colonies unacceptable and unnatural threat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Modernisation1868 -1890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Industrialisation rapid, supported by civil service, rule of law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Destruction of old temples, castles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Constitution of 1889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Emperor maintains control military and superior and independent of Diet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House of Peers (aristocrats), House of Representatives (1%) debate/ enforce</a:t>
            </a:r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2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85" y="2663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path to war in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1689652"/>
            <a:ext cx="11913704" cy="5168348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1939…..Ribbentrop Molotov pact…non aggression pact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1st…Germany and USSR invade Poland …..simultaneously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ultimatum ignored…war September 3rh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 declares neutrality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4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4643" y="1948069"/>
            <a:ext cx="13048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US public expects future war but hope to remain isolated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……that hope will not be met!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599" y="4194312"/>
            <a:ext cx="91946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continued January 20</a:t>
            </a:r>
            <a:r>
              <a:rPr lang="en-GB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5, Talk 31 “Isolation interrupted</a:t>
            </a:r>
            <a:r>
              <a:rPr lang="en-GB" dirty="0" smtClean="0"/>
              <a:t>”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2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Irving Berlin  1942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49286" y="1700314"/>
            <a:ext cx="87464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dreaming of a white Christmas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like the ones I used to know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treetops glisten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children listen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hear sleigh bells in the snow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dreaming of a white Christmas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every Christmas card I write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your days be merry and bright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may all your Christmases be white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0383" y="815009"/>
            <a:ext cx="10157791" cy="588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I'm dreaming of a white Christmas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Just like the ones I used to know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Where the treetops glisten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And children listen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To hear sleigh bells in the snow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I'm dreaming of a white Christmas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With every Christmas card I write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May your days be merry and bright</a:t>
            </a:r>
            <a:b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And may all your Christmases be </a:t>
            </a:r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en-GB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5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50" y="0"/>
            <a:ext cx="9610459" cy="1280890"/>
          </a:xfrm>
        </p:spPr>
        <p:txBody>
          <a:bodyPr/>
          <a:lstStyle/>
          <a:p>
            <a:r>
              <a:rPr lang="en-GB" dirty="0" smtClean="0"/>
              <a:t>Emergence of Imperial Japan 1890-1920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199"/>
            <a:ext cx="12049684" cy="554903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dirty="0" smtClean="0"/>
              <a:t>`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From island to Empire 1890-1905</a:t>
            </a: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First Sino Japanese War 1894/1895 –seize Korea and Taiwan</a:t>
            </a: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Boxer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Rebellion. 1900.Japanese dominant force retaining European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concessions,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secure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to China</a:t>
            </a:r>
          </a:p>
          <a:p>
            <a:pPr lvl="1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major Asian Power 1905-1920</a:t>
            </a: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Defeats Russia 1905, expand into Manchuria, demand Siberia</a:t>
            </a: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“Great Betrayal” US negotiated Treaty of Portsmouth to end war </a:t>
            </a:r>
          </a:p>
          <a:p>
            <a:pPr marL="914400" lvl="2" indent="0">
              <a:buNone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…keep outposts in China, but withdraw from Siberia and Manchuria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1914-1918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..alliance with allies, secure German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colonies in China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1920 …Japanese dominant army of Allied intervention to Siberia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734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56" y="0"/>
            <a:ext cx="9352722" cy="81312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East Asia 1920….war seemed inevitable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5" y="1122745"/>
            <a:ext cx="9427922" cy="58790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3518" y="1366924"/>
            <a:ext cx="2827393" cy="2140206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 Lord China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32723" y="2329841"/>
            <a:ext cx="626302" cy="4509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747337" y="3208750"/>
            <a:ext cx="626302" cy="450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774477" y="4125237"/>
            <a:ext cx="626302" cy="450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64039" y="4966568"/>
            <a:ext cx="626302" cy="450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803705" y="5908108"/>
            <a:ext cx="626302" cy="450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684702" y="237994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4160" y="323380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2796" y="4112712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643" y="498535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9961" y="5937337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721" y="152162"/>
            <a:ext cx="9872582" cy="1280890"/>
          </a:xfrm>
        </p:spPr>
        <p:txBody>
          <a:bodyPr/>
          <a:lstStyle/>
          <a:p>
            <a:pPr algn="ctr"/>
            <a:r>
              <a:rPr lang="en-GB" dirty="0" smtClean="0"/>
              <a:t>Washington Peace Conferences 1921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010" y="1383676"/>
            <a:ext cx="11208152" cy="5474324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intervention…President Harding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Non interference China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Non interference USSR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Washington Peace Treaties 1921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Freeze territorial expansion in China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Reduce navy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sizes to agreed ratio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join League of Nations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War averted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internal modernization and democracy</a:t>
            </a:r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370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725" y="250483"/>
            <a:ext cx="8911687" cy="742575"/>
          </a:xfrm>
        </p:spPr>
        <p:txBody>
          <a:bodyPr/>
          <a:lstStyle/>
          <a:p>
            <a:pPr algn="ctr"/>
            <a:r>
              <a:rPr lang="en-GB" dirty="0" smtClean="0"/>
              <a:t>Democratic Japan 1921-1931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279" y="1044141"/>
            <a:ext cx="10840278" cy="2025446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Rapid industrialization continues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middle class demand political reform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Universal Male suffrage 1925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Parliament redesigned to mimic British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Upper house…nobility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Lower House multi party system Socialists/Conservatives  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073" y="22654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Japanese industrialisation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41588"/>
              </p:ext>
            </p:extLst>
          </p:nvPr>
        </p:nvGraphicFramePr>
        <p:xfrm>
          <a:off x="616226" y="894521"/>
          <a:ext cx="11111947" cy="4253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7292">
                  <a:extLst>
                    <a:ext uri="{9D8B030D-6E8A-4147-A177-3AD203B41FA5}">
                      <a16:colId xmlns:a16="http://schemas.microsoft.com/office/drawing/2014/main" val="2205749810"/>
                    </a:ext>
                  </a:extLst>
                </a:gridCol>
                <a:gridCol w="1987337">
                  <a:extLst>
                    <a:ext uri="{9D8B030D-6E8A-4147-A177-3AD203B41FA5}">
                      <a16:colId xmlns:a16="http://schemas.microsoft.com/office/drawing/2014/main" val="3700968161"/>
                    </a:ext>
                  </a:extLst>
                </a:gridCol>
                <a:gridCol w="2070993">
                  <a:extLst>
                    <a:ext uri="{9D8B030D-6E8A-4147-A177-3AD203B41FA5}">
                      <a16:colId xmlns:a16="http://schemas.microsoft.com/office/drawing/2014/main" val="3666066426"/>
                    </a:ext>
                  </a:extLst>
                </a:gridCol>
                <a:gridCol w="1966325">
                  <a:extLst>
                    <a:ext uri="{9D8B030D-6E8A-4147-A177-3AD203B41FA5}">
                      <a16:colId xmlns:a16="http://schemas.microsoft.com/office/drawing/2014/main" val="4177607957"/>
                    </a:ext>
                  </a:extLst>
                </a:gridCol>
              </a:tblGrid>
              <a:tr h="776581">
                <a:tc>
                  <a:txBody>
                    <a:bodyPr/>
                    <a:lstStyle/>
                    <a:p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403487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 (1990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$) billion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$11.0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$90.0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£135.0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797989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 per capita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£2,350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758763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Merchant ships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959384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Coal production (million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tons)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280933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million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million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million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06713"/>
                  </a:ext>
                </a:extLst>
              </a:tr>
              <a:tr h="579561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 workforce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707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5738" y="5473005"/>
            <a:ext cx="104710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key difference to West: Military report direct to Emperor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…..military formed by ex samurai, warrior culture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 lost power since Restoration:  democracy Western imposition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338" y="11283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Transition to Military State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5" y="834887"/>
            <a:ext cx="11675165" cy="5844209"/>
          </a:xfrm>
        </p:spPr>
        <p:txBody>
          <a:bodyPr>
            <a:normAutofit fontScale="925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1929 economic crash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Elite discredited/ mass sudden impoverishment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view: prosperity only secured by conquest, invade Manchuria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Parliament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order army to withdraw,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ignored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League of Nations banishes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Japan, isolated Japan blames West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Military take over 1931-1936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Army collude with Emperor Hirohito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1931 to invade Manchuria without</a:t>
            </a:r>
          </a:p>
          <a:p>
            <a:pPr marL="457200" lvl="1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approval of parliament….expelled from League…blame West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“Government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assassination” 1932-1936,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murder of PM and moderates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One party state established 1936: its mission “Make Japan Great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9452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69994</TotalTime>
  <Words>1202</Words>
  <Application>Microsoft Office PowerPoint</Application>
  <PresentationFormat>Widescreen</PresentationFormat>
  <Paragraphs>239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Microsoft Yi Baiti</vt:lpstr>
      <vt:lpstr>Wingdings 3</vt:lpstr>
      <vt:lpstr>Wisp</vt:lpstr>
      <vt:lpstr>American History </vt:lpstr>
      <vt:lpstr>Imperial Japan</vt:lpstr>
      <vt:lpstr>Japan 1868-1890</vt:lpstr>
      <vt:lpstr>Emergence of Imperial Japan 1890-1920</vt:lpstr>
      <vt:lpstr>East Asia 1920….war seemed inevitable</vt:lpstr>
      <vt:lpstr>Washington Peace Conferences 1921</vt:lpstr>
      <vt:lpstr>Democratic Japan 1921-1931 </vt:lpstr>
      <vt:lpstr>Japanese industrialisation</vt:lpstr>
      <vt:lpstr>Transition to Military State</vt:lpstr>
      <vt:lpstr>Japanese Fascism</vt:lpstr>
      <vt:lpstr>The state of China </vt:lpstr>
      <vt:lpstr>Japanese Invasion of China </vt:lpstr>
      <vt:lpstr>US “Asian Policy” 1939</vt:lpstr>
      <vt:lpstr>Women supporting the men off to war</vt:lpstr>
      <vt:lpstr>The new Japan : Industrial exhibition: Manchuria 1936</vt:lpstr>
      <vt:lpstr>Japanese military power will dominate</vt:lpstr>
      <vt:lpstr>Military Government propaganda to Chinese “Absolutely trust the Japanese, down with the KMT”</vt:lpstr>
      <vt:lpstr>Japanese soldier with Chinese child. …(Nanking 300,000 Chinese killed)</vt:lpstr>
      <vt:lpstr>“Bring new order, ring the peace bell” ...(war justified by future peace) </vt:lpstr>
      <vt:lpstr>Forward children of Japan</vt:lpstr>
      <vt:lpstr>“Defence for country, tobacco for society”(?) </vt:lpstr>
      <vt:lpstr>The new Japanese order: “Co Prosperity Sphere “Japan the guardian of Asians….West removed</vt:lpstr>
      <vt:lpstr>USA and 1930’s world</vt:lpstr>
      <vt:lpstr>USA and world 1939</vt:lpstr>
      <vt:lpstr>US Nazi Party…September 1939 ….20,000 attend….public revulsion ….Roosevelt depicted as “Jew lover”</vt:lpstr>
      <vt:lpstr>St Louis incident</vt:lpstr>
      <vt:lpstr>Most successful royal tour…ever</vt:lpstr>
      <vt:lpstr>George V1 and FDR June 1939</vt:lpstr>
      <vt:lpstr>The Visit: triumph of informality</vt:lpstr>
      <vt:lpstr>The path to war in Europe</vt:lpstr>
      <vt:lpstr>PowerPoint Presentation</vt:lpstr>
      <vt:lpstr>Irving Berlin  1942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2109</cp:revision>
  <dcterms:created xsi:type="dcterms:W3CDTF">2023-02-02T12:46:22Z</dcterms:created>
  <dcterms:modified xsi:type="dcterms:W3CDTF">2024-12-16T19:43:21Z</dcterms:modified>
</cp:coreProperties>
</file>