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notesMasterIdLst>
    <p:notesMasterId r:id="rId32"/>
  </p:notesMasterIdLst>
  <p:sldIdLst>
    <p:sldId id="448" r:id="rId2"/>
    <p:sldId id="346" r:id="rId3"/>
    <p:sldId id="345" r:id="rId4"/>
    <p:sldId id="468" r:id="rId5"/>
    <p:sldId id="349" r:id="rId6"/>
    <p:sldId id="398" r:id="rId7"/>
    <p:sldId id="368" r:id="rId8"/>
    <p:sldId id="400" r:id="rId9"/>
    <p:sldId id="402" r:id="rId10"/>
    <p:sldId id="403" r:id="rId11"/>
    <p:sldId id="405" r:id="rId12"/>
    <p:sldId id="401" r:id="rId13"/>
    <p:sldId id="404" r:id="rId14"/>
    <p:sldId id="407" r:id="rId15"/>
    <p:sldId id="408" r:id="rId16"/>
    <p:sldId id="409" r:id="rId17"/>
    <p:sldId id="410" r:id="rId18"/>
    <p:sldId id="411" r:id="rId19"/>
    <p:sldId id="412" r:id="rId20"/>
    <p:sldId id="350" r:id="rId21"/>
    <p:sldId id="352" r:id="rId22"/>
    <p:sldId id="353" r:id="rId23"/>
    <p:sldId id="351" r:id="rId24"/>
    <p:sldId id="441" r:id="rId25"/>
    <p:sldId id="444" r:id="rId26"/>
    <p:sldId id="446" r:id="rId27"/>
    <p:sldId id="442" r:id="rId28"/>
    <p:sldId id="445" r:id="rId29"/>
    <p:sldId id="443" r:id="rId30"/>
    <p:sldId id="47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81E0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3799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20" y="1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6282"/>
    </p:cViewPr>
  </p:sorterViewPr>
  <p:notesViewPr>
    <p:cSldViewPr snapToGrid="0">
      <p:cViewPr varScale="1">
        <p:scale>
          <a:sx n="85" d="100"/>
          <a:sy n="85" d="100"/>
        </p:scale>
        <p:origin x="316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7AB96-EA4E-45D9-BE0D-31444D58337D}" type="datetimeFigureOut">
              <a:rPr lang="en-GB" smtClean="0"/>
              <a:t>02/09/2024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r>
              <a:rPr lang="en-GB" dirty="0" smtClean="0"/>
              <a:t>33</a:t>
            </a:r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7C8F7-FF71-4F25-A9C3-008D9FDA093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1379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8B95-4CF9-43A6-9066-8C025B146548}" type="datetimeFigureOut">
              <a:rPr lang="en-GB" smtClean="0"/>
              <a:t>02/09/2024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805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8B95-4CF9-43A6-9066-8C025B146548}" type="datetimeFigureOut">
              <a:rPr lang="en-GB" smtClean="0"/>
              <a:t>02/09/2024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2054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American History and Politics</a:t>
            </a:r>
            <a:br>
              <a:rPr lang="en-US" dirty="0" smtClean="0"/>
            </a:br>
            <a:r>
              <a:rPr lang="en-US" dirty="0" smtClean="0"/>
              <a:t>Session 1: Pre Columbian America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The First Americans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Native American cultures 1493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The W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58B95-4CF9-43A6-9066-8C025B146548}" type="datetimeFigureOut">
              <a:rPr lang="en-GB" smtClean="0"/>
              <a:t>02/09/2024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533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3216" y="3675128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Welcome to Module 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203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6973" y="53267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School teachers</a:t>
            </a:r>
            <a:endParaRPr lang="en-GB" dirty="0"/>
          </a:p>
        </p:txBody>
      </p:sp>
      <p:pic>
        <p:nvPicPr>
          <p:cNvPr id="1026" name="Picture 2" descr="3 – 19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536" y="1567239"/>
            <a:ext cx="8037576" cy="519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82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682" y="103327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A day out</a:t>
            </a:r>
            <a:endParaRPr lang="en-GB" dirty="0"/>
          </a:p>
        </p:txBody>
      </p:sp>
      <p:pic>
        <p:nvPicPr>
          <p:cNvPr id="6146" name="Picture 2" descr="10 – ca 19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88" y="1060704"/>
            <a:ext cx="11685181" cy="587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89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4677" y="496094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A lady of elegance</a:t>
            </a:r>
            <a:endParaRPr lang="en-GB" dirty="0"/>
          </a:p>
        </p:txBody>
      </p:sp>
      <p:pic>
        <p:nvPicPr>
          <p:cNvPr id="3074" name="Picture 2" descr="7 - c. 19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112" y="1207008"/>
            <a:ext cx="8723376" cy="565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83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1953" y="624110"/>
            <a:ext cx="9602660" cy="1280890"/>
          </a:xfrm>
        </p:spPr>
        <p:txBody>
          <a:bodyPr/>
          <a:lstStyle/>
          <a:p>
            <a:r>
              <a:rPr lang="en-GB" dirty="0" smtClean="0"/>
              <a:t>Gentlemen about town and golf course</a:t>
            </a:r>
            <a:endParaRPr lang="en-GB" dirty="0"/>
          </a:p>
        </p:txBody>
      </p:sp>
      <p:pic>
        <p:nvPicPr>
          <p:cNvPr id="5122" name="Picture 2" descr="2 – 19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46" y="1702051"/>
            <a:ext cx="5092995" cy="479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1701" y="1430448"/>
            <a:ext cx="6088435" cy="542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96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1883" y="171366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1900 Girls (1) </a:t>
            </a:r>
            <a:endParaRPr lang="en-GB" dirty="0"/>
          </a:p>
        </p:txBody>
      </p:sp>
      <p:pic>
        <p:nvPicPr>
          <p:cNvPr id="7170" name="Picture 2" descr="Girls' fashions for August 19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57" y="1243584"/>
            <a:ext cx="6095631" cy="569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ven tiny girls were dressed in large hats, 19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534" y="960121"/>
            <a:ext cx="5663114" cy="589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68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7232" y="241337"/>
            <a:ext cx="8911687" cy="811286"/>
          </a:xfrm>
        </p:spPr>
        <p:txBody>
          <a:bodyPr/>
          <a:lstStyle/>
          <a:p>
            <a:pPr algn="ctr"/>
            <a:r>
              <a:rPr lang="en-GB" dirty="0" smtClean="0"/>
              <a:t>Girls 1900’s (2) </a:t>
            </a:r>
            <a:endParaRPr lang="en-GB" dirty="0"/>
          </a:p>
        </p:txBody>
      </p:sp>
      <p:pic>
        <p:nvPicPr>
          <p:cNvPr id="8194" name="Picture 2" descr="Small boy in a sailor suit, 19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102" y="1710647"/>
            <a:ext cx="6046382" cy="558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22" y="1600201"/>
            <a:ext cx="6073972" cy="5257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39550" y="827425"/>
            <a:ext cx="44117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Fed</a:t>
            </a:r>
            <a:r>
              <a:rPr lang="en-GB" dirty="0" smtClean="0"/>
              <a:t> 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up with posing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02313" y="882006"/>
            <a:ext cx="44630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Posing as required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13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4460" y="326399"/>
            <a:ext cx="8911687" cy="1280890"/>
          </a:xfrm>
        </p:spPr>
        <p:txBody>
          <a:bodyPr/>
          <a:lstStyle/>
          <a:p>
            <a:r>
              <a:rPr lang="en-GB" dirty="0" smtClean="0"/>
              <a:t>School Children small town 1904</a:t>
            </a:r>
            <a:endParaRPr lang="en-GB" dirty="0"/>
          </a:p>
        </p:txBody>
      </p:sp>
      <p:pic>
        <p:nvPicPr>
          <p:cNvPr id="9218" name="Picture 2" descr="School children from the Rainy River District, 1900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10" y="987553"/>
            <a:ext cx="12192000" cy="587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32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7865" y="294501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San Francisco 1905</a:t>
            </a:r>
            <a:endParaRPr lang="en-GB" dirty="0"/>
          </a:p>
        </p:txBody>
      </p:sp>
      <p:pic>
        <p:nvPicPr>
          <p:cNvPr id="10242" name="Picture 2" descr="Antique photograph of World's famous sites: San Francisco Grant Aven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11" y="1098881"/>
            <a:ext cx="12057689" cy="575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53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1" y="0"/>
            <a:ext cx="10040112" cy="1280890"/>
          </a:xfrm>
        </p:spPr>
        <p:txBody>
          <a:bodyPr/>
          <a:lstStyle/>
          <a:p>
            <a:r>
              <a:rPr lang="en-GB" dirty="0" smtClean="0"/>
              <a:t>Washington DC 1905 –Pennsylvania Avenue…Capital in foreground</a:t>
            </a:r>
            <a:endParaRPr lang="en-GB" dirty="0"/>
          </a:p>
        </p:txBody>
      </p:sp>
      <p:pic>
        <p:nvPicPr>
          <p:cNvPr id="11266" name="Picture 2" descr="Antique photograph of World's famous sites: Pennsylvania Avenue, Washington DC, 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82" y="1063256"/>
            <a:ext cx="11936818" cy="579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78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7864" y="315766"/>
            <a:ext cx="8911687" cy="1280890"/>
          </a:xfrm>
        </p:spPr>
        <p:txBody>
          <a:bodyPr/>
          <a:lstStyle/>
          <a:p>
            <a:r>
              <a:rPr lang="en-GB" dirty="0" smtClean="0"/>
              <a:t>Long Beach California 1903</a:t>
            </a:r>
            <a:endParaRPr lang="en-GB" dirty="0"/>
          </a:p>
        </p:txBody>
      </p:sp>
      <p:pic>
        <p:nvPicPr>
          <p:cNvPr id="12290" name="Picture 2" descr="Long Beach Bath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950977"/>
            <a:ext cx="12036425" cy="590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27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80313" y="352733"/>
            <a:ext cx="8911687" cy="1280890"/>
          </a:xfrm>
        </p:spPr>
        <p:txBody>
          <a:bodyPr/>
          <a:lstStyle/>
          <a:p>
            <a:r>
              <a:rPr lang="en-GB" dirty="0" smtClean="0"/>
              <a:t>American History Overview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927070" y="2981182"/>
            <a:ext cx="4211145" cy="10838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From Nation to Continental Power</a:t>
            </a:r>
          </a:p>
          <a:p>
            <a:pPr algn="ctr"/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(1789-1849)</a:t>
            </a:r>
            <a:endParaRPr lang="en-GB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43375" y="4518171"/>
            <a:ext cx="4205598" cy="11492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From Continental to World Power</a:t>
            </a:r>
          </a:p>
          <a:p>
            <a:pPr algn="ctr"/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(1850-1898)</a:t>
            </a:r>
            <a:endParaRPr lang="en-GB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49070" y="1276538"/>
            <a:ext cx="4158742" cy="11135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The Vacillating Giant</a:t>
            </a:r>
          </a:p>
          <a:p>
            <a:pPr algn="ctr"/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(1898-1941)</a:t>
            </a:r>
            <a:endParaRPr lang="en-GB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37993" y="2950701"/>
            <a:ext cx="4211145" cy="11595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Master of the Free World</a:t>
            </a:r>
          </a:p>
          <a:p>
            <a:pPr algn="ctr"/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(1941-2008)</a:t>
            </a:r>
            <a:endParaRPr lang="en-GB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54298" y="4487692"/>
            <a:ext cx="4205598" cy="12069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America in a multi polar world</a:t>
            </a:r>
          </a:p>
          <a:p>
            <a:pPr algn="ctr"/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(2001-2025)</a:t>
            </a:r>
            <a:endParaRPr lang="en-GB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70829" y="1241408"/>
            <a:ext cx="4211145" cy="10838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From Colony to Nation</a:t>
            </a:r>
          </a:p>
          <a:p>
            <a:pPr algn="ctr"/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(1600-1789)</a:t>
            </a:r>
            <a:endParaRPr lang="en-GB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35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6" grpId="0" animBg="1"/>
      <p:bldP spid="8" grpId="0" animBg="1"/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166" y="288948"/>
            <a:ext cx="10110372" cy="1280890"/>
          </a:xfrm>
        </p:spPr>
        <p:txBody>
          <a:bodyPr>
            <a:normAutofit/>
          </a:bodyPr>
          <a:lstStyle/>
          <a:p>
            <a:r>
              <a:rPr lang="en-GB" dirty="0" smtClean="0"/>
              <a:t>US becoming an Economic Superpower</a:t>
            </a: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6960783"/>
              </p:ext>
            </p:extLst>
          </p:nvPr>
        </p:nvGraphicFramePr>
        <p:xfrm>
          <a:off x="833306" y="2031024"/>
          <a:ext cx="6097015" cy="1971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9823">
                  <a:extLst>
                    <a:ext uri="{9D8B030D-6E8A-4147-A177-3AD203B41FA5}">
                      <a16:colId xmlns:a16="http://schemas.microsoft.com/office/drawing/2014/main" val="4092791180"/>
                    </a:ext>
                  </a:extLst>
                </a:gridCol>
                <a:gridCol w="1507808">
                  <a:extLst>
                    <a:ext uri="{9D8B030D-6E8A-4147-A177-3AD203B41FA5}">
                      <a16:colId xmlns:a16="http://schemas.microsoft.com/office/drawing/2014/main" val="3576224254"/>
                    </a:ext>
                  </a:extLst>
                </a:gridCol>
                <a:gridCol w="1929384">
                  <a:extLst>
                    <a:ext uri="{9D8B030D-6E8A-4147-A177-3AD203B41FA5}">
                      <a16:colId xmlns:a16="http://schemas.microsoft.com/office/drawing/2014/main" val="119997346"/>
                    </a:ext>
                  </a:extLst>
                </a:gridCol>
              </a:tblGrid>
              <a:tr h="18463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1870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1913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8357711"/>
                  </a:ext>
                </a:extLst>
              </a:tr>
              <a:tr h="401388">
                <a:tc>
                  <a:txBody>
                    <a:bodyPr/>
                    <a:lstStyle/>
                    <a:p>
                      <a:r>
                        <a:rPr lang="en-GB" dirty="0" smtClean="0"/>
                        <a:t>USA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98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517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0587886"/>
                  </a:ext>
                </a:extLst>
              </a:tr>
              <a:tr h="401388">
                <a:tc>
                  <a:txBody>
                    <a:bodyPr/>
                    <a:lstStyle/>
                    <a:p>
                      <a:r>
                        <a:rPr lang="en-GB" dirty="0" smtClean="0"/>
                        <a:t>United Kingdom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110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224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7409885"/>
                  </a:ext>
                </a:extLst>
              </a:tr>
              <a:tr h="401388">
                <a:tc>
                  <a:txBody>
                    <a:bodyPr/>
                    <a:lstStyle/>
                    <a:p>
                      <a:r>
                        <a:rPr lang="en-GB" dirty="0" smtClean="0"/>
                        <a:t>Germany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72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230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8536028"/>
                  </a:ext>
                </a:extLst>
              </a:tr>
              <a:tr h="401388">
                <a:tc>
                  <a:txBody>
                    <a:bodyPr/>
                    <a:lstStyle/>
                    <a:p>
                      <a:r>
                        <a:rPr lang="en-GB" dirty="0" smtClean="0"/>
                        <a:t>France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72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144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521490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54813" y="1296306"/>
            <a:ext cx="6376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World Economy Size $Bn (1990 …Maddison)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184006"/>
              </p:ext>
            </p:extLst>
          </p:nvPr>
        </p:nvGraphicFramePr>
        <p:xfrm>
          <a:off x="912330" y="4607773"/>
          <a:ext cx="6081775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2775">
                  <a:extLst>
                    <a:ext uri="{9D8B030D-6E8A-4147-A177-3AD203B41FA5}">
                      <a16:colId xmlns:a16="http://schemas.microsoft.com/office/drawing/2014/main" val="4092791180"/>
                    </a:ext>
                  </a:extLst>
                </a:gridCol>
                <a:gridCol w="1527048">
                  <a:extLst>
                    <a:ext uri="{9D8B030D-6E8A-4147-A177-3AD203B41FA5}">
                      <a16:colId xmlns:a16="http://schemas.microsoft.com/office/drawing/2014/main" val="3576224254"/>
                    </a:ext>
                  </a:extLst>
                </a:gridCol>
                <a:gridCol w="1901952">
                  <a:extLst>
                    <a:ext uri="{9D8B030D-6E8A-4147-A177-3AD203B41FA5}">
                      <a16:colId xmlns:a16="http://schemas.microsoft.com/office/drawing/2014/main" val="1199973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1870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1913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3577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USA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4,800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10,100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0587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United Kingdom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5,200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8,200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74098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Germany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2,900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5,800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85360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France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2,990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5,555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521490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600030" y="4159423"/>
            <a:ext cx="5759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GDP per capita $US  (1990 …Maddison)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63508" y="2297638"/>
            <a:ext cx="53193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Grows 500%, …twice size of UK 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Germany overtakes UK ..grows 300%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00404" y="4961611"/>
            <a:ext cx="53896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Americans 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20% wealthier than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Britain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British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20% wealthier than Germans</a:t>
            </a:r>
          </a:p>
        </p:txBody>
      </p:sp>
    </p:spTree>
    <p:extLst>
      <p:ext uri="{BB962C8B-B14F-4D97-AF65-F5344CB8AC3E}">
        <p14:creationId xmlns:p14="http://schemas.microsoft.com/office/powerpoint/2010/main" val="266136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5679" y="333964"/>
            <a:ext cx="8911687" cy="721113"/>
          </a:xfrm>
        </p:spPr>
        <p:txBody>
          <a:bodyPr/>
          <a:lstStyle/>
          <a:p>
            <a:r>
              <a:rPr lang="en-GB" dirty="0" smtClean="0"/>
              <a:t>Rapid population increase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6487727"/>
              </p:ext>
            </p:extLst>
          </p:nvPr>
        </p:nvGraphicFramePr>
        <p:xfrm>
          <a:off x="1600200" y="2124456"/>
          <a:ext cx="8339327" cy="20634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8364">
                  <a:extLst>
                    <a:ext uri="{9D8B030D-6E8A-4147-A177-3AD203B41FA5}">
                      <a16:colId xmlns:a16="http://schemas.microsoft.com/office/drawing/2014/main" val="1711909630"/>
                    </a:ext>
                  </a:extLst>
                </a:gridCol>
                <a:gridCol w="1395497">
                  <a:extLst>
                    <a:ext uri="{9D8B030D-6E8A-4147-A177-3AD203B41FA5}">
                      <a16:colId xmlns:a16="http://schemas.microsoft.com/office/drawing/2014/main" val="710715218"/>
                    </a:ext>
                  </a:extLst>
                </a:gridCol>
                <a:gridCol w="1363539">
                  <a:extLst>
                    <a:ext uri="{9D8B030D-6E8A-4147-A177-3AD203B41FA5}">
                      <a16:colId xmlns:a16="http://schemas.microsoft.com/office/drawing/2014/main" val="2140741968"/>
                    </a:ext>
                  </a:extLst>
                </a:gridCol>
                <a:gridCol w="1459414">
                  <a:extLst>
                    <a:ext uri="{9D8B030D-6E8A-4147-A177-3AD203B41FA5}">
                      <a16:colId xmlns:a16="http://schemas.microsoft.com/office/drawing/2014/main" val="2341813691"/>
                    </a:ext>
                  </a:extLst>
                </a:gridCol>
                <a:gridCol w="1438108">
                  <a:extLst>
                    <a:ext uri="{9D8B030D-6E8A-4147-A177-3AD203B41FA5}">
                      <a16:colId xmlns:a16="http://schemas.microsoft.com/office/drawing/2014/main" val="560205680"/>
                    </a:ext>
                  </a:extLst>
                </a:gridCol>
                <a:gridCol w="1214405">
                  <a:extLst>
                    <a:ext uri="{9D8B030D-6E8A-4147-A177-3AD203B41FA5}">
                      <a16:colId xmlns:a16="http://schemas.microsoft.com/office/drawing/2014/main" val="321750915"/>
                    </a:ext>
                  </a:extLst>
                </a:gridCol>
              </a:tblGrid>
              <a:tr h="41269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1870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1890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1900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1910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1920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850209"/>
                  </a:ext>
                </a:extLst>
              </a:tr>
              <a:tr h="412699">
                <a:tc>
                  <a:txBody>
                    <a:bodyPr/>
                    <a:lstStyle/>
                    <a:p>
                      <a:r>
                        <a:rPr lang="en-GB" dirty="0" smtClean="0"/>
                        <a:t>USA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75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92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105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5612719"/>
                  </a:ext>
                </a:extLst>
              </a:tr>
              <a:tr h="412699">
                <a:tc>
                  <a:txBody>
                    <a:bodyPr/>
                    <a:lstStyle/>
                    <a:p>
                      <a:r>
                        <a:rPr lang="en-GB" dirty="0" smtClean="0"/>
                        <a:t>UK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1312558"/>
                  </a:ext>
                </a:extLst>
              </a:tr>
              <a:tr h="412699">
                <a:tc>
                  <a:txBody>
                    <a:bodyPr/>
                    <a:lstStyle/>
                    <a:p>
                      <a:r>
                        <a:rPr lang="en-GB" dirty="0" smtClean="0"/>
                        <a:t>Germany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61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1074850"/>
                  </a:ext>
                </a:extLst>
              </a:tr>
              <a:tr h="412699">
                <a:tc>
                  <a:txBody>
                    <a:bodyPr/>
                    <a:lstStyle/>
                    <a:p>
                      <a:r>
                        <a:rPr lang="en-GB" dirty="0" smtClean="0"/>
                        <a:t>France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38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472494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236976" y="4270248"/>
            <a:ext cx="5871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 nation of big cities industrialising rapidly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81728" y="1536192"/>
            <a:ext cx="3166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Population in millions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15384" y="4690872"/>
            <a:ext cx="2153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largest cities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07846" y="5139372"/>
            <a:ext cx="25827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1870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New York 1,200,000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Philadelphia 600,000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 Louis 300,000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46320" y="53309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4392976" y="5179135"/>
            <a:ext cx="25827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1900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New York 3,400,000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Chicago 1,700,000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Philadelphia 600,000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66966" y="5186307"/>
            <a:ext cx="27959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1920</a:t>
            </a:r>
          </a:p>
          <a:p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New`York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5,600,000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Chicago 2,700,000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Philadelphia 1,800,000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67702" y="6457890"/>
            <a:ext cx="1324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7,400,000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2104" y="6488668"/>
            <a:ext cx="26035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London:     3,300,000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1095" y="6488668"/>
            <a:ext cx="1324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7,000,000</a:t>
            </a:r>
          </a:p>
        </p:txBody>
      </p:sp>
    </p:spTree>
    <p:extLst>
      <p:ext uri="{BB962C8B-B14F-4D97-AF65-F5344CB8AC3E}">
        <p14:creationId xmlns:p14="http://schemas.microsoft.com/office/powerpoint/2010/main" val="197128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0" grpId="0"/>
      <p:bldP spid="11" grpId="0"/>
      <p:bldP spid="12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793" y="285782"/>
            <a:ext cx="9876980" cy="772053"/>
          </a:xfrm>
        </p:spPr>
        <p:txBody>
          <a:bodyPr/>
          <a:lstStyle/>
          <a:p>
            <a:r>
              <a:rPr lang="en-GB" dirty="0" smtClean="0"/>
              <a:t>An increasingly urban and unequal society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822" y="1191583"/>
            <a:ext cx="9255188" cy="2157984"/>
          </a:xfrm>
        </p:spPr>
        <p:txBody>
          <a:bodyPr>
            <a:normAutofit lnSpcReduction="10000"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Declining agricultural workforce: </a:t>
            </a: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1870 ---  56%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of total 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1900 ---38%</a:t>
            </a:r>
          </a:p>
          <a:p>
            <a:pPr lvl="1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1920 –20%</a:t>
            </a:r>
          </a:p>
          <a:p>
            <a:pPr lvl="1"/>
            <a:endParaRPr lang="en-GB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44032" y="3432223"/>
            <a:ext cx="11847968" cy="29992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% of population own 45% of national wealth (vs 38% today, 20% 1960)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Highest standard of living in the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world…yet much poverty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% of population living in poverty/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subsistence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comfortable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% wealthy</a:t>
            </a:r>
          </a:p>
          <a:p>
            <a:pPr lvl="1"/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47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9234" y="0"/>
            <a:ext cx="8911687" cy="733199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Rising levels of immigration</a:t>
            </a:r>
            <a:br>
              <a:rPr lang="en-GB" dirty="0" smtClean="0"/>
            </a:b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45" y="923365"/>
            <a:ext cx="5202393" cy="580788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213775" y="6363162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10%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31478" y="1674629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15%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1482957" y="2482007"/>
            <a:ext cx="2443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Level of immigration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1503720" y="4384261"/>
            <a:ext cx="1697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% Population </a:t>
            </a:r>
          </a:p>
          <a:p>
            <a:r>
              <a:rPr lang="en-GB" dirty="0" smtClean="0"/>
              <a:t>foreign born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5844988" y="654857"/>
            <a:ext cx="63470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15 million immigrants 1900-1915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Foreign born % rise from 10%-15% 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……British ancestry 50% 1870, 30% 1910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……Irish 5% 1870, 10% 1910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……German 5% 1870, 1910 25%</a:t>
            </a:r>
          </a:p>
        </p:txBody>
      </p:sp>
      <p:cxnSp>
        <p:nvCxnSpPr>
          <p:cNvPr id="13" name="Straight Arrow Connector 12"/>
          <p:cNvCxnSpPr>
            <a:stCxn id="7" idx="0"/>
            <a:endCxn id="8" idx="2"/>
          </p:cNvCxnSpPr>
          <p:nvPr/>
        </p:nvCxnSpPr>
        <p:spPr>
          <a:xfrm flipV="1">
            <a:off x="5524117" y="2043961"/>
            <a:ext cx="17703" cy="431920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820508" y="3040967"/>
            <a:ext cx="65737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2400" dirty="0"/>
              <a:t>New Immigration/ cultures from South &amp; East Europe</a:t>
            </a:r>
          </a:p>
          <a:p>
            <a:r>
              <a:rPr lang="en-GB" sz="2400" dirty="0"/>
              <a:t>……….Italy</a:t>
            </a:r>
          </a:p>
          <a:p>
            <a:r>
              <a:rPr lang="en-GB" sz="2400" dirty="0"/>
              <a:t>……….Poland</a:t>
            </a:r>
          </a:p>
          <a:p>
            <a:r>
              <a:rPr lang="en-GB" sz="2400" dirty="0"/>
              <a:t>……….Russian and Polish </a:t>
            </a:r>
            <a:r>
              <a:rPr lang="en-GB" sz="2400" dirty="0" smtClean="0"/>
              <a:t>Jews</a:t>
            </a:r>
            <a:endParaRPr lang="en-GB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818611" y="5300759"/>
            <a:ext cx="64904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Push: South/ East Europe ….pogroms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Pull:  Opportunities…higher standard of living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improved communications, safety family</a:t>
            </a:r>
          </a:p>
        </p:txBody>
      </p:sp>
    </p:spTree>
    <p:extLst>
      <p:ext uri="{BB962C8B-B14F-4D97-AF65-F5344CB8AC3E}">
        <p14:creationId xmlns:p14="http://schemas.microsoft.com/office/powerpoint/2010/main" val="7690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6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2224" y="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Ellis Island arrivals</a:t>
            </a:r>
            <a:endParaRPr lang="en-GB" dirty="0"/>
          </a:p>
        </p:txBody>
      </p:sp>
      <p:pic>
        <p:nvPicPr>
          <p:cNvPr id="1026" name="Picture 2" descr="Immigrants Immigration Ellis Isl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89" y="669956"/>
            <a:ext cx="12000211" cy="634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78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1610" y="80903"/>
            <a:ext cx="8911687" cy="616216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Polish immigrants 1901</a:t>
            </a:r>
            <a:br>
              <a:rPr lang="en-GB" dirty="0" smtClean="0"/>
            </a:br>
            <a:endParaRPr lang="en-GB" dirty="0"/>
          </a:p>
        </p:txBody>
      </p:sp>
      <p:pic>
        <p:nvPicPr>
          <p:cNvPr id="4098" name="Picture 2" descr="New America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95" y="651851"/>
            <a:ext cx="11982105" cy="620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82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4818" y="388719"/>
            <a:ext cx="8911687" cy="1280890"/>
          </a:xfrm>
        </p:spPr>
        <p:txBody>
          <a:bodyPr/>
          <a:lstStyle/>
          <a:p>
            <a:r>
              <a:rPr lang="en-GB" dirty="0" smtClean="0"/>
              <a:t>Most from south and eastern Europe</a:t>
            </a:r>
            <a:endParaRPr lang="en-GB" dirty="0"/>
          </a:p>
        </p:txBody>
      </p:sp>
      <p:sp>
        <p:nvSpPr>
          <p:cNvPr id="4" name="AutoShape 2" descr="new immigrants America old 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118" y="1557196"/>
            <a:ext cx="11908771" cy="520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27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7045" y="9901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Italian arrivals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90" y="968721"/>
            <a:ext cx="11850986" cy="588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15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3080" y="0"/>
            <a:ext cx="8911687" cy="606582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East Europeans</a:t>
            </a:r>
            <a:endParaRPr lang="en-GB" dirty="0"/>
          </a:p>
        </p:txBody>
      </p:sp>
      <p:pic>
        <p:nvPicPr>
          <p:cNvPr id="5122" name="Picture 2" descr="https://assets.editorial.aetnd.com/uploads/2009/10/serbian.jpg?width=3840&amp;amp%3Bheight=400&amp;amp%3Bcrop=2%3A1&amp;quality=75&amp;auto=web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2753"/>
            <a:ext cx="4409038" cy="554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10281" y="778599"/>
            <a:ext cx="2326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Roma people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8136" y="1502875"/>
            <a:ext cx="6585032" cy="51999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28903" y="1039216"/>
            <a:ext cx="1263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Polish </a:t>
            </a:r>
          </a:p>
        </p:txBody>
      </p:sp>
    </p:spTree>
    <p:extLst>
      <p:ext uri="{BB962C8B-B14F-4D97-AF65-F5344CB8AC3E}">
        <p14:creationId xmlns:p14="http://schemas.microsoft.com/office/powerpoint/2010/main" val="273342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834" y="0"/>
            <a:ext cx="8911687" cy="1280890"/>
          </a:xfrm>
        </p:spPr>
        <p:txBody>
          <a:bodyPr/>
          <a:lstStyle/>
          <a:p>
            <a:r>
              <a:rPr lang="en-GB" dirty="0" smtClean="0"/>
              <a:t>1903 Domestic reaction</a:t>
            </a:r>
            <a:endParaRPr lang="en-GB" dirty="0"/>
          </a:p>
        </p:txBody>
      </p:sp>
      <p:pic>
        <p:nvPicPr>
          <p:cNvPr id="3074" name="Picture 2" descr="The High Tide Of Immigration - A National Menace Judge Magaz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31" y="624688"/>
            <a:ext cx="11497900" cy="632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55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7897" y="2776358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Talk 23: USA and the 20</a:t>
            </a:r>
            <a:r>
              <a:rPr lang="en-GB" baseline="30000" dirty="0" smtClean="0"/>
              <a:t>th</a:t>
            </a:r>
            <a:r>
              <a:rPr lang="en-GB" dirty="0" smtClean="0"/>
              <a:t> Century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801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2010" y="263626"/>
            <a:ext cx="8911687" cy="1280890"/>
          </a:xfrm>
        </p:spPr>
        <p:txBody>
          <a:bodyPr/>
          <a:lstStyle/>
          <a:p>
            <a:r>
              <a:rPr lang="en-GB" dirty="0" smtClean="0"/>
              <a:t>The great partnership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25" y="1943100"/>
            <a:ext cx="4775684" cy="4835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7958" y="1811215"/>
            <a:ext cx="6273381" cy="5382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1985" y="1397978"/>
            <a:ext cx="396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Elizabeth Cady Stanton 1815-1902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746631" y="1365739"/>
            <a:ext cx="3241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Susan Anthony (1820-1906)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794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48638" y="270538"/>
            <a:ext cx="72189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Module 4: The vacillating Giant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4359454"/>
              </p:ext>
            </p:extLst>
          </p:nvPr>
        </p:nvGraphicFramePr>
        <p:xfrm>
          <a:off x="599057" y="1448445"/>
          <a:ext cx="11686954" cy="5151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9943">
                  <a:extLst>
                    <a:ext uri="{9D8B030D-6E8A-4147-A177-3AD203B41FA5}">
                      <a16:colId xmlns:a16="http://schemas.microsoft.com/office/drawing/2014/main" val="4093556288"/>
                    </a:ext>
                  </a:extLst>
                </a:gridCol>
                <a:gridCol w="6031340">
                  <a:extLst>
                    <a:ext uri="{9D8B030D-6E8A-4147-A177-3AD203B41FA5}">
                      <a16:colId xmlns:a16="http://schemas.microsoft.com/office/drawing/2014/main" val="1218002973"/>
                    </a:ext>
                  </a:extLst>
                </a:gridCol>
                <a:gridCol w="2289408">
                  <a:extLst>
                    <a:ext uri="{9D8B030D-6E8A-4147-A177-3AD203B41FA5}">
                      <a16:colId xmlns:a16="http://schemas.microsoft.com/office/drawing/2014/main" val="3355094114"/>
                    </a:ext>
                  </a:extLst>
                </a:gridCol>
                <a:gridCol w="2486263">
                  <a:extLst>
                    <a:ext uri="{9D8B030D-6E8A-4147-A177-3AD203B41FA5}">
                      <a16:colId xmlns:a16="http://schemas.microsoft.com/office/drawing/2014/main" val="3864966894"/>
                    </a:ext>
                  </a:extLst>
                </a:gridCol>
              </a:tblGrid>
              <a:tr h="480614">
                <a:tc>
                  <a:txBody>
                    <a:bodyPr/>
                    <a:lstStyle/>
                    <a:p>
                      <a:r>
                        <a:rPr lang="en-GB" dirty="0" smtClean="0"/>
                        <a:t>Talk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Title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Time Period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Date of Talk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1440900"/>
                  </a:ext>
                </a:extLst>
              </a:tr>
              <a:tr h="655073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USA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the 20</a:t>
                      </a:r>
                      <a:r>
                        <a:rPr lang="en-GB" sz="24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Century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1898-1900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September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2nd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7754052"/>
                  </a:ext>
                </a:extLst>
              </a:tr>
              <a:tr h="564442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Progressive era</a:t>
                      </a:r>
                      <a:endParaRPr lang="en-GB" sz="2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1900-1916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September 16th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5655905"/>
                  </a:ext>
                </a:extLst>
              </a:tr>
              <a:tr h="729574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USA  and world War One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1914-1920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October</a:t>
                      </a:r>
                      <a:r>
                        <a:rPr lang="en-GB" sz="2400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21st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2191017"/>
                  </a:ext>
                </a:extLst>
              </a:tr>
              <a:tr h="674142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retreat to “normalcy’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1919-1921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November 4th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9025345"/>
                  </a:ext>
                </a:extLst>
              </a:tr>
              <a:tr h="674142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Roaring Twenties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1921-1929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November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18th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6748484"/>
                  </a:ext>
                </a:extLst>
              </a:tr>
              <a:tr h="730547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Great Depression and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Deal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1929-1941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December 2nd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7807227"/>
                  </a:ext>
                </a:extLst>
              </a:tr>
              <a:tr h="642996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Foreign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Policy: Isolationism interrupted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1921-1941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December 16th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3448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89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1040" y="97523"/>
            <a:ext cx="8911687" cy="1280890"/>
          </a:xfrm>
        </p:spPr>
        <p:txBody>
          <a:bodyPr/>
          <a:lstStyle/>
          <a:p>
            <a:r>
              <a:rPr lang="en-GB" dirty="0" smtClean="0"/>
              <a:t>USA and the 20</a:t>
            </a:r>
            <a:r>
              <a:rPr lang="en-GB" baseline="30000" dirty="0" smtClean="0"/>
              <a:t>th</a:t>
            </a:r>
            <a:r>
              <a:rPr lang="en-GB" dirty="0" smtClean="0"/>
              <a:t> Century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8776" y="1106920"/>
            <a:ext cx="9429014" cy="5509034"/>
          </a:xfrm>
        </p:spPr>
        <p:txBody>
          <a:bodyPr>
            <a:no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State of America 1900 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Emergence of the Progressives</a:t>
            </a:r>
          </a:p>
          <a:p>
            <a:pPr marL="0" indent="0">
              <a:buNone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American Philippine War 1898-1902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Boxer Rebellion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new century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83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8795" y="3098368"/>
            <a:ext cx="8911687" cy="1280890"/>
          </a:xfrm>
        </p:spPr>
        <p:txBody>
          <a:bodyPr/>
          <a:lstStyle/>
          <a:p>
            <a:r>
              <a:rPr lang="en-GB" dirty="0" smtClean="0"/>
              <a:t>The state of America 1900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90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901" y="194342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USA 1898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484" y="1235271"/>
            <a:ext cx="11612578" cy="5974422"/>
          </a:xfrm>
        </p:spPr>
        <p:txBody>
          <a:bodyPr>
            <a:no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President McKinley Republican elected 1896: Business and Empire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Economy growing again after “Panic of 1893”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Frontier closed, Indians irrelevant, race issues institutionalised, borders secure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America triumphant…one of the Great Powers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Spain defeated,  empire secured ( Philippines, Puerto Rico, Hawaii)</a:t>
            </a:r>
          </a:p>
          <a:p>
            <a:pPr lvl="1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Cuba “liberated”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58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6088" y="358296"/>
            <a:ext cx="8911687" cy="1280890"/>
          </a:xfrm>
        </p:spPr>
        <p:txBody>
          <a:bodyPr/>
          <a:lstStyle/>
          <a:p>
            <a:r>
              <a:rPr lang="en-GB" dirty="0" smtClean="0"/>
              <a:t>Fashion changes 1900-1910</a:t>
            </a:r>
            <a:endParaRPr lang="en-GB" dirty="0"/>
          </a:p>
        </p:txBody>
      </p:sp>
      <p:pic>
        <p:nvPicPr>
          <p:cNvPr id="4100" name="Picture 4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30" y="1095471"/>
            <a:ext cx="8380158" cy="576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092619" y="4105385"/>
            <a:ext cx="28308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1910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Sporty, comfortable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…light, open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77047" y="1826205"/>
            <a:ext cx="33117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1890</a:t>
            </a:r>
          </a:p>
          <a:p>
            <a:pPr algn="ctr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Clumsy. uncomfortable</a:t>
            </a:r>
          </a:p>
          <a:p>
            <a:pPr algn="ctr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Dark, conservative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3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4190" y="347663"/>
            <a:ext cx="8911687" cy="731329"/>
          </a:xfrm>
        </p:spPr>
        <p:txBody>
          <a:bodyPr/>
          <a:lstStyle/>
          <a:p>
            <a:pPr algn="ctr"/>
            <a:r>
              <a:rPr lang="en-GB" dirty="0" smtClean="0"/>
              <a:t>A lady of fashion 1900</a:t>
            </a:r>
            <a:endParaRPr lang="en-GB" dirty="0"/>
          </a:p>
        </p:txBody>
      </p:sp>
      <p:pic>
        <p:nvPicPr>
          <p:cNvPr id="2050" name="Picture 2" descr="4 – 1903–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192" y="1069848"/>
            <a:ext cx="7022592" cy="578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64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40978</TotalTime>
  <Words>656</Words>
  <Application>Microsoft Office PowerPoint</Application>
  <PresentationFormat>Widescreen</PresentationFormat>
  <Paragraphs>214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Century Gothic</vt:lpstr>
      <vt:lpstr>Wingdings 3</vt:lpstr>
      <vt:lpstr>Wisp</vt:lpstr>
      <vt:lpstr>Welcome to Module 4</vt:lpstr>
      <vt:lpstr>American History Overview</vt:lpstr>
      <vt:lpstr>Talk 23: USA and the 20th Century</vt:lpstr>
      <vt:lpstr>PowerPoint Presentation</vt:lpstr>
      <vt:lpstr>USA and the 20th Century</vt:lpstr>
      <vt:lpstr>The state of America 1900</vt:lpstr>
      <vt:lpstr>USA 1898</vt:lpstr>
      <vt:lpstr>Fashion changes 1900-1910</vt:lpstr>
      <vt:lpstr>A lady of fashion 1900</vt:lpstr>
      <vt:lpstr>School teachers</vt:lpstr>
      <vt:lpstr>A day out</vt:lpstr>
      <vt:lpstr>A lady of elegance</vt:lpstr>
      <vt:lpstr>Gentlemen about town and golf course</vt:lpstr>
      <vt:lpstr>1900 Girls (1) </vt:lpstr>
      <vt:lpstr>Girls 1900’s (2) </vt:lpstr>
      <vt:lpstr>School Children small town 1904</vt:lpstr>
      <vt:lpstr>San Francisco 1905</vt:lpstr>
      <vt:lpstr>Washington DC 1905 –Pennsylvania Avenue…Capital in foreground</vt:lpstr>
      <vt:lpstr>Long Beach California 1903</vt:lpstr>
      <vt:lpstr>US becoming an Economic Superpower</vt:lpstr>
      <vt:lpstr>Rapid population increase</vt:lpstr>
      <vt:lpstr>An increasingly urban and unequal society</vt:lpstr>
      <vt:lpstr>Rising levels of immigration </vt:lpstr>
      <vt:lpstr>Ellis Island arrivals</vt:lpstr>
      <vt:lpstr>Polish immigrants 1901 </vt:lpstr>
      <vt:lpstr>Most from south and eastern Europe</vt:lpstr>
      <vt:lpstr>Italian arrivals</vt:lpstr>
      <vt:lpstr>East Europeans</vt:lpstr>
      <vt:lpstr>1903 Domestic reaction</vt:lpstr>
      <vt:lpstr>The great partnership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making of America</dc:title>
  <dc:creator>Stephen</dc:creator>
  <cp:lastModifiedBy>Stephen</cp:lastModifiedBy>
  <cp:revision>1394</cp:revision>
  <dcterms:created xsi:type="dcterms:W3CDTF">2023-02-02T12:46:22Z</dcterms:created>
  <dcterms:modified xsi:type="dcterms:W3CDTF">2024-09-02T19:48:31Z</dcterms:modified>
</cp:coreProperties>
</file>