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36"/>
  </p:notesMasterIdLst>
  <p:sldIdLst>
    <p:sldId id="256" r:id="rId2"/>
    <p:sldId id="345" r:id="rId3"/>
    <p:sldId id="322" r:id="rId4"/>
    <p:sldId id="329" r:id="rId5"/>
    <p:sldId id="332" r:id="rId6"/>
    <p:sldId id="335" r:id="rId7"/>
    <p:sldId id="334" r:id="rId8"/>
    <p:sldId id="333" r:id="rId9"/>
    <p:sldId id="346" r:id="rId10"/>
    <p:sldId id="325" r:id="rId11"/>
    <p:sldId id="316" r:id="rId12"/>
    <p:sldId id="331" r:id="rId13"/>
    <p:sldId id="336" r:id="rId14"/>
    <p:sldId id="343" r:id="rId15"/>
    <p:sldId id="330" r:id="rId16"/>
    <p:sldId id="326" r:id="rId17"/>
    <p:sldId id="339" r:id="rId18"/>
    <p:sldId id="340" r:id="rId19"/>
    <p:sldId id="338" r:id="rId20"/>
    <p:sldId id="337" r:id="rId21"/>
    <p:sldId id="342" r:id="rId22"/>
    <p:sldId id="309" r:id="rId23"/>
    <p:sldId id="347" r:id="rId24"/>
    <p:sldId id="320" r:id="rId25"/>
    <p:sldId id="321" r:id="rId26"/>
    <p:sldId id="349" r:id="rId27"/>
    <p:sldId id="357" r:id="rId28"/>
    <p:sldId id="341" r:id="rId29"/>
    <p:sldId id="350" r:id="rId30"/>
    <p:sldId id="328" r:id="rId31"/>
    <p:sldId id="351" r:id="rId32"/>
    <p:sldId id="318" r:id="rId33"/>
    <p:sldId id="352" r:id="rId34"/>
    <p:sldId id="3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589" autoAdjust="0"/>
    <p:restoredTop sz="94660"/>
  </p:normalViewPr>
  <p:slideViewPr>
    <p:cSldViewPr snapToGrid="0">
      <p:cViewPr varScale="1">
        <p:scale>
          <a:sx n="111" d="100"/>
          <a:sy n="111" d="100"/>
        </p:scale>
        <p:origin x="150" y="11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03/06/2024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03/06/2024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2890178" y="3483497"/>
            <a:ext cx="8915399" cy="1126283"/>
          </a:xfrm>
        </p:spPr>
        <p:txBody>
          <a:bodyPr>
            <a:normAutofit/>
          </a:bodyPr>
          <a:lstStyle/>
          <a:p>
            <a:r>
              <a:rPr lang="en-GB" sz="3200" dirty="0" smtClean="0">
                <a:latin typeface="Arial" panose="020B0604020202020204" pitchFamily="34" charset="0"/>
                <a:cs typeface="Arial" panose="020B0604020202020204" pitchFamily="34" charset="0"/>
              </a:rPr>
              <a:t>Talk 22: A World Power Emerges</a:t>
            </a:r>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83435"/>
            <a:ext cx="8911687" cy="1280890"/>
          </a:xfrm>
        </p:spPr>
        <p:txBody>
          <a:bodyPr/>
          <a:lstStyle/>
          <a:p>
            <a:r>
              <a:rPr lang="en-GB" dirty="0" smtClean="0"/>
              <a:t>2</a:t>
            </a:r>
            <a:r>
              <a:rPr lang="en-GB" baseline="30000" dirty="0" smtClean="0"/>
              <a:t>nd</a:t>
            </a:r>
            <a:r>
              <a:rPr lang="en-GB" dirty="0" smtClean="0"/>
              <a:t> war for Cuban Independence</a:t>
            </a:r>
            <a:endParaRPr lang="en-GB" dirty="0"/>
          </a:p>
        </p:txBody>
      </p:sp>
      <p:sp>
        <p:nvSpPr>
          <p:cNvPr id="3" name="Content Placeholder 2"/>
          <p:cNvSpPr>
            <a:spLocks noGrp="1"/>
          </p:cNvSpPr>
          <p:nvPr>
            <p:ph idx="1"/>
          </p:nvPr>
        </p:nvSpPr>
        <p:spPr>
          <a:xfrm>
            <a:off x="1545258" y="934951"/>
            <a:ext cx="10521109" cy="5228456"/>
          </a:xfrm>
        </p:spPr>
        <p:txBody>
          <a:bodyPr>
            <a:normAutofit fontScale="85000" lnSpcReduction="10000"/>
          </a:bodyPr>
          <a:lstStyle/>
          <a:p>
            <a:r>
              <a:rPr lang="en-GB" sz="2600" dirty="0" smtClean="0">
                <a:latin typeface="Arial" panose="020B0604020202020204" pitchFamily="34" charset="0"/>
                <a:cs typeface="Arial" panose="020B0604020202020204" pitchFamily="34" charset="0"/>
              </a:rPr>
              <a:t>Marti/ Gomez expedition lands in Cuba…widespread support</a:t>
            </a:r>
          </a:p>
          <a:p>
            <a:pPr lvl="1"/>
            <a:r>
              <a:rPr lang="en-GB" sz="2600" dirty="0" smtClean="0">
                <a:latin typeface="Arial" panose="020B0604020202020204" pitchFamily="34" charset="0"/>
                <a:cs typeface="Arial" panose="020B0604020202020204" pitchFamily="34" charset="0"/>
              </a:rPr>
              <a:t>Spanish General Weyler imposes concentration camps policy</a:t>
            </a:r>
          </a:p>
          <a:p>
            <a:pPr lvl="1"/>
            <a:r>
              <a:rPr lang="en-GB" sz="2600" dirty="0" smtClean="0">
                <a:latin typeface="Arial" panose="020B0604020202020204" pitchFamily="34" charset="0"/>
                <a:cs typeface="Arial" panose="020B0604020202020204" pitchFamily="34" charset="0"/>
              </a:rPr>
              <a:t>30% rural population die from disease/starvation.</a:t>
            </a:r>
          </a:p>
          <a:p>
            <a:pPr lvl="1"/>
            <a:r>
              <a:rPr lang="en-GB" sz="2600" dirty="0" smtClean="0">
                <a:latin typeface="Arial" panose="020B0604020202020204" pitchFamily="34" charset="0"/>
                <a:cs typeface="Arial" panose="020B0604020202020204" pitchFamily="34" charset="0"/>
              </a:rPr>
              <a:t>Spanish control cities/ rebels countryside</a:t>
            </a:r>
          </a:p>
          <a:p>
            <a:pPr lvl="1"/>
            <a:r>
              <a:rPr lang="en-GB" sz="2600" dirty="0" smtClean="0">
                <a:latin typeface="Arial" panose="020B0604020202020204" pitchFamily="34" charset="0"/>
                <a:cs typeface="Arial" panose="020B0604020202020204" pitchFamily="34" charset="0"/>
              </a:rPr>
              <a:t>Spanish army of 200,000…yellow fever outbreak</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Cuban Junta: exiles in US, lobby for support vs Spain, worry about annexation</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New Liberal government in Spain attempts accommodation:</a:t>
            </a:r>
          </a:p>
          <a:p>
            <a:pPr lvl="1"/>
            <a:r>
              <a:rPr lang="en-GB" sz="2600" dirty="0" smtClean="0">
                <a:latin typeface="Arial" panose="020B0604020202020204" pitchFamily="34" charset="0"/>
                <a:cs typeface="Arial" panose="020B0604020202020204" pitchFamily="34" charset="0"/>
              </a:rPr>
              <a:t>Offers autonomy to Cuba within Empire, civilian rule 1897</a:t>
            </a:r>
          </a:p>
          <a:p>
            <a:pPr lvl="1"/>
            <a:r>
              <a:rPr lang="en-GB" sz="2600" dirty="0" smtClean="0">
                <a:latin typeface="Arial" panose="020B0604020202020204" pitchFamily="34" charset="0"/>
                <a:cs typeface="Arial" panose="020B0604020202020204" pitchFamily="34" charset="0"/>
              </a:rPr>
              <a:t>Rebels ignore...war continues</a:t>
            </a:r>
          </a:p>
          <a:p>
            <a:pPr lvl="1"/>
            <a:r>
              <a:rPr lang="en-GB" sz="2600" dirty="0" smtClean="0">
                <a:latin typeface="Arial" panose="020B0604020202020204" pitchFamily="34" charset="0"/>
                <a:cs typeface="Arial" panose="020B0604020202020204" pitchFamily="34" charset="0"/>
              </a:rPr>
              <a:t>Loyalist riot December 1897…S businesses under threat</a:t>
            </a:r>
          </a:p>
          <a:p>
            <a:pPr lvl="1"/>
            <a:endParaRPr lang="en-GB" sz="2600" dirty="0" smtClean="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pPr lvl="1"/>
            <a:endParaRPr lang="en-GB" dirty="0" smtClean="0"/>
          </a:p>
          <a:p>
            <a:pPr lvl="1"/>
            <a:endParaRPr lang="en-GB" dirty="0" smtClean="0"/>
          </a:p>
          <a:p>
            <a:pPr lvl="1"/>
            <a:endParaRPr lang="en-GB" dirty="0"/>
          </a:p>
          <a:p>
            <a:pPr lvl="1"/>
            <a:endParaRPr lang="en-GB" dirty="0" smtClean="0"/>
          </a:p>
          <a:p>
            <a:pPr lvl="1"/>
            <a:endParaRPr lang="en-GB" dirty="0"/>
          </a:p>
        </p:txBody>
      </p:sp>
      <p:sp>
        <p:nvSpPr>
          <p:cNvPr id="4" name="TextBox 3"/>
          <p:cNvSpPr txBox="1"/>
          <p:nvPr/>
        </p:nvSpPr>
        <p:spPr>
          <a:xfrm>
            <a:off x="872557" y="6145186"/>
            <a:ext cx="11835291"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US sends USS Maine new battleship to protect US citizens January 1898</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2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48" y="0"/>
            <a:ext cx="8911687" cy="1280890"/>
          </a:xfrm>
        </p:spPr>
        <p:txBody>
          <a:bodyPr/>
          <a:lstStyle/>
          <a:p>
            <a:pPr algn="ctr"/>
            <a:r>
              <a:rPr lang="en-GB" dirty="0" smtClean="0"/>
              <a:t>Philippines </a:t>
            </a:r>
            <a:endParaRPr lang="en-GB" dirty="0"/>
          </a:p>
        </p:txBody>
      </p:sp>
      <p:pic>
        <p:nvPicPr>
          <p:cNvPr id="1026" name="Picture 2" descr="Physical map of the Philippines. It shows the physical features of Philippines including its mountain ranges, major rivers and lak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52" y="782515"/>
            <a:ext cx="11910647" cy="613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552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740" y="175702"/>
            <a:ext cx="8911687" cy="1280890"/>
          </a:xfrm>
        </p:spPr>
        <p:txBody>
          <a:bodyPr/>
          <a:lstStyle/>
          <a:p>
            <a:pPr algn="ctr"/>
            <a:r>
              <a:rPr lang="en-GB" dirty="0" smtClean="0"/>
              <a:t>Philippines 1500 - 1895</a:t>
            </a:r>
            <a:endParaRPr lang="en-GB" dirty="0"/>
          </a:p>
        </p:txBody>
      </p:sp>
      <p:sp>
        <p:nvSpPr>
          <p:cNvPr id="3" name="Content Placeholder 2"/>
          <p:cNvSpPr>
            <a:spLocks noGrp="1"/>
          </p:cNvSpPr>
          <p:nvPr>
            <p:ph idx="1"/>
          </p:nvPr>
        </p:nvSpPr>
        <p:spPr>
          <a:xfrm>
            <a:off x="1199535" y="923192"/>
            <a:ext cx="10992465" cy="5934808"/>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Thousands of islands and small kingdoms</a:t>
            </a:r>
          </a:p>
          <a:p>
            <a:pPr lvl="1"/>
            <a:r>
              <a:rPr lang="en-GB" sz="2400" dirty="0">
                <a:latin typeface="Arial" panose="020B0604020202020204" pitchFamily="34" charset="0"/>
                <a:cs typeface="Arial" panose="020B0604020202020204" pitchFamily="34" charset="0"/>
              </a:rPr>
              <a:t>Polytheist north/ Muslim </a:t>
            </a:r>
            <a:r>
              <a:rPr lang="en-GB" sz="2400" dirty="0" smtClean="0">
                <a:latin typeface="Arial" panose="020B0604020202020204" pitchFamily="34" charset="0"/>
                <a:cs typeface="Arial" panose="020B0604020202020204" pitchFamily="34" charset="0"/>
              </a:rPr>
              <a:t>sultanates </a:t>
            </a:r>
            <a:r>
              <a:rPr lang="en-GB" sz="2400" dirty="0">
                <a:latin typeface="Arial" panose="020B0604020202020204" pitchFamily="34" charset="0"/>
                <a:cs typeface="Arial" panose="020B0604020202020204" pitchFamily="34" charset="0"/>
              </a:rPr>
              <a:t>in the South</a:t>
            </a:r>
          </a:p>
          <a:p>
            <a:pPr lvl="1"/>
            <a:r>
              <a:rPr lang="en-GB" sz="2400" dirty="0" smtClean="0">
                <a:latin typeface="Arial" panose="020B0604020202020204" pitchFamily="34" charset="0"/>
                <a:cs typeface="Arial" panose="020B0604020202020204" pitchFamily="34" charset="0"/>
              </a:rPr>
              <a:t>Mosaic of cultures: Chinese, Indigenous, Indonesian</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Philippines as Spanish colony</a:t>
            </a:r>
          </a:p>
          <a:p>
            <a:pPr lvl="1"/>
            <a:r>
              <a:rPr lang="en-GB" sz="2400" dirty="0">
                <a:latin typeface="Arial" panose="020B0604020202020204" pitchFamily="34" charset="0"/>
                <a:cs typeface="Arial" panose="020B0604020202020204" pitchFamily="34" charset="0"/>
              </a:rPr>
              <a:t>Colonised 1560 …control centred around cities/ divide and rule</a:t>
            </a:r>
          </a:p>
          <a:p>
            <a:pPr lvl="1"/>
            <a:r>
              <a:rPr lang="en-GB" sz="2400" dirty="0">
                <a:latin typeface="Arial" panose="020B0604020202020204" pitchFamily="34" charset="0"/>
                <a:cs typeface="Arial" panose="020B0604020202020204" pitchFamily="34" charset="0"/>
              </a:rPr>
              <a:t>Spanish and mestizo less than 3% of population</a:t>
            </a:r>
          </a:p>
          <a:p>
            <a:pPr lvl="1"/>
            <a:r>
              <a:rPr lang="en-GB" sz="2400" dirty="0">
                <a:latin typeface="Arial" panose="020B0604020202020204" pitchFamily="34" charset="0"/>
                <a:cs typeface="Arial" panose="020B0604020202020204" pitchFamily="34" charset="0"/>
              </a:rPr>
              <a:t>90% population indigenous people …already immune to disease due to centuries of trade</a:t>
            </a:r>
          </a:p>
          <a:p>
            <a:pPr lvl="1"/>
            <a:r>
              <a:rPr lang="en-GB" sz="2400" dirty="0" smtClean="0">
                <a:latin typeface="Arial" panose="020B0604020202020204" pitchFamily="34" charset="0"/>
                <a:cs typeface="Arial" panose="020B0604020202020204" pitchFamily="34" charset="0"/>
              </a:rPr>
              <a:t>Economic drain on Spain. Subsidised by Crown…control nominal</a:t>
            </a:r>
          </a:p>
          <a:p>
            <a:pPr marL="457200" lvl="1" indent="0">
              <a:buNone/>
            </a:pPr>
            <a:r>
              <a:rPr lang="en-GB" sz="2400" dirty="0" smtClean="0">
                <a:latin typeface="Arial" panose="020B0604020202020204" pitchFamily="34" charset="0"/>
                <a:cs typeface="Arial" panose="020B0604020202020204" pitchFamily="34" charset="0"/>
              </a:rPr>
              <a:t>……multiple local revolts/garrison of 10,000 –population of 7 million.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Organised nation-wide Independence movement emerges 1880’s</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…Elite led…university educated &amp; middle class</a:t>
            </a:r>
          </a:p>
          <a:p>
            <a:pPr marL="457200" lvl="1" indent="0">
              <a:buNone/>
            </a:pPr>
            <a:r>
              <a:rPr lang="en-GB" sz="2400" dirty="0" smtClean="0">
                <a:latin typeface="Arial" panose="020B0604020202020204" pitchFamily="34" charset="0"/>
                <a:cs typeface="Arial" panose="020B0604020202020204" pitchFamily="34" charset="0"/>
              </a:rPr>
              <a:t>….Muslim south rejects any central authority</a:t>
            </a:r>
          </a:p>
          <a:p>
            <a:pPr marL="457200" lvl="1" indent="0">
              <a:buNone/>
            </a:pPr>
            <a:endParaRPr lang="en-GB" dirty="0" smtClean="0"/>
          </a:p>
          <a:p>
            <a:pPr lvl="1"/>
            <a:endParaRPr lang="en-GB" dirty="0" smtClean="0"/>
          </a:p>
        </p:txBody>
      </p:sp>
    </p:spTree>
    <p:extLst>
      <p:ext uri="{BB962C8B-B14F-4D97-AF65-F5344CB8AC3E}">
        <p14:creationId xmlns:p14="http://schemas.microsoft.com/office/powerpoint/2010/main" val="326114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33" y="228456"/>
            <a:ext cx="8911687" cy="1280890"/>
          </a:xfrm>
        </p:spPr>
        <p:txBody>
          <a:bodyPr/>
          <a:lstStyle/>
          <a:p>
            <a:r>
              <a:rPr lang="en-GB" dirty="0" smtClean="0"/>
              <a:t>Emilio Aguinaldo (1869-1964)</a:t>
            </a:r>
            <a:endParaRPr lang="en-GB" dirty="0"/>
          </a:p>
        </p:txBody>
      </p:sp>
      <p:pic>
        <p:nvPicPr>
          <p:cNvPr id="4" name="Picture 3"/>
          <p:cNvPicPr>
            <a:picLocks noChangeAspect="1"/>
          </p:cNvPicPr>
          <p:nvPr/>
        </p:nvPicPr>
        <p:blipFill>
          <a:blip r:embed="rId2"/>
          <a:stretch>
            <a:fillRect/>
          </a:stretch>
        </p:blipFill>
        <p:spPr>
          <a:xfrm>
            <a:off x="158738" y="914400"/>
            <a:ext cx="7195791" cy="6021714"/>
          </a:xfrm>
          <a:prstGeom prst="rect">
            <a:avLst/>
          </a:prstGeom>
        </p:spPr>
      </p:pic>
      <p:sp>
        <p:nvSpPr>
          <p:cNvPr id="5" name="TextBox 4"/>
          <p:cNvSpPr txBox="1"/>
          <p:nvPr/>
        </p:nvSpPr>
        <p:spPr>
          <a:xfrm>
            <a:off x="7509387" y="981431"/>
            <a:ext cx="3600858"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Born to Chinese/ Indigenous</a:t>
            </a:r>
          </a:p>
          <a:p>
            <a:r>
              <a:rPr lang="en-GB" sz="2000" dirty="0" smtClean="0">
                <a:latin typeface="Arial" panose="020B0604020202020204" pitchFamily="34" charset="0"/>
                <a:cs typeface="Arial" panose="020B0604020202020204" pitchFamily="34" charset="0"/>
              </a:rPr>
              <a:t>Wealthy family….Catholic and</a:t>
            </a:r>
          </a:p>
          <a:p>
            <a:r>
              <a:rPr lang="en-GB" sz="2000" dirty="0" smtClean="0">
                <a:latin typeface="Arial" panose="020B0604020202020204" pitchFamily="34" charset="0"/>
                <a:cs typeface="Arial" panose="020B0604020202020204" pitchFamily="34" charset="0"/>
              </a:rPr>
              <a:t>Freemason. Father municipal</a:t>
            </a:r>
          </a:p>
          <a:p>
            <a:r>
              <a:rPr lang="en-GB" sz="2000" dirty="0" smtClean="0">
                <a:latin typeface="Arial" panose="020B0604020202020204" pitchFamily="34" charset="0"/>
                <a:cs typeface="Arial" panose="020B0604020202020204" pitchFamily="34" charset="0"/>
              </a:rPr>
              <a:t>Governor..</a:t>
            </a:r>
          </a:p>
        </p:txBody>
      </p:sp>
      <p:sp>
        <p:nvSpPr>
          <p:cNvPr id="6" name="TextBox 5"/>
          <p:cNvSpPr txBox="1"/>
          <p:nvPr/>
        </p:nvSpPr>
        <p:spPr>
          <a:xfrm>
            <a:off x="7541342" y="2526418"/>
            <a:ext cx="4857135"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Inherits control of </a:t>
            </a:r>
            <a:r>
              <a:rPr lang="en-GB" sz="2000" dirty="0" smtClean="0">
                <a:latin typeface="Arial" panose="020B0604020202020204" pitchFamily="34" charset="0"/>
                <a:cs typeface="Arial" panose="020B0604020202020204" pitchFamily="34" charset="0"/>
              </a:rPr>
              <a:t>administrative region.. Joins </a:t>
            </a:r>
            <a:r>
              <a:rPr lang="en-GB" sz="2000" dirty="0">
                <a:latin typeface="Arial" panose="020B0604020202020204" pitchFamily="34" charset="0"/>
                <a:cs typeface="Arial" panose="020B0604020202020204" pitchFamily="34" charset="0"/>
              </a:rPr>
              <a:t>revolt vs </a:t>
            </a:r>
            <a:r>
              <a:rPr lang="en-GB" sz="2000" dirty="0" smtClean="0">
                <a:latin typeface="Arial" panose="020B0604020202020204" pitchFamily="34" charset="0"/>
                <a:cs typeface="Arial" panose="020B0604020202020204" pitchFamily="34" charset="0"/>
              </a:rPr>
              <a:t>Spanish 1895</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7461738" y="3516735"/>
            <a:ext cx="3817071" cy="984885"/>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Leads revolution. Guerrilla war</a:t>
            </a:r>
          </a:p>
          <a:p>
            <a:r>
              <a:rPr lang="en-GB" sz="2000" dirty="0">
                <a:latin typeface="Arial" panose="020B0604020202020204" pitchFamily="34" charset="0"/>
                <a:cs typeface="Arial" panose="020B0604020202020204" pitchFamily="34" charset="0"/>
              </a:rPr>
              <a:t>Vs Spanish (small 20,000) army</a:t>
            </a:r>
          </a:p>
          <a:p>
            <a:endParaRPr lang="en-GB" dirty="0"/>
          </a:p>
        </p:txBody>
      </p:sp>
      <p:sp>
        <p:nvSpPr>
          <p:cNvPr id="8" name="TextBox 7"/>
          <p:cNvSpPr txBox="1"/>
          <p:nvPr/>
        </p:nvSpPr>
        <p:spPr>
          <a:xfrm>
            <a:off x="7553349" y="4573890"/>
            <a:ext cx="4717958"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Accepts defeat 1897 …in exchange</a:t>
            </a:r>
          </a:p>
          <a:p>
            <a:r>
              <a:rPr lang="en-GB" sz="2000" dirty="0">
                <a:latin typeface="Arial" panose="020B0604020202020204" pitchFamily="34" charset="0"/>
                <a:cs typeface="Arial" panose="020B0604020202020204" pitchFamily="34" charset="0"/>
              </a:rPr>
              <a:t>f</a:t>
            </a:r>
            <a:r>
              <a:rPr lang="en-GB" sz="2000" dirty="0" smtClean="0">
                <a:latin typeface="Arial" panose="020B0604020202020204" pitchFamily="34" charset="0"/>
                <a:cs typeface="Arial" panose="020B0604020202020204" pitchFamily="34" charset="0"/>
              </a:rPr>
              <a:t>or £25m  (todays money) “indemnity”</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paid by </a:t>
            </a:r>
            <a:r>
              <a:rPr lang="en-GB" sz="2000" dirty="0" smtClean="0">
                <a:latin typeface="Arial" panose="020B0604020202020204" pitchFamily="34" charset="0"/>
                <a:cs typeface="Arial" panose="020B0604020202020204" pitchFamily="34" charset="0"/>
              </a:rPr>
              <a:t>Spanish….exiled </a:t>
            </a:r>
            <a:r>
              <a:rPr lang="en-GB" sz="2000" dirty="0">
                <a:latin typeface="Arial" panose="020B0604020202020204" pitchFamily="34" charset="0"/>
                <a:cs typeface="Arial" panose="020B0604020202020204" pitchFamily="34" charset="0"/>
              </a:rPr>
              <a:t>to Hong Kong</a:t>
            </a:r>
          </a:p>
        </p:txBody>
      </p:sp>
      <p:sp>
        <p:nvSpPr>
          <p:cNvPr id="9" name="TextBox 8"/>
          <p:cNvSpPr txBox="1"/>
          <p:nvPr/>
        </p:nvSpPr>
        <p:spPr>
          <a:xfrm>
            <a:off x="7539830" y="5933673"/>
            <a:ext cx="3602268"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Creates “Government in exile”</a:t>
            </a:r>
          </a:p>
          <a:p>
            <a:r>
              <a:rPr lang="en-GB" sz="2000" dirty="0">
                <a:latin typeface="Arial" panose="020B0604020202020204" pitchFamily="34" charset="0"/>
                <a:cs typeface="Arial" panose="020B0604020202020204" pitchFamily="34" charset="0"/>
              </a:rPr>
              <a:t>…contacts Americans for help</a:t>
            </a:r>
          </a:p>
        </p:txBody>
      </p:sp>
    </p:spTree>
    <p:extLst>
      <p:ext uri="{BB962C8B-B14F-4D97-AF65-F5344CB8AC3E}">
        <p14:creationId xmlns:p14="http://schemas.microsoft.com/office/powerpoint/2010/main" val="13449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579" y="377926"/>
            <a:ext cx="8911687" cy="1280890"/>
          </a:xfrm>
        </p:spPr>
        <p:txBody>
          <a:bodyPr/>
          <a:lstStyle/>
          <a:p>
            <a:pPr algn="ctr"/>
            <a:r>
              <a:rPr lang="en-GB" dirty="0" smtClean="0"/>
              <a:t>Other Spanish Colonies</a:t>
            </a:r>
            <a:endParaRPr lang="en-GB" dirty="0"/>
          </a:p>
        </p:txBody>
      </p:sp>
      <p:sp>
        <p:nvSpPr>
          <p:cNvPr id="3" name="Content Placeholder 2"/>
          <p:cNvSpPr>
            <a:spLocks noGrp="1"/>
          </p:cNvSpPr>
          <p:nvPr>
            <p:ph idx="1"/>
          </p:nvPr>
        </p:nvSpPr>
        <p:spPr>
          <a:xfrm>
            <a:off x="1931537" y="1149955"/>
            <a:ext cx="8915400" cy="5460748"/>
          </a:xfrm>
        </p:spPr>
        <p:txBody>
          <a:bodyPr>
            <a:noAutofit/>
          </a:bodyPr>
          <a:lstStyle/>
          <a:p>
            <a:r>
              <a:rPr lang="en-GB" sz="2000" dirty="0" smtClean="0">
                <a:latin typeface="Arial" panose="020B0604020202020204" pitchFamily="34" charset="0"/>
                <a:cs typeface="Arial" panose="020B0604020202020204" pitchFamily="34" charset="0"/>
              </a:rPr>
              <a:t>Puerto Rico</a:t>
            </a:r>
          </a:p>
          <a:p>
            <a:pPr marL="457200" lvl="1" indent="0">
              <a:buNone/>
            </a:pPr>
            <a:r>
              <a:rPr lang="en-GB" sz="2000" dirty="0" smtClean="0">
                <a:latin typeface="Arial" panose="020B0604020202020204" pitchFamily="34" charset="0"/>
                <a:cs typeface="Arial" panose="020B0604020202020204" pitchFamily="34" charset="0"/>
              </a:rPr>
              <a:t>…population 1,000,000,  60% white, 30% mixed, 10% black</a:t>
            </a:r>
          </a:p>
          <a:p>
            <a:pPr marL="457200" lvl="1" indent="0">
              <a:buNone/>
            </a:pPr>
            <a:r>
              <a:rPr lang="en-GB" sz="2000" dirty="0" smtClean="0">
                <a:latin typeface="Arial" panose="020B0604020202020204" pitchFamily="34" charset="0"/>
                <a:cs typeface="Arial" panose="020B0604020202020204" pitchFamily="34" charset="0"/>
              </a:rPr>
              <a:t>…No major independence leader</a:t>
            </a:r>
          </a:p>
          <a:p>
            <a:pPr marL="457200" lvl="1" indent="0">
              <a:buNone/>
            </a:pPr>
            <a:r>
              <a:rPr lang="en-GB" sz="2000" dirty="0" smtClean="0">
                <a:latin typeface="Arial" panose="020B0604020202020204" pitchFamily="34" charset="0"/>
                <a:cs typeface="Arial" panose="020B0604020202020204" pitchFamily="34" charset="0"/>
              </a:rPr>
              <a:t>….reformists split 30% independence /30% remain in Spain/ 30% join US</a:t>
            </a:r>
          </a:p>
          <a:p>
            <a:pPr marL="457200" lvl="1" indent="0">
              <a:buNone/>
            </a:pPr>
            <a:r>
              <a:rPr lang="en-GB" sz="2000" dirty="0" smtClean="0">
                <a:latin typeface="Arial" panose="020B0604020202020204" pitchFamily="34" charset="0"/>
                <a:cs typeface="Arial" panose="020B0604020202020204" pitchFamily="34" charset="0"/>
              </a:rPr>
              <a:t>…movement forms 1895 but no major wars as in Cuba</a:t>
            </a:r>
          </a:p>
          <a:p>
            <a:pPr marL="457200" lvl="1" indent="0">
              <a:buNone/>
            </a:pPr>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Guam:</a:t>
            </a:r>
          </a:p>
          <a:p>
            <a:pPr marL="0" indent="0">
              <a:buNone/>
            </a:pPr>
            <a:r>
              <a:rPr lang="en-GB" sz="2000" dirty="0">
                <a:latin typeface="Arial" panose="020B0604020202020204" pitchFamily="34" charset="0"/>
                <a:cs typeface="Arial" panose="020B0604020202020204" pitchFamily="34" charset="0"/>
              </a:rPr>
              <a:t>population of 15,000, 95% Polynesian </a:t>
            </a:r>
          </a:p>
          <a:p>
            <a:pPr marL="0" indent="0">
              <a:buNone/>
            </a:pPr>
            <a:r>
              <a:rPr lang="en-GB" sz="2000" dirty="0">
                <a:latin typeface="Arial" panose="020B0604020202020204" pitchFamily="34" charset="0"/>
                <a:cs typeface="Arial" panose="020B0604020202020204" pitchFamily="34" charset="0"/>
              </a:rPr>
              <a:t>	…garrison of 50 soldiers</a:t>
            </a:r>
          </a:p>
          <a:p>
            <a:pPr marL="0" indent="0">
              <a:buNone/>
            </a:pPr>
            <a:r>
              <a:rPr lang="en-GB" sz="2000" dirty="0">
                <a:latin typeface="Arial" panose="020B0604020202020204" pitchFamily="34" charset="0"/>
                <a:cs typeface="Arial" panose="020B0604020202020204" pitchFamily="34" charset="0"/>
              </a:rPr>
              <a:t>      …coaling station, fishing   </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Other Pacific Islands</a:t>
            </a:r>
          </a:p>
          <a:p>
            <a:pPr marL="0" indent="0">
              <a:buNone/>
            </a:pP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…remote, sparsely populated</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083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060" y="238520"/>
            <a:ext cx="8911687" cy="1280890"/>
          </a:xfrm>
        </p:spPr>
        <p:txBody>
          <a:bodyPr/>
          <a:lstStyle/>
          <a:p>
            <a:r>
              <a:rPr lang="en-GB" dirty="0" smtClean="0"/>
              <a:t>Randolph Hearst (1863-1951)</a:t>
            </a:r>
            <a:endParaRPr lang="en-GB" dirty="0"/>
          </a:p>
        </p:txBody>
      </p:sp>
      <p:pic>
        <p:nvPicPr>
          <p:cNvPr id="12290" name="Picture 2" descr="https://upload.wikimedia.org/wikipedia/commons/thumb/b/b8/HearstAbout1910.jpg/220px-HearstAbout1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7" y="974785"/>
            <a:ext cx="6400800" cy="5883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35125" y="813019"/>
            <a:ext cx="4511620" cy="707886"/>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Newspaper tycoon…San Francisco</a:t>
            </a:r>
          </a:p>
          <a:p>
            <a:r>
              <a:rPr lang="en-GB" sz="2000" dirty="0" smtClean="0">
                <a:latin typeface="Arial" panose="020B0604020202020204" pitchFamily="34" charset="0"/>
                <a:cs typeface="Arial" panose="020B0604020202020204" pitchFamily="34" charset="0"/>
              </a:rPr>
              <a:t>Examiner, NY Post….circulation battle</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7090445" y="1670112"/>
            <a:ext cx="3550972" cy="132343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sz="2000" dirty="0"/>
              <a:t>Pioneered “yellow journalism”</a:t>
            </a:r>
          </a:p>
          <a:p>
            <a:r>
              <a:rPr lang="en-GB" sz="2000" dirty="0"/>
              <a:t>…scandal</a:t>
            </a:r>
          </a:p>
          <a:p>
            <a:r>
              <a:rPr lang="en-GB" sz="2000" dirty="0"/>
              <a:t>…emotion</a:t>
            </a:r>
          </a:p>
          <a:p>
            <a:r>
              <a:rPr lang="en-GB" sz="2000" dirty="0"/>
              <a:t>…sensationalism</a:t>
            </a:r>
          </a:p>
        </p:txBody>
      </p:sp>
      <p:sp>
        <p:nvSpPr>
          <p:cNvPr id="6" name="TextBox 5"/>
          <p:cNvSpPr txBox="1"/>
          <p:nvPr/>
        </p:nvSpPr>
        <p:spPr>
          <a:xfrm>
            <a:off x="6963696" y="3118890"/>
            <a:ext cx="4689104" cy="1015663"/>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sz="2000" dirty="0"/>
              <a:t>Multiple stories on Spanish war in Cuba</a:t>
            </a:r>
          </a:p>
          <a:p>
            <a:r>
              <a:rPr lang="en-GB" sz="2000" dirty="0"/>
              <a:t>….made up interviews and stories</a:t>
            </a:r>
          </a:p>
          <a:p>
            <a:r>
              <a:rPr lang="en-GB" sz="2000" dirty="0"/>
              <a:t>..some true…most not</a:t>
            </a:r>
          </a:p>
        </p:txBody>
      </p:sp>
      <p:sp>
        <p:nvSpPr>
          <p:cNvPr id="7" name="TextBox 6"/>
          <p:cNvSpPr txBox="1"/>
          <p:nvPr/>
        </p:nvSpPr>
        <p:spPr>
          <a:xfrm>
            <a:off x="7135701" y="5842337"/>
            <a:ext cx="4928480"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“War fever” </a:t>
            </a:r>
            <a:r>
              <a:rPr lang="en-GB" sz="2000" dirty="0" smtClean="0">
                <a:latin typeface="Arial" panose="020B0604020202020204" pitchFamily="34" charset="0"/>
                <a:cs typeface="Arial" panose="020B0604020202020204" pitchFamily="34" charset="0"/>
              </a:rPr>
              <a:t>spreads across US/ </a:t>
            </a:r>
            <a:r>
              <a:rPr lang="en-GB" sz="2000" dirty="0" err="1" smtClean="0">
                <a:latin typeface="Arial" panose="020B0604020202020204" pitchFamily="34" charset="0"/>
                <a:cs typeface="Arial" panose="020B0604020202020204" pitchFamily="34" charset="0"/>
              </a:rPr>
              <a:t>esp</a:t>
            </a:r>
            <a:r>
              <a:rPr lang="en-GB" sz="2000" dirty="0" smtClean="0">
                <a:latin typeface="Arial" panose="020B0604020202020204" pitchFamily="34" charset="0"/>
                <a:cs typeface="Arial" panose="020B0604020202020204" pitchFamily="34" charset="0"/>
              </a:rPr>
              <a:t> NY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….Republican agenda</a:t>
            </a:r>
          </a:p>
          <a:p>
            <a:r>
              <a:rPr lang="en-GB" sz="2000" dirty="0" smtClean="0">
                <a:latin typeface="Arial" panose="020B0604020202020204" pitchFamily="34" charset="0"/>
                <a:cs typeface="Arial" panose="020B0604020202020204" pitchFamily="34" charset="0"/>
              </a:rPr>
              <a:t>…..genuine moral </a:t>
            </a:r>
            <a:r>
              <a:rPr lang="en-GB" sz="2000" dirty="0">
                <a:latin typeface="Arial" panose="020B0604020202020204" pitchFamily="34" charset="0"/>
                <a:cs typeface="Arial" panose="020B0604020202020204" pitchFamily="34" charset="0"/>
              </a:rPr>
              <a:t>outrage at camps</a:t>
            </a:r>
          </a:p>
        </p:txBody>
      </p:sp>
      <p:sp>
        <p:nvSpPr>
          <p:cNvPr id="8" name="TextBox 7"/>
          <p:cNvSpPr txBox="1"/>
          <p:nvPr/>
        </p:nvSpPr>
        <p:spPr>
          <a:xfrm>
            <a:off x="6986098" y="4234735"/>
            <a:ext cx="5075428" cy="1631216"/>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sz="2000" dirty="0"/>
              <a:t>Commissions artist Fredric Remington to </a:t>
            </a:r>
          </a:p>
          <a:p>
            <a:r>
              <a:rPr lang="en-GB" sz="2000" dirty="0"/>
              <a:t>Portray Spanish atrocities</a:t>
            </a:r>
          </a:p>
          <a:p>
            <a:r>
              <a:rPr lang="en-GB" sz="2000" dirty="0" smtClean="0"/>
              <a:t>….”can’t </a:t>
            </a:r>
            <a:r>
              <a:rPr lang="en-GB" sz="2000" dirty="0"/>
              <a:t>find enough </a:t>
            </a:r>
            <a:r>
              <a:rPr lang="en-GB" sz="2000" dirty="0" smtClean="0"/>
              <a:t>evidence for pictures”</a:t>
            </a:r>
            <a:endParaRPr lang="en-GB" sz="2000" dirty="0"/>
          </a:p>
          <a:p>
            <a:r>
              <a:rPr lang="en-GB" sz="2000" dirty="0"/>
              <a:t>….Hearst “Find. You provide the pictures,</a:t>
            </a:r>
          </a:p>
          <a:p>
            <a:r>
              <a:rPr lang="en-GB" sz="2000" dirty="0"/>
              <a:t>     I’ll provide the </a:t>
            </a:r>
            <a:r>
              <a:rPr lang="en-GB" sz="2000" dirty="0" smtClean="0"/>
              <a:t>war” </a:t>
            </a:r>
            <a:endParaRPr lang="en-GB" sz="2000" dirty="0"/>
          </a:p>
        </p:txBody>
      </p:sp>
    </p:spTree>
    <p:extLst>
      <p:ext uri="{BB962C8B-B14F-4D97-AF65-F5344CB8AC3E}">
        <p14:creationId xmlns:p14="http://schemas.microsoft.com/office/powerpoint/2010/main" val="40489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729" y="90237"/>
            <a:ext cx="10284781" cy="1280890"/>
          </a:xfrm>
        </p:spPr>
        <p:txBody>
          <a:bodyPr/>
          <a:lstStyle/>
          <a:p>
            <a:r>
              <a:rPr lang="en-GB" dirty="0" smtClean="0"/>
              <a:t>Hearst Newspaper….US ignoring suffering </a:t>
            </a:r>
            <a:endParaRPr lang="en-GB" dirty="0"/>
          </a:p>
        </p:txBody>
      </p:sp>
      <p:pic>
        <p:nvPicPr>
          <p:cNvPr id="921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3" y="1140542"/>
            <a:ext cx="11746387" cy="584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65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555" y="63393"/>
            <a:ext cx="9364266" cy="1280890"/>
          </a:xfrm>
        </p:spPr>
        <p:txBody>
          <a:bodyPr/>
          <a:lstStyle/>
          <a:p>
            <a:r>
              <a:rPr lang="en-GB" dirty="0" smtClean="0"/>
              <a:t>Theodore (‘Teddy’)Roosevelt (1858-1919)</a:t>
            </a:r>
            <a:endParaRPr lang="en-GB" dirty="0"/>
          </a:p>
        </p:txBody>
      </p:sp>
      <p:pic>
        <p:nvPicPr>
          <p:cNvPr id="4" name="Picture 3"/>
          <p:cNvPicPr>
            <a:picLocks noChangeAspect="1"/>
          </p:cNvPicPr>
          <p:nvPr/>
        </p:nvPicPr>
        <p:blipFill>
          <a:blip r:embed="rId2"/>
          <a:stretch>
            <a:fillRect/>
          </a:stretch>
        </p:blipFill>
        <p:spPr>
          <a:xfrm>
            <a:off x="207510" y="957532"/>
            <a:ext cx="7619048" cy="5900468"/>
          </a:xfrm>
          <a:prstGeom prst="rect">
            <a:avLst/>
          </a:prstGeom>
        </p:spPr>
      </p:pic>
      <p:sp>
        <p:nvSpPr>
          <p:cNvPr id="5" name="TextBox 4"/>
          <p:cNvSpPr txBox="1"/>
          <p:nvPr/>
        </p:nvSpPr>
        <p:spPr>
          <a:xfrm>
            <a:off x="8200396" y="749336"/>
            <a:ext cx="3095719" cy="1200329"/>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Sickly son born into wealthy </a:t>
            </a:r>
          </a:p>
          <a:p>
            <a:r>
              <a:rPr lang="en-GB" dirty="0" smtClean="0">
                <a:latin typeface="Arial" panose="020B0604020202020204" pitchFamily="34" charset="0"/>
                <a:cs typeface="Arial" panose="020B0604020202020204" pitchFamily="34" charset="0"/>
              </a:rPr>
              <a:t>NY family…home schooled</a:t>
            </a:r>
          </a:p>
          <a:p>
            <a:r>
              <a:rPr lang="en-GB" dirty="0" smtClean="0">
                <a:latin typeface="Arial" panose="020B0604020202020204" pitchFamily="34" charset="0"/>
                <a:cs typeface="Arial" panose="020B0604020202020204" pitchFamily="34" charset="0"/>
              </a:rPr>
              <a:t>…studies Naval History</a:t>
            </a:r>
          </a:p>
          <a:p>
            <a:r>
              <a:rPr lang="en-GB" dirty="0" smtClean="0">
                <a:latin typeface="Arial" panose="020B0604020202020204" pitchFamily="34" charset="0"/>
                <a:cs typeface="Arial" panose="020B0604020202020204" pitchFamily="34" charset="0"/>
              </a:rPr>
              <a:t>..book “War of 1812”</a:t>
            </a:r>
          </a:p>
        </p:txBody>
      </p:sp>
      <p:sp>
        <p:nvSpPr>
          <p:cNvPr id="6" name="TextBox 5"/>
          <p:cNvSpPr txBox="1"/>
          <p:nvPr/>
        </p:nvSpPr>
        <p:spPr>
          <a:xfrm>
            <a:off x="8075320" y="3072165"/>
            <a:ext cx="3608680" cy="1200329"/>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Enters NY politics as Republican</a:t>
            </a:r>
          </a:p>
          <a:p>
            <a:r>
              <a:rPr lang="en-GB" dirty="0">
                <a:latin typeface="Arial" panose="020B0604020202020204" pitchFamily="34" charset="0"/>
                <a:cs typeface="Arial" panose="020B0604020202020204" pitchFamily="34" charset="0"/>
              </a:rPr>
              <a:t>..freed from corruption by wealth</a:t>
            </a:r>
          </a:p>
          <a:p>
            <a:r>
              <a:rPr lang="en-GB" dirty="0">
                <a:latin typeface="Arial" panose="020B0604020202020204" pitchFamily="34" charset="0"/>
                <a:cs typeface="Arial" panose="020B0604020202020204" pitchFamily="34" charset="0"/>
              </a:rPr>
              <a:t>…reforms local government</a:t>
            </a:r>
          </a:p>
          <a:p>
            <a:r>
              <a:rPr lang="en-GB" dirty="0">
                <a:latin typeface="Arial" panose="020B0604020202020204" pitchFamily="34" charset="0"/>
                <a:cs typeface="Arial" panose="020B0604020202020204" pitchFamily="34" charset="0"/>
              </a:rPr>
              <a:t>…too popular for machine politics</a:t>
            </a:r>
          </a:p>
        </p:txBody>
      </p:sp>
      <p:sp>
        <p:nvSpPr>
          <p:cNvPr id="8" name="TextBox 7"/>
          <p:cNvSpPr txBox="1"/>
          <p:nvPr/>
        </p:nvSpPr>
        <p:spPr>
          <a:xfrm>
            <a:off x="8125917" y="2048608"/>
            <a:ext cx="3544560" cy="923330"/>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Drops out of law school to</a:t>
            </a:r>
          </a:p>
          <a:p>
            <a:r>
              <a:rPr lang="en-GB" dirty="0">
                <a:latin typeface="Arial" panose="020B0604020202020204" pitchFamily="34" charset="0"/>
                <a:cs typeface="Arial" panose="020B0604020202020204" pitchFamily="34" charset="0"/>
              </a:rPr>
              <a:t>Enter politics “I intend to become</a:t>
            </a:r>
          </a:p>
          <a:p>
            <a:r>
              <a:rPr lang="en-GB" dirty="0">
                <a:latin typeface="Arial" panose="020B0604020202020204" pitchFamily="34" charset="0"/>
                <a:cs typeface="Arial" panose="020B0604020202020204" pitchFamily="34" charset="0"/>
              </a:rPr>
              <a:t>One of the governing class</a:t>
            </a:r>
          </a:p>
        </p:txBody>
      </p:sp>
      <p:sp>
        <p:nvSpPr>
          <p:cNvPr id="9" name="TextBox 8"/>
          <p:cNvSpPr txBox="1"/>
          <p:nvPr/>
        </p:nvSpPr>
        <p:spPr>
          <a:xfrm>
            <a:off x="8214138" y="4242766"/>
            <a:ext cx="3977861"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Wife </a:t>
            </a:r>
            <a:r>
              <a:rPr lang="en-GB" dirty="0" smtClean="0">
                <a:latin typeface="Arial" panose="020B0604020202020204" pitchFamily="34" charset="0"/>
                <a:cs typeface="Arial" panose="020B0604020202020204" pitchFamily="34" charset="0"/>
              </a:rPr>
              <a:t>dies…mourning</a:t>
            </a:r>
          </a:p>
          <a:p>
            <a:r>
              <a:rPr lang="en-GB" dirty="0" smtClean="0">
                <a:latin typeface="Arial" panose="020B0604020202020204" pitchFamily="34" charset="0"/>
                <a:cs typeface="Arial" panose="020B0604020202020204" pitchFamily="34" charset="0"/>
              </a:rPr>
              <a:t>..buys ranch in Dakotas for </a:t>
            </a:r>
            <a:r>
              <a:rPr lang="en-GB" dirty="0">
                <a:latin typeface="Arial" panose="020B0604020202020204" pitchFamily="34" charset="0"/>
                <a:cs typeface="Arial" panose="020B0604020202020204" pitchFamily="34" charset="0"/>
              </a:rPr>
              <a:t>2 years </a:t>
            </a:r>
            <a:r>
              <a:rPr lang="en-GB" dirty="0" smtClean="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pearl pistols/ tough/ popular</a:t>
            </a:r>
          </a:p>
        </p:txBody>
      </p:sp>
      <p:sp>
        <p:nvSpPr>
          <p:cNvPr id="10" name="TextBox 9"/>
          <p:cNvSpPr txBox="1"/>
          <p:nvPr/>
        </p:nvSpPr>
        <p:spPr>
          <a:xfrm>
            <a:off x="8109162" y="5232861"/>
            <a:ext cx="3698448" cy="1477328"/>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Returns to politics 1886..remarries</a:t>
            </a:r>
          </a:p>
          <a:p>
            <a:r>
              <a:rPr lang="en-GB" dirty="0">
                <a:latin typeface="Arial" panose="020B0604020202020204" pitchFamily="34" charset="0"/>
                <a:cs typeface="Arial" panose="020B0604020202020204" pitchFamily="34" charset="0"/>
              </a:rPr>
              <a:t>… NY Police commissioner, </a:t>
            </a:r>
          </a:p>
          <a:p>
            <a:r>
              <a:rPr lang="en-GB" dirty="0">
                <a:latin typeface="Arial" panose="020B0604020202020204" pitchFamily="34" charset="0"/>
                <a:cs typeface="Arial" panose="020B0604020202020204" pitchFamily="34" charset="0"/>
              </a:rPr>
              <a:t>… Professional police force</a:t>
            </a:r>
          </a:p>
          <a:p>
            <a:r>
              <a:rPr lang="en-GB" dirty="0">
                <a:latin typeface="Arial" panose="020B0604020202020204" pitchFamily="34" charset="0"/>
                <a:cs typeface="Arial" panose="020B0604020202020204" pitchFamily="34" charset="0"/>
              </a:rPr>
              <a:t>… Enters Republican politics</a:t>
            </a:r>
          </a:p>
          <a:p>
            <a:r>
              <a:rPr lang="en-GB" dirty="0">
                <a:latin typeface="Arial" panose="020B0604020202020204" pitchFamily="34" charset="0"/>
                <a:cs typeface="Arial" panose="020B0604020202020204" pitchFamily="34" charset="0"/>
              </a:rPr>
              <a:t>…. America destiny, naval power </a:t>
            </a:r>
          </a:p>
        </p:txBody>
      </p:sp>
    </p:spTree>
    <p:extLst>
      <p:ext uri="{BB962C8B-B14F-4D97-AF65-F5344CB8AC3E}">
        <p14:creationId xmlns:p14="http://schemas.microsoft.com/office/powerpoint/2010/main" val="20363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551" y="399823"/>
            <a:ext cx="8911687" cy="1280890"/>
          </a:xfrm>
        </p:spPr>
        <p:txBody>
          <a:bodyPr/>
          <a:lstStyle/>
          <a:p>
            <a:r>
              <a:rPr lang="en-GB" dirty="0" smtClean="0"/>
              <a:t>Roosevelt and War</a:t>
            </a:r>
            <a:endParaRPr lang="en-GB" dirty="0"/>
          </a:p>
        </p:txBody>
      </p:sp>
      <p:sp>
        <p:nvSpPr>
          <p:cNvPr id="3" name="Content Placeholder 2"/>
          <p:cNvSpPr>
            <a:spLocks noGrp="1"/>
          </p:cNvSpPr>
          <p:nvPr>
            <p:ph idx="1"/>
          </p:nvPr>
        </p:nvSpPr>
        <p:spPr>
          <a:xfrm>
            <a:off x="1609449" y="2538542"/>
            <a:ext cx="10464564" cy="2009070"/>
          </a:xfrm>
        </p:spPr>
        <p:txBody>
          <a:bodyPr>
            <a:noAutofit/>
          </a:bodyPr>
          <a:lstStyle/>
          <a:p>
            <a:pPr marL="0" indent="0" defTabSz="914400">
              <a:buNone/>
            </a:pPr>
            <a:r>
              <a:rPr lang="en-GB" sz="2400" dirty="0">
                <a:solidFill>
                  <a:schemeClr val="tx1"/>
                </a:solidFill>
                <a:latin typeface="Arial" panose="020B0604020202020204" pitchFamily="34" charset="0"/>
                <a:cs typeface="Arial" panose="020B0604020202020204" pitchFamily="34" charset="0"/>
              </a:rPr>
              <a:t>1897 quote…</a:t>
            </a:r>
          </a:p>
          <a:p>
            <a:pPr marL="0" indent="0" defTabSz="914400">
              <a:buNone/>
            </a:pPr>
            <a:r>
              <a:rPr lang="en-GB" sz="2400" dirty="0">
                <a:solidFill>
                  <a:schemeClr val="tx1"/>
                </a:solidFill>
                <a:latin typeface="Arial" panose="020B0604020202020204" pitchFamily="34" charset="0"/>
                <a:cs typeface="Arial" panose="020B0604020202020204" pitchFamily="34" charset="0"/>
              </a:rPr>
              <a:t>“ I would regard war with Spain from two viewpoints: first, the advisability on the grounds both of humanity and self-interest of interfering on behalf of the Cubans, and of taking one more step toward the complete freeing of America from European dominion; second, the benefit done our people by giving them something to think of which is not material gain, and especially the benefit done our military forces by trying both the Navy and Army in actual practice.”</a:t>
            </a:r>
          </a:p>
        </p:txBody>
      </p:sp>
      <p:sp>
        <p:nvSpPr>
          <p:cNvPr id="6" name="TextBox 5"/>
          <p:cNvSpPr txBox="1"/>
          <p:nvPr/>
        </p:nvSpPr>
        <p:spPr>
          <a:xfrm>
            <a:off x="1654778" y="1286663"/>
            <a:ext cx="12079589"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Supports McKinley…views Bryan as a fanatic….appointed Assistant Undersecretary for</a:t>
            </a:r>
          </a:p>
          <a:p>
            <a:r>
              <a:rPr lang="en-GB" sz="2400" dirty="0" smtClean="0">
                <a:latin typeface="Arial" panose="020B0604020202020204" pitchFamily="34" charset="0"/>
                <a:cs typeface="Arial" panose="020B0604020202020204" pitchFamily="34" charset="0"/>
              </a:rPr>
              <a:t>Navy…Naval Secretary ill. ‘Teddy’ runs navy…</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1654561" y="6217000"/>
            <a:ext cx="7422225"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Orders US Pacific Fleet to prepare for war with Spain</a:t>
            </a:r>
          </a:p>
        </p:txBody>
      </p:sp>
    </p:spTree>
    <p:extLst>
      <p:ext uri="{BB962C8B-B14F-4D97-AF65-F5344CB8AC3E}">
        <p14:creationId xmlns:p14="http://schemas.microsoft.com/office/powerpoint/2010/main" val="4124791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16" y="210042"/>
            <a:ext cx="9525182" cy="1280890"/>
          </a:xfrm>
        </p:spPr>
        <p:txBody>
          <a:bodyPr>
            <a:normAutofit fontScale="90000"/>
          </a:bodyPr>
          <a:lstStyle/>
          <a:p>
            <a:r>
              <a:rPr lang="en-GB" dirty="0" smtClean="0"/>
              <a:t>February 1898  USS Maine blows up in Havana </a:t>
            </a:r>
            <a:br>
              <a:rPr lang="en-GB" dirty="0" smtClean="0"/>
            </a:br>
            <a:r>
              <a:rPr lang="en-GB" dirty="0" smtClean="0"/>
              <a:t>…266 of 400 crew killed</a:t>
            </a:r>
            <a:endParaRPr lang="en-GB" dirty="0"/>
          </a:p>
        </p:txBody>
      </p:sp>
      <p:pic>
        <p:nvPicPr>
          <p:cNvPr id="10" name="Picture 9"/>
          <p:cNvPicPr>
            <a:picLocks noChangeAspect="1"/>
          </p:cNvPicPr>
          <p:nvPr/>
        </p:nvPicPr>
        <p:blipFill>
          <a:blip r:embed="rId2"/>
          <a:stretch>
            <a:fillRect/>
          </a:stretch>
        </p:blipFill>
        <p:spPr>
          <a:xfrm>
            <a:off x="142056" y="1213339"/>
            <a:ext cx="12049944" cy="5644662"/>
          </a:xfrm>
          <a:prstGeom prst="rect">
            <a:avLst/>
          </a:prstGeom>
        </p:spPr>
      </p:pic>
    </p:spTree>
    <p:extLst>
      <p:ext uri="{BB962C8B-B14F-4D97-AF65-F5344CB8AC3E}">
        <p14:creationId xmlns:p14="http://schemas.microsoft.com/office/powerpoint/2010/main" val="3372591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661" y="3600223"/>
            <a:ext cx="8911687" cy="1280890"/>
          </a:xfrm>
        </p:spPr>
        <p:txBody>
          <a:bodyPr/>
          <a:lstStyle/>
          <a:p>
            <a:pPr algn="ctr"/>
            <a:r>
              <a:rPr lang="en-GB" dirty="0" smtClean="0"/>
              <a:t>Spanish Empire 1898</a:t>
            </a:r>
            <a:endParaRPr lang="en-GB" dirty="0"/>
          </a:p>
        </p:txBody>
      </p:sp>
    </p:spTree>
    <p:extLst>
      <p:ext uri="{BB962C8B-B14F-4D97-AF65-F5344CB8AC3E}">
        <p14:creationId xmlns:p14="http://schemas.microsoft.com/office/powerpoint/2010/main" val="2778016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023" y="-83256"/>
            <a:ext cx="8911687" cy="1280890"/>
          </a:xfrm>
        </p:spPr>
        <p:txBody>
          <a:bodyPr>
            <a:normAutofit fontScale="90000"/>
          </a:bodyPr>
          <a:lstStyle/>
          <a:p>
            <a:r>
              <a:rPr lang="en-GB" dirty="0" smtClean="0"/>
              <a:t>Spain blamed…immediately </a:t>
            </a:r>
            <a:br>
              <a:rPr lang="en-GB" dirty="0" smtClean="0"/>
            </a:br>
            <a:r>
              <a:rPr lang="en-GB" dirty="0" smtClean="0"/>
              <a:t>(1972 ….internal explosion..1999…mine)</a:t>
            </a:r>
            <a:endParaRPr lang="en-GB" dirty="0"/>
          </a:p>
        </p:txBody>
      </p:sp>
      <p:pic>
        <p:nvPicPr>
          <p:cNvPr id="3" name="Picture 2"/>
          <p:cNvPicPr>
            <a:picLocks noChangeAspect="1"/>
          </p:cNvPicPr>
          <p:nvPr/>
        </p:nvPicPr>
        <p:blipFill>
          <a:blip r:embed="rId2"/>
          <a:stretch>
            <a:fillRect/>
          </a:stretch>
        </p:blipFill>
        <p:spPr>
          <a:xfrm>
            <a:off x="74252" y="993531"/>
            <a:ext cx="12190476" cy="5864469"/>
          </a:xfrm>
          <a:prstGeom prst="rect">
            <a:avLst/>
          </a:prstGeom>
        </p:spPr>
      </p:pic>
    </p:spTree>
    <p:extLst>
      <p:ext uri="{BB962C8B-B14F-4D97-AF65-F5344CB8AC3E}">
        <p14:creationId xmlns:p14="http://schemas.microsoft.com/office/powerpoint/2010/main" val="2068665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609" y="0"/>
            <a:ext cx="8911687" cy="1280890"/>
          </a:xfrm>
        </p:spPr>
        <p:txBody>
          <a:bodyPr/>
          <a:lstStyle/>
          <a:p>
            <a:pPr algn="ctr"/>
            <a:r>
              <a:rPr lang="en-GB" dirty="0" smtClean="0"/>
              <a:t>Road to war</a:t>
            </a:r>
            <a:endParaRPr lang="en-GB" dirty="0"/>
          </a:p>
        </p:txBody>
      </p:sp>
      <p:sp>
        <p:nvSpPr>
          <p:cNvPr id="3" name="Content Placeholder 2"/>
          <p:cNvSpPr>
            <a:spLocks noGrp="1"/>
          </p:cNvSpPr>
          <p:nvPr>
            <p:ph idx="1"/>
          </p:nvPr>
        </p:nvSpPr>
        <p:spPr>
          <a:xfrm>
            <a:off x="572896" y="1312607"/>
            <a:ext cx="11874742" cy="5545393"/>
          </a:xfrm>
        </p:spPr>
        <p:txBody>
          <a:bodyPr>
            <a:normAutofit fontScale="40000" lnSpcReduction="20000"/>
          </a:bodyPr>
          <a:lstStyle/>
          <a:p>
            <a:r>
              <a:rPr lang="en-GB" sz="6000" dirty="0" smtClean="0">
                <a:latin typeface="Arial" panose="020B0604020202020204" pitchFamily="34" charset="0"/>
                <a:cs typeface="Arial" panose="020B0604020202020204" pitchFamily="34" charset="0"/>
              </a:rPr>
              <a:t>McKinley seeks inquiry and avoid war</a:t>
            </a:r>
          </a:p>
          <a:p>
            <a:endParaRPr lang="en-GB" sz="3600" dirty="0">
              <a:latin typeface="Arial" panose="020B0604020202020204" pitchFamily="34" charset="0"/>
              <a:cs typeface="Arial" panose="020B0604020202020204" pitchFamily="34" charset="0"/>
            </a:endParaRPr>
          </a:p>
          <a:p>
            <a:r>
              <a:rPr lang="en-GB" sz="6000" dirty="0">
                <a:latin typeface="Arial" panose="020B0604020202020204" pitchFamily="34" charset="0"/>
                <a:cs typeface="Arial" panose="020B0604020202020204" pitchFamily="34" charset="0"/>
              </a:rPr>
              <a:t>Congress demands Spain give Cuba independence/ McKinley approves</a:t>
            </a:r>
          </a:p>
          <a:p>
            <a:pPr lvl="1"/>
            <a:r>
              <a:rPr lang="en-GB" sz="5800" dirty="0">
                <a:latin typeface="Arial" panose="020B0604020202020204" pitchFamily="34" charset="0"/>
                <a:cs typeface="Arial" panose="020B0604020202020204" pitchFamily="34" charset="0"/>
              </a:rPr>
              <a:t>   </a:t>
            </a:r>
            <a:r>
              <a:rPr lang="en-GB" sz="5800" dirty="0" smtClean="0">
                <a:latin typeface="Arial" panose="020B0604020202020204" pitchFamily="34" charset="0"/>
                <a:cs typeface="Arial" panose="020B0604020202020204" pitchFamily="34" charset="0"/>
              </a:rPr>
              <a:t>US </a:t>
            </a:r>
            <a:r>
              <a:rPr lang="en-GB" sz="5800" dirty="0">
                <a:latin typeface="Arial" panose="020B0604020202020204" pitchFamily="34" charset="0"/>
                <a:cs typeface="Arial" panose="020B0604020202020204" pitchFamily="34" charset="0"/>
              </a:rPr>
              <a:t>will invade Cuba unless Spain complies. No mention Philippines</a:t>
            </a:r>
          </a:p>
          <a:p>
            <a:pPr lvl="1"/>
            <a:r>
              <a:rPr lang="en-GB" sz="5800" dirty="0">
                <a:latin typeface="Arial" panose="020B0604020202020204" pitchFamily="34" charset="0"/>
                <a:cs typeface="Arial" panose="020B0604020202020204" pitchFamily="34" charset="0"/>
              </a:rPr>
              <a:t>	</a:t>
            </a:r>
            <a:r>
              <a:rPr lang="en-GB" sz="5800" dirty="0" smtClean="0">
                <a:latin typeface="Arial" panose="020B0604020202020204" pitchFamily="34" charset="0"/>
                <a:cs typeface="Arial" panose="020B0604020202020204" pitchFamily="34" charset="0"/>
              </a:rPr>
              <a:t> Pass </a:t>
            </a:r>
            <a:r>
              <a:rPr lang="en-GB" sz="5800" dirty="0">
                <a:latin typeface="Arial" panose="020B0604020202020204" pitchFamily="34" charset="0"/>
                <a:cs typeface="Arial" panose="020B0604020202020204" pitchFamily="34" charset="0"/>
              </a:rPr>
              <a:t>“Teller “amendment: US will not make Cuba colony</a:t>
            </a:r>
          </a:p>
          <a:p>
            <a:endParaRPr lang="en-GB" sz="6000" dirty="0">
              <a:latin typeface="Arial" panose="020B0604020202020204" pitchFamily="34" charset="0"/>
              <a:cs typeface="Arial" panose="020B0604020202020204" pitchFamily="34" charset="0"/>
            </a:endParaRPr>
          </a:p>
          <a:p>
            <a:r>
              <a:rPr lang="en-GB" sz="6000" dirty="0">
                <a:latin typeface="Arial" panose="020B0604020202020204" pitchFamily="34" charset="0"/>
                <a:cs typeface="Arial" panose="020B0604020202020204" pitchFamily="34" charset="0"/>
              </a:rPr>
              <a:t>Spain rejects demands. </a:t>
            </a:r>
          </a:p>
          <a:p>
            <a:pPr marL="742950" lvl="2" indent="-342900"/>
            <a:r>
              <a:rPr lang="en-GB" sz="5800" dirty="0" smtClean="0">
                <a:latin typeface="Arial" panose="020B0604020202020204" pitchFamily="34" charset="0"/>
                <a:cs typeface="Arial" panose="020B0604020202020204" pitchFamily="34" charset="0"/>
              </a:rPr>
              <a:t>"</a:t>
            </a:r>
            <a:r>
              <a:rPr lang="en-GB" sz="5800" dirty="0">
                <a:latin typeface="Arial" panose="020B0604020202020204" pitchFamily="34" charset="0"/>
                <a:cs typeface="Arial" panose="020B0604020202020204" pitchFamily="34" charset="0"/>
              </a:rPr>
              <a:t>the Spanish nation is disposed to sacrifice to the last peseta of its treasure and to the </a:t>
            </a:r>
            <a:r>
              <a:rPr lang="en-GB" sz="5800" dirty="0" err="1" smtClean="0">
                <a:latin typeface="Arial" panose="020B0604020202020204" pitchFamily="34" charset="0"/>
                <a:cs typeface="Arial" panose="020B0604020202020204" pitchFamily="34" charset="0"/>
              </a:rPr>
              <a:t>last</a:t>
            </a:r>
            <a:r>
              <a:rPr lang="en-GB" sz="6000" dirty="0" err="1" smtClean="0">
                <a:latin typeface="Arial" panose="020B0604020202020204" pitchFamily="34" charset="0"/>
                <a:cs typeface="Arial" panose="020B0604020202020204" pitchFamily="34" charset="0"/>
              </a:rPr>
              <a:t>t</a:t>
            </a:r>
            <a:r>
              <a:rPr lang="en-GB" sz="6000" dirty="0" smtClean="0">
                <a:latin typeface="Arial" panose="020B0604020202020204" pitchFamily="34" charset="0"/>
                <a:cs typeface="Arial" panose="020B0604020202020204" pitchFamily="34" charset="0"/>
              </a:rPr>
              <a:t> </a:t>
            </a:r>
            <a:r>
              <a:rPr lang="en-GB" sz="6000" dirty="0">
                <a:latin typeface="Arial" panose="020B0604020202020204" pitchFamily="34" charset="0"/>
                <a:cs typeface="Arial" panose="020B0604020202020204" pitchFamily="34" charset="0"/>
              </a:rPr>
              <a:t>drop of blood of the last Spaniard before consenting that anyone snatch from it even one piece of its territory“</a:t>
            </a:r>
          </a:p>
          <a:p>
            <a:pPr marL="742950" lvl="2" indent="-342900"/>
            <a:r>
              <a:rPr lang="en-GB" sz="5800" dirty="0" smtClean="0">
                <a:latin typeface="Arial" panose="020B0604020202020204" pitchFamily="34" charset="0"/>
                <a:cs typeface="Arial" panose="020B0604020202020204" pitchFamily="34" charset="0"/>
              </a:rPr>
              <a:t>Declares </a:t>
            </a:r>
            <a:r>
              <a:rPr lang="en-GB" sz="5800" dirty="0">
                <a:latin typeface="Arial" panose="020B0604020202020204" pitchFamily="34" charset="0"/>
                <a:cs typeface="Arial" panose="020B0604020202020204" pitchFamily="34" charset="0"/>
              </a:rPr>
              <a:t>war </a:t>
            </a:r>
            <a:r>
              <a:rPr lang="en-GB" sz="5800" dirty="0" smtClean="0">
                <a:latin typeface="Arial" panose="020B0604020202020204" pitchFamily="34" charset="0"/>
                <a:cs typeface="Arial" panose="020B0604020202020204" pitchFamily="34" charset="0"/>
              </a:rPr>
              <a:t>against USA</a:t>
            </a:r>
            <a:endParaRPr lang="en-GB" sz="5800" dirty="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p:txBody>
      </p:sp>
      <p:sp>
        <p:nvSpPr>
          <p:cNvPr id="5" name="Rectangle 4"/>
          <p:cNvSpPr/>
          <p:nvPr/>
        </p:nvSpPr>
        <p:spPr>
          <a:xfrm>
            <a:off x="1052052" y="5940659"/>
            <a:ext cx="9792928" cy="707886"/>
          </a:xfrm>
          <a:prstGeom prst="rect">
            <a:avLst/>
          </a:prstGeom>
        </p:spPr>
        <p:txBody>
          <a:bodyPr wrap="square">
            <a:spAutoFit/>
          </a:bodyPr>
          <a:lstStyle/>
          <a:p>
            <a:pPr lvl="1" fontAlgn="base"/>
            <a:r>
              <a:rPr lang="en-GB" sz="2000" dirty="0" smtClean="0">
                <a:latin typeface="Arial" panose="020B0604020202020204" pitchFamily="34" charset="0"/>
                <a:cs typeface="Arial" panose="020B0604020202020204" pitchFamily="34" charset="0"/>
              </a:rPr>
              <a:t>McKinley response: “ </a:t>
            </a:r>
            <a:r>
              <a:rPr lang="en-GB" sz="2000" dirty="0">
                <a:latin typeface="Arial" panose="020B0604020202020204" pitchFamily="34" charset="0"/>
                <a:cs typeface="Arial" panose="020B0604020202020204" pitchFamily="34" charset="0"/>
              </a:rPr>
              <a:t>We go to war only to make peace. We never went to war with any other design. We carry the national conscience wherever we go.”</a:t>
            </a:r>
          </a:p>
        </p:txBody>
      </p:sp>
    </p:spTree>
    <p:extLst>
      <p:ext uri="{BB962C8B-B14F-4D97-AF65-F5344CB8AC3E}">
        <p14:creationId xmlns:p14="http://schemas.microsoft.com/office/powerpoint/2010/main" val="2298705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211" y="121252"/>
            <a:ext cx="8911687" cy="1280890"/>
          </a:xfrm>
        </p:spPr>
        <p:txBody>
          <a:bodyPr/>
          <a:lstStyle/>
          <a:p>
            <a:pPr algn="ctr"/>
            <a:r>
              <a:rPr lang="en-GB" dirty="0" smtClean="0"/>
              <a:t>US and Empire 1898</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60" y="849618"/>
            <a:ext cx="11883915" cy="600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281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219" y="253174"/>
            <a:ext cx="8911687" cy="781996"/>
          </a:xfrm>
        </p:spPr>
        <p:txBody>
          <a:bodyPr/>
          <a:lstStyle/>
          <a:p>
            <a:pPr algn="ctr"/>
            <a:r>
              <a:rPr lang="en-GB" dirty="0" smtClean="0"/>
              <a:t>…….A lop sided war</a:t>
            </a:r>
            <a:endParaRPr lang="en-GB" dirty="0"/>
          </a:p>
        </p:txBody>
      </p:sp>
      <p:sp>
        <p:nvSpPr>
          <p:cNvPr id="3" name="Content Placeholder 2"/>
          <p:cNvSpPr>
            <a:spLocks noGrp="1"/>
          </p:cNvSpPr>
          <p:nvPr>
            <p:ph idx="1"/>
          </p:nvPr>
        </p:nvSpPr>
        <p:spPr>
          <a:xfrm>
            <a:off x="1614427" y="1055297"/>
            <a:ext cx="10449754" cy="4819291"/>
          </a:xfrm>
        </p:spPr>
        <p:txBody>
          <a:bodyPr>
            <a:normAutofit/>
          </a:bodyPr>
          <a:lstStyle/>
          <a:p>
            <a:r>
              <a:rPr lang="en-GB" sz="2000" dirty="0" smtClean="0">
                <a:latin typeface="Arial" panose="020B0604020202020204" pitchFamily="34" charset="0"/>
                <a:cs typeface="Arial" panose="020B0604020202020204" pitchFamily="34" charset="0"/>
              </a:rPr>
              <a:t>Spain</a:t>
            </a:r>
          </a:p>
          <a:p>
            <a:pPr lvl="1"/>
            <a:r>
              <a:rPr lang="en-GB" sz="2000" dirty="0">
                <a:latin typeface="Arial" panose="020B0604020202020204" pitchFamily="34" charset="0"/>
                <a:cs typeface="Arial" panose="020B0604020202020204" pitchFamily="34" charset="0"/>
              </a:rPr>
              <a:t>Weak navy…collection of old </a:t>
            </a:r>
            <a:r>
              <a:rPr lang="en-GB" sz="2000" dirty="0" smtClean="0">
                <a:latin typeface="Arial" panose="020B0604020202020204" pitchFamily="34" charset="0"/>
                <a:cs typeface="Arial" panose="020B0604020202020204" pitchFamily="34" charset="0"/>
              </a:rPr>
              <a:t>cruisers and gunboats</a:t>
            </a:r>
            <a:endParaRPr lang="en-GB" sz="2000" dirty="0">
              <a:latin typeface="Arial" panose="020B0604020202020204" pitchFamily="34" charset="0"/>
              <a:cs typeface="Arial" panose="020B0604020202020204" pitchFamily="34" charset="0"/>
            </a:endParaRPr>
          </a:p>
          <a:p>
            <a:pPr lvl="1"/>
            <a:r>
              <a:rPr lang="en-GB" sz="2000" dirty="0" smtClean="0">
                <a:latin typeface="Arial" panose="020B0604020202020204" pitchFamily="34" charset="0"/>
                <a:cs typeface="Arial" panose="020B0604020202020204" pitchFamily="34" charset="0"/>
              </a:rPr>
              <a:t>Professional army </a:t>
            </a:r>
            <a:r>
              <a:rPr lang="en-GB" sz="2000" dirty="0">
                <a:latin typeface="Arial" panose="020B0604020202020204" pitchFamily="34" charset="0"/>
                <a:cs typeface="Arial" panose="020B0604020202020204" pitchFamily="34" charset="0"/>
              </a:rPr>
              <a:t>dispersed across globe </a:t>
            </a:r>
            <a:r>
              <a:rPr lang="en-GB" sz="2000" dirty="0" smtClean="0">
                <a:latin typeface="Arial" panose="020B0604020202020204" pitchFamily="34" charset="0"/>
                <a:cs typeface="Arial" panose="020B0604020202020204" pitchFamily="34" charset="0"/>
              </a:rPr>
              <a:t>(200,000 Cuba, 20,000 </a:t>
            </a:r>
            <a:r>
              <a:rPr lang="en-GB" sz="2000" dirty="0" err="1" smtClean="0">
                <a:latin typeface="Arial" panose="020B0604020202020204" pitchFamily="34" charset="0"/>
                <a:cs typeface="Arial" panose="020B0604020202020204" pitchFamily="34" charset="0"/>
              </a:rPr>
              <a:t>Phillipines</a:t>
            </a:r>
            <a:endParaRPr lang="en-GB" sz="2000" dirty="0" smtClean="0">
              <a:latin typeface="Arial" panose="020B0604020202020204" pitchFamily="34" charset="0"/>
              <a:cs typeface="Arial" panose="020B0604020202020204" pitchFamily="34" charset="0"/>
            </a:endParaRPr>
          </a:p>
          <a:p>
            <a:pPr lvl="1"/>
            <a:r>
              <a:rPr lang="en-GB" sz="2000" dirty="0" smtClean="0">
                <a:latin typeface="Arial" panose="020B0604020202020204" pitchFamily="34" charset="0"/>
                <a:cs typeface="Arial" panose="020B0604020202020204" pitchFamily="34" charset="0"/>
              </a:rPr>
              <a:t>Central government weak….PM assassinated, civil wars/ Conservatives vs Liberals</a:t>
            </a:r>
          </a:p>
          <a:p>
            <a:pPr lvl="1"/>
            <a:r>
              <a:rPr lang="en-GB" sz="2000" dirty="0" smtClean="0">
                <a:latin typeface="Arial" panose="020B0604020202020204" pitchFamily="34" charset="0"/>
                <a:cs typeface="Arial" panose="020B0604020202020204" pitchFamily="34" charset="0"/>
              </a:rPr>
              <a:t>Fight </a:t>
            </a:r>
            <a:r>
              <a:rPr lang="en-GB" sz="2000" dirty="0">
                <a:latin typeface="Arial" panose="020B0604020202020204" pitchFamily="34" charset="0"/>
                <a:cs typeface="Arial" panose="020B0604020202020204" pitchFamily="34" charset="0"/>
              </a:rPr>
              <a:t>war for “</a:t>
            </a:r>
            <a:r>
              <a:rPr lang="en-GB" sz="2000" dirty="0" smtClean="0">
                <a:latin typeface="Arial" panose="020B0604020202020204" pitchFamily="34" charset="0"/>
                <a:cs typeface="Arial" panose="020B0604020202020204" pitchFamily="34" charset="0"/>
              </a:rPr>
              <a:t>honour”…accept </a:t>
            </a:r>
            <a:r>
              <a:rPr lang="en-GB" sz="2000" dirty="0">
                <a:latin typeface="Arial" panose="020B0604020202020204" pitchFamily="34" charset="0"/>
                <a:cs typeface="Arial" panose="020B0604020202020204" pitchFamily="34" charset="0"/>
              </a:rPr>
              <a:t>defeat inevitable</a:t>
            </a:r>
          </a:p>
          <a:p>
            <a:pPr lvl="1"/>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USA </a:t>
            </a:r>
          </a:p>
          <a:p>
            <a:pPr lvl="1"/>
            <a:r>
              <a:rPr lang="en-GB" sz="2000" dirty="0">
                <a:latin typeface="Arial" panose="020B0604020202020204" pitchFamily="34" charset="0"/>
                <a:cs typeface="Arial" panose="020B0604020202020204" pitchFamily="34" charset="0"/>
              </a:rPr>
              <a:t>Strong navy…fleet of modern battleships and cruisers built in 1890’s</a:t>
            </a:r>
          </a:p>
          <a:p>
            <a:pPr lvl="1"/>
            <a:r>
              <a:rPr lang="en-GB" sz="2000" dirty="0">
                <a:latin typeface="Arial" panose="020B0604020202020204" pitchFamily="34" charset="0"/>
                <a:cs typeface="Arial" panose="020B0604020202020204" pitchFamily="34" charset="0"/>
              </a:rPr>
              <a:t>United public support</a:t>
            </a:r>
          </a:p>
          <a:p>
            <a:pPr lvl="1"/>
            <a:r>
              <a:rPr lang="en-GB" sz="2000" dirty="0">
                <a:latin typeface="Arial" panose="020B0604020202020204" pitchFamily="34" charset="0"/>
                <a:cs typeface="Arial" panose="020B0604020202020204" pitchFamily="34" charset="0"/>
              </a:rPr>
              <a:t>Army of 25,000…calls for 200,000 volunteers…300,000 enlist</a:t>
            </a:r>
          </a:p>
          <a:p>
            <a:pPr lvl="1"/>
            <a:r>
              <a:rPr lang="en-GB" sz="2000" dirty="0">
                <a:latin typeface="Arial" panose="020B0604020202020204" pitchFamily="34" charset="0"/>
                <a:cs typeface="Arial" panose="020B0604020202020204" pitchFamily="34" charset="0"/>
              </a:rPr>
              <a:t>Supported by 200,000 Cuban nationalists, 100,000 Filipinos</a:t>
            </a:r>
          </a:p>
          <a:p>
            <a:pPr lvl="1"/>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2540155" y="5888223"/>
            <a:ext cx="8383577"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…..US Army ‘created’ over three months…. </a:t>
            </a:r>
          </a:p>
          <a:p>
            <a:r>
              <a:rPr lang="en-GB" sz="2400" dirty="0" smtClean="0">
                <a:latin typeface="Arial" panose="020B0604020202020204" pitchFamily="34" charset="0"/>
                <a:cs typeface="Arial" panose="020B0604020202020204" pitchFamily="34" charset="0"/>
              </a:rPr>
              <a:t>…..Teddy orders navy to destroy Spanish fleet in Philippines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6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753" y="178505"/>
            <a:ext cx="9863618" cy="1280890"/>
          </a:xfrm>
        </p:spPr>
        <p:txBody>
          <a:bodyPr/>
          <a:lstStyle/>
          <a:p>
            <a:r>
              <a:rPr lang="en-GB" dirty="0" smtClean="0"/>
              <a:t>War in Pacific (1) : US Navy enters Spanish Manila…Spanish fleet destroyed </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89" y="1278194"/>
            <a:ext cx="11917060" cy="539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87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241" y="0"/>
            <a:ext cx="8911687" cy="1280890"/>
          </a:xfrm>
        </p:spPr>
        <p:txBody>
          <a:bodyPr/>
          <a:lstStyle/>
          <a:p>
            <a:pPr algn="ctr"/>
            <a:r>
              <a:rPr lang="en-GB" dirty="0" smtClean="0"/>
              <a:t>War in Pacific  (2) </a:t>
            </a:r>
            <a:endParaRPr lang="en-GB" dirty="0"/>
          </a:p>
        </p:txBody>
      </p:sp>
      <p:sp>
        <p:nvSpPr>
          <p:cNvPr id="3" name="Content Placeholder 2"/>
          <p:cNvSpPr>
            <a:spLocks noGrp="1"/>
          </p:cNvSpPr>
          <p:nvPr>
            <p:ph idx="1"/>
          </p:nvPr>
        </p:nvSpPr>
        <p:spPr>
          <a:xfrm>
            <a:off x="1812834" y="908649"/>
            <a:ext cx="10379166" cy="5863087"/>
          </a:xfrm>
        </p:spPr>
        <p:txBody>
          <a:bodyPr>
            <a:normAutofit fontScale="62500" lnSpcReduction="20000"/>
          </a:bodyPr>
          <a:lstStyle/>
          <a:p>
            <a:r>
              <a:rPr lang="en-GB" sz="3100" dirty="0" smtClean="0">
                <a:latin typeface="Arial" panose="020B0604020202020204" pitchFamily="34" charset="0"/>
                <a:cs typeface="Arial" panose="020B0604020202020204" pitchFamily="34" charset="0"/>
              </a:rPr>
              <a:t>US fleet blockades port of Manila/</a:t>
            </a:r>
          </a:p>
          <a:p>
            <a:pPr lvl="1"/>
            <a:r>
              <a:rPr lang="en-GB" sz="2900" dirty="0" smtClean="0">
                <a:latin typeface="Arial" panose="020B0604020202020204" pitchFamily="34" charset="0"/>
                <a:cs typeface="Arial" panose="020B0604020202020204" pitchFamily="34" charset="0"/>
              </a:rPr>
              <a:t>Transports Aguinaldo from exile to lead Filipinos, promises independence</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Aguinaldo leads Filipino Revolt </a:t>
            </a:r>
          </a:p>
          <a:p>
            <a:pPr lvl="1"/>
            <a:r>
              <a:rPr lang="en-GB" sz="3100" dirty="0" smtClean="0">
                <a:latin typeface="Arial" panose="020B0604020202020204" pitchFamily="34" charset="0"/>
                <a:cs typeface="Arial" panose="020B0604020202020204" pitchFamily="34" charset="0"/>
              </a:rPr>
              <a:t>Controls countryside and  most of main islands by 1897</a:t>
            </a:r>
          </a:p>
          <a:p>
            <a:pPr lvl="1"/>
            <a:r>
              <a:rPr lang="en-GB" sz="3100" dirty="0" smtClean="0">
                <a:latin typeface="Arial" panose="020B0604020202020204" pitchFamily="34" charset="0"/>
                <a:cs typeface="Arial" panose="020B0604020202020204" pitchFamily="34" charset="0"/>
              </a:rPr>
              <a:t>Declares Independence June 1898---not recognised by Spain or USA </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US lands army of 25,000 July 1898 to seize capital</a:t>
            </a:r>
          </a:p>
          <a:p>
            <a:pPr lvl="1"/>
            <a:r>
              <a:rPr lang="en-GB" sz="3100" dirty="0">
                <a:latin typeface="Arial" panose="020B0604020202020204" pitchFamily="34" charset="0"/>
                <a:cs typeface="Arial" panose="020B0604020202020204" pitchFamily="34" charset="0"/>
              </a:rPr>
              <a:t>Spanish agree to “symbolic </a:t>
            </a:r>
            <a:r>
              <a:rPr lang="en-GB" sz="3100" dirty="0" smtClean="0">
                <a:latin typeface="Arial" panose="020B0604020202020204" pitchFamily="34" charset="0"/>
                <a:cs typeface="Arial" panose="020B0604020202020204" pitchFamily="34" charset="0"/>
              </a:rPr>
              <a:t>defence” </a:t>
            </a:r>
            <a:r>
              <a:rPr lang="en-GB" sz="3100" dirty="0">
                <a:latin typeface="Arial" panose="020B0604020202020204" pitchFamily="34" charset="0"/>
                <a:cs typeface="Arial" panose="020B0604020202020204" pitchFamily="34" charset="0"/>
              </a:rPr>
              <a:t>of Manila with US </a:t>
            </a:r>
            <a:r>
              <a:rPr lang="en-GB" sz="3100" dirty="0" smtClean="0">
                <a:latin typeface="Arial" panose="020B0604020202020204" pitchFamily="34" charset="0"/>
                <a:cs typeface="Arial" panose="020B0604020202020204" pitchFamily="34" charset="0"/>
              </a:rPr>
              <a:t>Ambassador</a:t>
            </a:r>
            <a:endParaRPr lang="en-GB" sz="3100" dirty="0">
              <a:latin typeface="Arial" panose="020B0604020202020204" pitchFamily="34" charset="0"/>
              <a:cs typeface="Arial" panose="020B0604020202020204" pitchFamily="34" charset="0"/>
            </a:endParaRPr>
          </a:p>
          <a:p>
            <a:pPr lvl="1"/>
            <a:r>
              <a:rPr lang="en-GB" sz="3100" dirty="0">
                <a:latin typeface="Arial" panose="020B0604020202020204" pitchFamily="34" charset="0"/>
                <a:cs typeface="Arial" panose="020B0604020202020204" pitchFamily="34" charset="0"/>
              </a:rPr>
              <a:t>Communication break down and “battle”…Spanish surrender</a:t>
            </a:r>
          </a:p>
          <a:p>
            <a:pPr lvl="1"/>
            <a:r>
              <a:rPr lang="en-GB" sz="3100" dirty="0">
                <a:latin typeface="Arial" panose="020B0604020202020204" pitchFamily="34" charset="0"/>
                <a:cs typeface="Arial" panose="020B0604020202020204" pitchFamily="34" charset="0"/>
              </a:rPr>
              <a:t>Spain agrees to surrender Philippines to US for $20 million</a:t>
            </a:r>
          </a:p>
          <a:p>
            <a:pPr lvl="1"/>
            <a:r>
              <a:rPr lang="en-GB" sz="3100" dirty="0">
                <a:latin typeface="Arial" panose="020B0604020202020204" pitchFamily="34" charset="0"/>
                <a:cs typeface="Arial" panose="020B0604020202020204" pitchFamily="34" charset="0"/>
              </a:rPr>
              <a:t>US declares </a:t>
            </a:r>
            <a:r>
              <a:rPr lang="en-GB" sz="3100" dirty="0" smtClean="0">
                <a:latin typeface="Arial" panose="020B0604020202020204" pitchFamily="34" charset="0"/>
                <a:cs typeface="Arial" panose="020B0604020202020204" pitchFamily="34" charset="0"/>
              </a:rPr>
              <a:t>Philippines </a:t>
            </a:r>
            <a:r>
              <a:rPr lang="en-GB" sz="3100" dirty="0">
                <a:latin typeface="Arial" panose="020B0604020202020204" pitchFamily="34" charset="0"/>
                <a:cs typeface="Arial" panose="020B0604020202020204" pitchFamily="34" charset="0"/>
              </a:rPr>
              <a:t>a </a:t>
            </a:r>
            <a:r>
              <a:rPr lang="en-GB" sz="3100" dirty="0" smtClean="0">
                <a:latin typeface="Arial" panose="020B0604020202020204" pitchFamily="34" charset="0"/>
                <a:cs typeface="Arial" panose="020B0604020202020204" pitchFamily="34" charset="0"/>
              </a:rPr>
              <a:t>colony…ignore Aguinaldo….waits to see US decisions</a:t>
            </a:r>
            <a:endParaRPr lang="en-GB" sz="3100" dirty="0">
              <a:latin typeface="Arial" panose="020B0604020202020204" pitchFamily="34" charset="0"/>
              <a:cs typeface="Arial" panose="020B0604020202020204" pitchFamily="34" charset="0"/>
            </a:endParaRPr>
          </a:p>
          <a:p>
            <a:pPr lvl="1"/>
            <a:endParaRPr lang="en-GB" sz="3100" dirty="0" smtClean="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US invades Guam</a:t>
            </a:r>
          </a:p>
          <a:p>
            <a:pPr lvl="1"/>
            <a:r>
              <a:rPr lang="en-GB" sz="3100" dirty="0" smtClean="0">
                <a:latin typeface="Arial" panose="020B0604020202020204" pitchFamily="34" charset="0"/>
                <a:cs typeface="Arial" panose="020B0604020202020204" pitchFamily="34" charset="0"/>
              </a:rPr>
              <a:t>US bombard coast</a:t>
            </a:r>
          </a:p>
          <a:p>
            <a:pPr lvl="1"/>
            <a:r>
              <a:rPr lang="en-GB" sz="3100" dirty="0" smtClean="0">
                <a:latin typeface="Arial" panose="020B0604020202020204" pitchFamily="34" charset="0"/>
                <a:cs typeface="Arial" panose="020B0604020202020204" pitchFamily="34" charset="0"/>
              </a:rPr>
              <a:t>Spanish garrison thinks this salute…unaware of war. Ask for ammunition to respond</a:t>
            </a:r>
          </a:p>
          <a:p>
            <a:pPr lvl="1"/>
            <a:endParaRPr lang="en-GB" dirty="0"/>
          </a:p>
        </p:txBody>
      </p:sp>
    </p:spTree>
    <p:extLst>
      <p:ext uri="{BB962C8B-B14F-4D97-AF65-F5344CB8AC3E}">
        <p14:creationId xmlns:p14="http://schemas.microsoft.com/office/powerpoint/2010/main" val="267649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583" y="171827"/>
            <a:ext cx="8911687" cy="663915"/>
          </a:xfrm>
        </p:spPr>
        <p:txBody>
          <a:bodyPr/>
          <a:lstStyle/>
          <a:p>
            <a:pPr algn="ctr"/>
            <a:r>
              <a:rPr lang="en-GB" dirty="0" smtClean="0"/>
              <a:t>War in Caribbean (1)</a:t>
            </a:r>
            <a:endParaRPr lang="en-GB" dirty="0"/>
          </a:p>
        </p:txBody>
      </p:sp>
      <p:sp>
        <p:nvSpPr>
          <p:cNvPr id="3" name="Content Placeholder 2"/>
          <p:cNvSpPr>
            <a:spLocks noGrp="1"/>
          </p:cNvSpPr>
          <p:nvPr>
            <p:ph idx="1"/>
          </p:nvPr>
        </p:nvSpPr>
        <p:spPr>
          <a:xfrm>
            <a:off x="1717491" y="1025521"/>
            <a:ext cx="10256807" cy="5328251"/>
          </a:xfrm>
        </p:spPr>
        <p:txBody>
          <a:bodyPr>
            <a:normAutofit fontScale="92500" lnSpcReduction="10000"/>
          </a:bodyPr>
          <a:lstStyle/>
          <a:p>
            <a:r>
              <a:rPr lang="en-GB" sz="2400" dirty="0">
                <a:latin typeface="Arial" panose="020B0604020202020204" pitchFamily="34" charset="0"/>
                <a:cs typeface="Arial" panose="020B0604020202020204" pitchFamily="34" charset="0"/>
              </a:rPr>
              <a:t>Spanish army of </a:t>
            </a:r>
            <a:r>
              <a:rPr lang="en-GB" sz="2400" dirty="0" smtClean="0">
                <a:latin typeface="Arial" panose="020B0604020202020204" pitchFamily="34" charset="0"/>
                <a:cs typeface="Arial" panose="020B0604020202020204" pitchFamily="34" charset="0"/>
              </a:rPr>
              <a:t>150,000 </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Spread across island &amp; weakened by disease</a:t>
            </a:r>
          </a:p>
          <a:p>
            <a:pPr lvl="1"/>
            <a:r>
              <a:rPr lang="en-GB" sz="2400" dirty="0">
                <a:latin typeface="Arial" panose="020B0604020202020204" pitchFamily="34" charset="0"/>
                <a:cs typeface="Arial" panose="020B0604020202020204" pitchFamily="34" charset="0"/>
              </a:rPr>
              <a:t>Retreat towards capital and ports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Ongoing war between Spanish army and Cuban</a:t>
            </a:r>
          </a:p>
          <a:p>
            <a:pPr lvl="1"/>
            <a:r>
              <a:rPr lang="en-GB" sz="2400" dirty="0" smtClean="0">
                <a:latin typeface="Arial" panose="020B0604020202020204" pitchFamily="34" charset="0"/>
                <a:cs typeface="Arial" panose="020B0604020202020204" pitchFamily="34" charset="0"/>
              </a:rPr>
              <a:t>Most of countryside controlled by rebels led by Gomez (Marti killed)</a:t>
            </a:r>
          </a:p>
          <a:p>
            <a:pPr lvl="1"/>
            <a:r>
              <a:rPr lang="en-GB" sz="2400" dirty="0" smtClean="0">
                <a:latin typeface="Arial" panose="020B0604020202020204" pitchFamily="34" charset="0"/>
                <a:cs typeface="Arial" panose="020B0604020202020204" pitchFamily="34" charset="0"/>
              </a:rPr>
              <a:t>Joined by 50,000 Cuban revolutionaries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lands July 1898</a:t>
            </a:r>
          </a:p>
          <a:p>
            <a:pPr lvl="1"/>
            <a:r>
              <a:rPr lang="en-GB" sz="2400" dirty="0" smtClean="0">
                <a:latin typeface="Arial" panose="020B0604020202020204" pitchFamily="34" charset="0"/>
                <a:cs typeface="Arial" panose="020B0604020202020204" pitchFamily="34" charset="0"/>
              </a:rPr>
              <a:t>Army builds up to 275,000…volunteers from across US</a:t>
            </a:r>
          </a:p>
          <a:p>
            <a:pPr lvl="1"/>
            <a:r>
              <a:rPr lang="en-GB" sz="2400" dirty="0" smtClean="0">
                <a:latin typeface="Arial" panose="020B0604020202020204" pitchFamily="34" charset="0"/>
                <a:cs typeface="Arial" panose="020B0604020202020204" pitchFamily="34" charset="0"/>
              </a:rPr>
              <a:t>17,000 troops land…include black regiments….to support future occupation </a:t>
            </a:r>
          </a:p>
          <a:p>
            <a:pPr marL="457200" lvl="1" indent="0">
              <a:buNone/>
            </a:pPr>
            <a:endParaRPr lang="en-GB" dirty="0"/>
          </a:p>
          <a:p>
            <a:pPr marL="457200" lvl="1" indent="0">
              <a:buNone/>
            </a:pPr>
            <a:endParaRPr lang="en-GB" dirty="0" smtClean="0"/>
          </a:p>
          <a:p>
            <a:pPr lvl="1"/>
            <a:endParaRPr lang="en-GB" dirty="0" smtClean="0"/>
          </a:p>
          <a:p>
            <a:pPr lvl="1"/>
            <a:endParaRPr lang="en-GB" dirty="0"/>
          </a:p>
        </p:txBody>
      </p:sp>
    </p:spTree>
    <p:extLst>
      <p:ext uri="{BB962C8B-B14F-4D97-AF65-F5344CB8AC3E}">
        <p14:creationId xmlns:p14="http://schemas.microsoft.com/office/powerpoint/2010/main" val="822714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Teddy Roosevelt goes to war</a:t>
            </a:r>
            <a:endParaRPr lang="en-GB" dirty="0"/>
          </a:p>
        </p:txBody>
      </p:sp>
      <p:pic>
        <p:nvPicPr>
          <p:cNvPr id="1026" name="Picture 2" descr="Teddy Roosevelt and his Rough Ri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369"/>
            <a:ext cx="8809703" cy="5733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68696" y="1533833"/>
            <a:ext cx="2988319" cy="923330"/>
          </a:xfrm>
          <a:prstGeom prst="rect">
            <a:avLst/>
          </a:prstGeom>
          <a:noFill/>
        </p:spPr>
        <p:txBody>
          <a:bodyPr wrap="none" rtlCol="0">
            <a:spAutoFit/>
          </a:bodyPr>
          <a:lstStyle/>
          <a:p>
            <a:r>
              <a:rPr lang="en-GB" dirty="0" smtClean="0"/>
              <a:t>Teddy’s father avoided</a:t>
            </a:r>
          </a:p>
          <a:p>
            <a:r>
              <a:rPr lang="en-GB" dirty="0" smtClean="0"/>
              <a:t>Civil war…paid substitute</a:t>
            </a:r>
          </a:p>
          <a:p>
            <a:endParaRPr lang="en-GB" dirty="0"/>
          </a:p>
        </p:txBody>
      </p:sp>
      <p:sp>
        <p:nvSpPr>
          <p:cNvPr id="5" name="TextBox 4"/>
          <p:cNvSpPr txBox="1"/>
          <p:nvPr/>
        </p:nvSpPr>
        <p:spPr>
          <a:xfrm>
            <a:off x="8937523" y="2723535"/>
            <a:ext cx="3175820" cy="1754326"/>
          </a:xfrm>
          <a:prstGeom prst="rect">
            <a:avLst/>
          </a:prstGeom>
          <a:noFill/>
        </p:spPr>
        <p:txBody>
          <a:bodyPr wrap="square" rtlCol="0">
            <a:spAutoFit/>
          </a:bodyPr>
          <a:lstStyle/>
          <a:p>
            <a:r>
              <a:rPr lang="en-GB" dirty="0" smtClean="0"/>
              <a:t>Wants glory/ proof of </a:t>
            </a:r>
          </a:p>
          <a:p>
            <a:r>
              <a:rPr lang="en-GB" dirty="0" smtClean="0"/>
              <a:t>Manliness/ political future Abandons Navy Job and recruits private army…ex Cowboys/goes to Cuba…”Rough Riders”</a:t>
            </a:r>
          </a:p>
        </p:txBody>
      </p:sp>
      <p:sp>
        <p:nvSpPr>
          <p:cNvPr id="6" name="TextBox 5"/>
          <p:cNvSpPr txBox="1"/>
          <p:nvPr/>
        </p:nvSpPr>
        <p:spPr>
          <a:xfrm>
            <a:off x="8996517" y="5103674"/>
            <a:ext cx="2512226" cy="1754326"/>
          </a:xfrm>
          <a:prstGeom prst="rect">
            <a:avLst/>
          </a:prstGeom>
          <a:noFill/>
        </p:spPr>
        <p:txBody>
          <a:bodyPr wrap="none" rtlCol="0">
            <a:spAutoFit/>
          </a:bodyPr>
          <a:lstStyle/>
          <a:p>
            <a:r>
              <a:rPr lang="en-GB" dirty="0" smtClean="0"/>
              <a:t>Spanish army facing </a:t>
            </a:r>
          </a:p>
          <a:p>
            <a:r>
              <a:rPr lang="en-GB" dirty="0" smtClean="0"/>
              <a:t>Gomez army + US..</a:t>
            </a:r>
          </a:p>
          <a:p>
            <a:r>
              <a:rPr lang="en-GB" dirty="0" smtClean="0"/>
              <a:t>Withdraws </a:t>
            </a:r>
            <a:r>
              <a:rPr lang="en-GB" dirty="0" err="1" smtClean="0"/>
              <a:t>Havan</a:t>
            </a:r>
            <a:endParaRPr lang="en-GB" dirty="0" smtClean="0"/>
          </a:p>
          <a:p>
            <a:r>
              <a:rPr lang="en-GB" dirty="0" smtClean="0"/>
              <a:t>Leaves rear guard.</a:t>
            </a:r>
          </a:p>
          <a:p>
            <a:r>
              <a:rPr lang="en-GB" dirty="0" smtClean="0"/>
              <a:t>US decide to attack </a:t>
            </a:r>
          </a:p>
          <a:p>
            <a:endParaRPr lang="en-GB" dirty="0" smtClean="0"/>
          </a:p>
        </p:txBody>
      </p:sp>
    </p:spTree>
    <p:extLst>
      <p:ext uri="{BB962C8B-B14F-4D97-AF65-F5344CB8AC3E}">
        <p14:creationId xmlns:p14="http://schemas.microsoft.com/office/powerpoint/2010/main" val="2864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542" y="0"/>
            <a:ext cx="10854813" cy="1280890"/>
          </a:xfrm>
        </p:spPr>
        <p:txBody>
          <a:bodyPr>
            <a:noAutofit/>
          </a:bodyPr>
          <a:lstStyle/>
          <a:p>
            <a:pPr algn="ctr"/>
            <a:r>
              <a:rPr lang="en-GB" sz="2800" dirty="0" smtClean="0">
                <a:latin typeface="Arial" panose="020B0604020202020204" pitchFamily="34" charset="0"/>
                <a:cs typeface="Arial" panose="020B0604020202020204" pitchFamily="34" charset="0"/>
              </a:rPr>
              <a:t>Storming of Kettle Hill</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…Teddy Roosevelt &amp; “Rough Riders”</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…capture positions…Teddy leads charge..200 killed, 1,000 wounded</a:t>
            </a:r>
            <a:endParaRPr lang="en-GB" sz="2800" dirty="0">
              <a:latin typeface="Arial" panose="020B0604020202020204" pitchFamily="34" charset="0"/>
              <a:cs typeface="Arial" panose="020B0604020202020204" pitchFamily="34" charset="0"/>
            </a:endParaRP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9789"/>
            <a:ext cx="12150969" cy="537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18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593" y="0"/>
            <a:ext cx="9386873" cy="1280890"/>
          </a:xfrm>
        </p:spPr>
        <p:txBody>
          <a:bodyPr/>
          <a:lstStyle/>
          <a:p>
            <a:r>
              <a:rPr lang="en-GB" dirty="0" smtClean="0"/>
              <a:t>Black regiments storm San Juan Hill</a:t>
            </a:r>
            <a:br>
              <a:rPr lang="en-GB" dirty="0" smtClean="0"/>
            </a:br>
            <a:r>
              <a:rPr lang="en-GB" dirty="0" smtClean="0"/>
              <a:t>			…..</a:t>
            </a:r>
            <a:r>
              <a:rPr lang="en-GB" sz="2800" dirty="0" smtClean="0">
                <a:latin typeface="Arial" panose="020B0604020202020204" pitchFamily="34" charset="0"/>
                <a:cs typeface="Arial" panose="020B0604020202020204" pitchFamily="34" charset="0"/>
              </a:rPr>
              <a:t>omitted from records…</a:t>
            </a:r>
            <a:endParaRPr lang="en-GB" sz="2800" dirty="0">
              <a:latin typeface="Arial" panose="020B0604020202020204" pitchFamily="34" charset="0"/>
              <a:cs typeface="Arial" panose="020B0604020202020204" pitchFamily="34" charset="0"/>
            </a:endParaRPr>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33" y="1121435"/>
            <a:ext cx="12076981" cy="583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28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445" y="0"/>
            <a:ext cx="8911687" cy="1280890"/>
          </a:xfrm>
        </p:spPr>
        <p:txBody>
          <a:bodyPr/>
          <a:lstStyle/>
          <a:p>
            <a:pPr algn="ctr"/>
            <a:r>
              <a:rPr lang="en-GB" dirty="0" smtClean="0"/>
              <a:t>…….The mighty fallen</a:t>
            </a:r>
            <a:endParaRPr lang="en-GB" dirty="0"/>
          </a:p>
        </p:txBody>
      </p:sp>
      <p:pic>
        <p:nvPicPr>
          <p:cNvPr id="4" name="Picture 3"/>
          <p:cNvPicPr>
            <a:picLocks noChangeAspect="1"/>
          </p:cNvPicPr>
          <p:nvPr/>
        </p:nvPicPr>
        <p:blipFill>
          <a:blip r:embed="rId2"/>
          <a:stretch>
            <a:fillRect/>
          </a:stretch>
        </p:blipFill>
        <p:spPr>
          <a:xfrm>
            <a:off x="5884204" y="1328537"/>
            <a:ext cx="5659315" cy="3769571"/>
          </a:xfrm>
          <a:prstGeom prst="rect">
            <a:avLst/>
          </a:prstGeom>
        </p:spPr>
      </p:pic>
      <p:pic>
        <p:nvPicPr>
          <p:cNvPr id="5" name="Picture 4"/>
          <p:cNvPicPr>
            <a:picLocks noChangeAspect="1"/>
          </p:cNvPicPr>
          <p:nvPr/>
        </p:nvPicPr>
        <p:blipFill>
          <a:blip r:embed="rId3"/>
          <a:stretch>
            <a:fillRect/>
          </a:stretch>
        </p:blipFill>
        <p:spPr>
          <a:xfrm>
            <a:off x="484106" y="1385159"/>
            <a:ext cx="5301231" cy="3974124"/>
          </a:xfrm>
          <a:prstGeom prst="rect">
            <a:avLst/>
          </a:prstGeom>
        </p:spPr>
      </p:pic>
      <p:sp>
        <p:nvSpPr>
          <p:cNvPr id="6" name="TextBox 5"/>
          <p:cNvSpPr txBox="1"/>
          <p:nvPr/>
        </p:nvSpPr>
        <p:spPr>
          <a:xfrm>
            <a:off x="1603729" y="818860"/>
            <a:ext cx="2225289"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Empire 1800</a:t>
            </a:r>
          </a:p>
        </p:txBody>
      </p:sp>
      <p:sp>
        <p:nvSpPr>
          <p:cNvPr id="7" name="TextBox 6"/>
          <p:cNvSpPr txBox="1"/>
          <p:nvPr/>
        </p:nvSpPr>
        <p:spPr>
          <a:xfrm>
            <a:off x="7118437" y="704145"/>
            <a:ext cx="2225289" cy="523220"/>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a:t>Empire 1898</a:t>
            </a:r>
          </a:p>
        </p:txBody>
      </p:sp>
      <p:sp>
        <p:nvSpPr>
          <p:cNvPr id="8" name="TextBox 7"/>
          <p:cNvSpPr txBox="1"/>
          <p:nvPr/>
        </p:nvSpPr>
        <p:spPr>
          <a:xfrm>
            <a:off x="7417647" y="2249618"/>
            <a:ext cx="827471" cy="369332"/>
          </a:xfrm>
          <a:prstGeom prst="rect">
            <a:avLst/>
          </a:prstGeom>
          <a:noFill/>
        </p:spPr>
        <p:txBody>
          <a:bodyPr wrap="none" rtlCol="0">
            <a:spAutoFit/>
          </a:bodyPr>
          <a:lstStyle/>
          <a:p>
            <a:r>
              <a:rPr lang="en-GB" dirty="0" smtClean="0"/>
              <a:t>Cuba</a:t>
            </a:r>
            <a:endParaRPr lang="en-GB" dirty="0"/>
          </a:p>
        </p:txBody>
      </p:sp>
      <p:sp>
        <p:nvSpPr>
          <p:cNvPr id="9" name="TextBox 8"/>
          <p:cNvSpPr txBox="1"/>
          <p:nvPr/>
        </p:nvSpPr>
        <p:spPr>
          <a:xfrm>
            <a:off x="7599159" y="3320948"/>
            <a:ext cx="910827" cy="646331"/>
          </a:xfrm>
          <a:prstGeom prst="rect">
            <a:avLst/>
          </a:prstGeom>
          <a:noFill/>
        </p:spPr>
        <p:txBody>
          <a:bodyPr wrap="none" rtlCol="0">
            <a:spAutoFit/>
          </a:bodyPr>
          <a:lstStyle/>
          <a:p>
            <a:r>
              <a:rPr lang="en-GB" dirty="0" smtClean="0"/>
              <a:t>Puerto</a:t>
            </a:r>
          </a:p>
          <a:p>
            <a:r>
              <a:rPr lang="en-GB" dirty="0" smtClean="0"/>
              <a:t> Rico</a:t>
            </a:r>
            <a:endParaRPr lang="en-GB" dirty="0"/>
          </a:p>
        </p:txBody>
      </p:sp>
      <p:sp>
        <p:nvSpPr>
          <p:cNvPr id="10" name="TextBox 9"/>
          <p:cNvSpPr txBox="1"/>
          <p:nvPr/>
        </p:nvSpPr>
        <p:spPr>
          <a:xfrm>
            <a:off x="10553826" y="2061761"/>
            <a:ext cx="1343638" cy="369332"/>
          </a:xfrm>
          <a:prstGeom prst="rect">
            <a:avLst/>
          </a:prstGeom>
          <a:noFill/>
        </p:spPr>
        <p:txBody>
          <a:bodyPr wrap="none" rtlCol="0">
            <a:spAutoFit/>
          </a:bodyPr>
          <a:lstStyle/>
          <a:p>
            <a:r>
              <a:rPr lang="en-GB" dirty="0" smtClean="0"/>
              <a:t>Philippines</a:t>
            </a:r>
            <a:endParaRPr lang="en-GB" dirty="0"/>
          </a:p>
        </p:txBody>
      </p:sp>
      <p:cxnSp>
        <p:nvCxnSpPr>
          <p:cNvPr id="12" name="Straight Arrow Connector 11"/>
          <p:cNvCxnSpPr/>
          <p:nvPr/>
        </p:nvCxnSpPr>
        <p:spPr>
          <a:xfrm flipH="1">
            <a:off x="7158757" y="2643218"/>
            <a:ext cx="419658" cy="207542"/>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381301" y="3067681"/>
            <a:ext cx="187286" cy="330504"/>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0424347" y="2614947"/>
            <a:ext cx="286440" cy="473725"/>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818358" y="3207362"/>
            <a:ext cx="52993" cy="427822"/>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520486" y="3769744"/>
            <a:ext cx="985669" cy="369332"/>
          </a:xfrm>
          <a:prstGeom prst="rect">
            <a:avLst/>
          </a:prstGeom>
          <a:noFill/>
        </p:spPr>
        <p:txBody>
          <a:bodyPr wrap="square" rtlCol="0">
            <a:spAutoFit/>
          </a:bodyPr>
          <a:lstStyle/>
          <a:p>
            <a:r>
              <a:rPr lang="en-GB" dirty="0" smtClean="0"/>
              <a:t>Guam</a:t>
            </a:r>
            <a:endParaRPr lang="en-GB" dirty="0"/>
          </a:p>
        </p:txBody>
      </p:sp>
      <p:sp>
        <p:nvSpPr>
          <p:cNvPr id="22" name="TextBox 21"/>
          <p:cNvSpPr txBox="1"/>
          <p:nvPr/>
        </p:nvSpPr>
        <p:spPr>
          <a:xfrm>
            <a:off x="6312665" y="6396335"/>
            <a:ext cx="430438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…vulnerable, ripe for “picking</a:t>
            </a:r>
            <a:r>
              <a:rPr lang="en-GB" dirty="0" smtClean="0"/>
              <a:t>”</a:t>
            </a:r>
            <a:endParaRPr lang="en-GB" dirty="0"/>
          </a:p>
        </p:txBody>
      </p:sp>
      <p:sp>
        <p:nvSpPr>
          <p:cNvPr id="23" name="Rectangle 22"/>
          <p:cNvSpPr/>
          <p:nvPr/>
        </p:nvSpPr>
        <p:spPr>
          <a:xfrm>
            <a:off x="560837" y="5385797"/>
            <a:ext cx="5593778" cy="1200329"/>
          </a:xfrm>
          <a:prstGeom prst="rect">
            <a:avLst/>
          </a:prstGeom>
        </p:spPr>
        <p:txBody>
          <a:bodyPr wrap="square">
            <a:spAutoFit/>
          </a:bodyPr>
          <a:lstStyle/>
          <a:p>
            <a:r>
              <a:rPr lang="en-GB"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established </a:t>
            </a:r>
            <a:r>
              <a:rPr lang="en-GB" sz="2400" dirty="0" smtClean="0">
                <a:latin typeface="Arial" panose="020B0604020202020204" pitchFamily="34" charset="0"/>
                <a:cs typeface="Arial" panose="020B0604020202020204" pitchFamily="34" charset="0"/>
              </a:rPr>
              <a:t>1519</a:t>
            </a:r>
          </a:p>
          <a:p>
            <a:r>
              <a:rPr lang="en-GB" sz="2400" dirty="0" smtClean="0">
                <a:latin typeface="Arial" panose="020B0604020202020204" pitchFamily="34" charset="0"/>
                <a:cs typeface="Arial" panose="020B0604020202020204" pitchFamily="34" charset="0"/>
              </a:rPr>
              <a:t>….abandon central US to France 1803</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…Mexico, S America lost 1810-1830</a:t>
            </a:r>
            <a:endParaRPr lang="en-GB" sz="2400" dirty="0">
              <a:latin typeface="Arial" panose="020B0604020202020204" pitchFamily="34" charset="0"/>
              <a:cs typeface="Arial" panose="020B0604020202020204" pitchFamily="34" charset="0"/>
            </a:endParaRPr>
          </a:p>
        </p:txBody>
      </p:sp>
      <p:sp>
        <p:nvSpPr>
          <p:cNvPr id="24" name="Rectangle 23"/>
          <p:cNvSpPr/>
          <p:nvPr/>
        </p:nvSpPr>
        <p:spPr>
          <a:xfrm>
            <a:off x="6279133" y="5269277"/>
            <a:ext cx="6260047" cy="1200329"/>
          </a:xfrm>
          <a:prstGeom prst="rect">
            <a:avLst/>
          </a:prstGeom>
        </p:spPr>
        <p:txBody>
          <a:bodyPr wrap="none">
            <a:spAutoFit/>
          </a:bodyPr>
          <a:lstStyle/>
          <a:p>
            <a:r>
              <a:rPr lang="en-GB"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Spain </a:t>
            </a:r>
            <a:r>
              <a:rPr lang="en-GB" sz="2400" dirty="0" smtClean="0">
                <a:latin typeface="Arial" panose="020B0604020202020204" pitchFamily="34" charset="0"/>
                <a:cs typeface="Arial" panose="020B0604020202020204" pitchFamily="34" charset="0"/>
              </a:rPr>
              <a:t>unstable</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wars of </a:t>
            </a:r>
            <a:r>
              <a:rPr lang="en-GB" sz="2400" dirty="0" smtClean="0">
                <a:latin typeface="Arial" panose="020B0604020202020204" pitchFamily="34" charset="0"/>
                <a:cs typeface="Arial" panose="020B0604020202020204" pitchFamily="34" charset="0"/>
              </a:rPr>
              <a:t>Reform: Liberals vs Conservatives</a:t>
            </a:r>
            <a:endParaRPr lang="en-GB" sz="2400"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all colonies under </a:t>
            </a:r>
            <a:r>
              <a:rPr lang="en-GB" sz="2400" dirty="0" smtClean="0">
                <a:latin typeface="Arial" panose="020B0604020202020204" pitchFamily="34" charset="0"/>
                <a:cs typeface="Arial" panose="020B0604020202020204" pitchFamily="34" charset="0"/>
              </a:rPr>
              <a:t>threat,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8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294" y="147661"/>
            <a:ext cx="10291314" cy="1280890"/>
          </a:xfrm>
        </p:spPr>
        <p:txBody>
          <a:bodyPr>
            <a:noAutofit/>
          </a:bodyPr>
          <a:lstStyle/>
          <a:p>
            <a:pPr algn="ctr"/>
            <a:r>
              <a:rPr lang="en-GB" sz="2800" dirty="0" smtClean="0">
                <a:latin typeface="Arial" panose="020B0604020202020204" pitchFamily="34" charset="0"/>
                <a:cs typeface="Arial" panose="020B0604020202020204" pitchFamily="34" charset="0"/>
              </a:rPr>
              <a:t>Spanish fleet tries to escape</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…fleet of 5 cruisers, 2 destroyers annihilated</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by US fleet of 5 Battleships and cruisers at battle of Santiago</a:t>
            </a:r>
            <a:endParaRPr lang="en-GB" sz="2800" dirty="0">
              <a:latin typeface="Arial" panose="020B0604020202020204" pitchFamily="34" charset="0"/>
              <a:cs typeface="Arial" panose="020B0604020202020204" pitchFamily="34" charset="0"/>
            </a:endParaRPr>
          </a:p>
        </p:txBody>
      </p:sp>
      <p:pic>
        <p:nvPicPr>
          <p:cNvPr id="1126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4" y="1639018"/>
            <a:ext cx="11928358" cy="521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61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420" y="0"/>
            <a:ext cx="8911687" cy="1280890"/>
          </a:xfrm>
        </p:spPr>
        <p:txBody>
          <a:bodyPr/>
          <a:lstStyle/>
          <a:p>
            <a:pPr algn="ctr"/>
            <a:r>
              <a:rPr lang="en-GB" dirty="0" smtClean="0"/>
              <a:t>Ending the war</a:t>
            </a:r>
            <a:endParaRPr lang="en-GB" dirty="0"/>
          </a:p>
        </p:txBody>
      </p:sp>
      <p:sp>
        <p:nvSpPr>
          <p:cNvPr id="3" name="Content Placeholder 2"/>
          <p:cNvSpPr>
            <a:spLocks noGrp="1"/>
          </p:cNvSpPr>
          <p:nvPr>
            <p:ph idx="1"/>
          </p:nvPr>
        </p:nvSpPr>
        <p:spPr>
          <a:xfrm>
            <a:off x="1526876" y="662379"/>
            <a:ext cx="11322959" cy="6054943"/>
          </a:xfrm>
        </p:spPr>
        <p:txBody>
          <a:bodyPr>
            <a:normAutofit fontScale="85000" lnSpcReduction="20000"/>
          </a:bodyPr>
          <a:lstStyle/>
          <a:p>
            <a:r>
              <a:rPr lang="en-GB" sz="2600" dirty="0" smtClean="0">
                <a:latin typeface="Arial" panose="020B0604020202020204" pitchFamily="34" charset="0"/>
                <a:cs typeface="Arial" panose="020B0604020202020204" pitchFamily="34" charset="0"/>
              </a:rPr>
              <a:t>Spanish army in Cuba surrenders August 1898</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US invade Puerto Rico….token resistance</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Treaty of Paris signed </a:t>
            </a:r>
          </a:p>
          <a:p>
            <a:pPr lvl="1"/>
            <a:r>
              <a:rPr lang="en-GB" sz="2600" dirty="0" smtClean="0">
                <a:latin typeface="Arial" panose="020B0604020202020204" pitchFamily="34" charset="0"/>
                <a:cs typeface="Arial" panose="020B0604020202020204" pitchFamily="34" charset="0"/>
              </a:rPr>
              <a:t>Philippines, </a:t>
            </a:r>
            <a:r>
              <a:rPr lang="en-GB" sz="2600" dirty="0">
                <a:latin typeface="Arial" panose="020B0604020202020204" pitchFamily="34" charset="0"/>
                <a:cs typeface="Arial" panose="020B0604020202020204" pitchFamily="34" charset="0"/>
              </a:rPr>
              <a:t>Puerto Rico, Guam </a:t>
            </a:r>
            <a:r>
              <a:rPr lang="en-GB" sz="2600" dirty="0" smtClean="0">
                <a:latin typeface="Arial" panose="020B0604020202020204" pitchFamily="34" charset="0"/>
                <a:cs typeface="Arial" panose="020B0604020202020204" pitchFamily="34" charset="0"/>
              </a:rPr>
              <a:t>become US </a:t>
            </a:r>
            <a:r>
              <a:rPr lang="en-GB" sz="2600" dirty="0">
                <a:latin typeface="Arial" panose="020B0604020202020204" pitchFamily="34" charset="0"/>
                <a:cs typeface="Arial" panose="020B0604020202020204" pitchFamily="34" charset="0"/>
              </a:rPr>
              <a:t>colonies</a:t>
            </a:r>
          </a:p>
          <a:p>
            <a:pPr lvl="1"/>
            <a:r>
              <a:rPr lang="en-GB" sz="2600" dirty="0">
                <a:latin typeface="Arial" panose="020B0604020202020204" pitchFamily="34" charset="0"/>
                <a:cs typeface="Arial" panose="020B0604020202020204" pitchFamily="34" charset="0"/>
              </a:rPr>
              <a:t>Cuba made “US Protectorate” by “Platt Amendment</a:t>
            </a:r>
            <a:r>
              <a:rPr lang="en-GB" sz="2600" dirty="0" smtClean="0">
                <a:latin typeface="Arial" panose="020B0604020202020204" pitchFamily="34" charset="0"/>
                <a:cs typeface="Arial" panose="020B0604020202020204" pitchFamily="34" charset="0"/>
              </a:rPr>
              <a:t>”</a:t>
            </a:r>
          </a:p>
          <a:p>
            <a:pPr lvl="2"/>
            <a:r>
              <a:rPr lang="en-GB" sz="2600" dirty="0" smtClean="0">
                <a:latin typeface="Arial" panose="020B0604020202020204" pitchFamily="34" charset="0"/>
                <a:cs typeface="Arial" panose="020B0604020202020204" pitchFamily="34" charset="0"/>
              </a:rPr>
              <a:t>Withdraws army 1899</a:t>
            </a:r>
            <a:endParaRPr lang="en-GB" sz="2600" dirty="0">
              <a:latin typeface="Arial" panose="020B0604020202020204" pitchFamily="34" charset="0"/>
              <a:cs typeface="Arial" panose="020B0604020202020204" pitchFamily="34" charset="0"/>
            </a:endParaRPr>
          </a:p>
          <a:p>
            <a:pPr lvl="2"/>
            <a:r>
              <a:rPr lang="en-GB" sz="2600" dirty="0" smtClean="0">
                <a:latin typeface="Arial" panose="020B0604020202020204" pitchFamily="34" charset="0"/>
                <a:cs typeface="Arial" panose="020B0604020202020204" pitchFamily="34" charset="0"/>
              </a:rPr>
              <a:t>Cuba banned </a:t>
            </a:r>
            <a:r>
              <a:rPr lang="en-GB" sz="2600" dirty="0">
                <a:latin typeface="Arial" panose="020B0604020202020204" pitchFamily="34" charset="0"/>
                <a:cs typeface="Arial" panose="020B0604020202020204" pitchFamily="34" charset="0"/>
              </a:rPr>
              <a:t>from foreign </a:t>
            </a:r>
            <a:r>
              <a:rPr lang="en-GB" sz="2600" dirty="0" smtClean="0">
                <a:latin typeface="Arial" panose="020B0604020202020204" pitchFamily="34" charset="0"/>
                <a:cs typeface="Arial" panose="020B0604020202020204" pitchFamily="34" charset="0"/>
              </a:rPr>
              <a:t>policy/ finance control</a:t>
            </a:r>
            <a:endParaRPr lang="en-GB" sz="2600" dirty="0">
              <a:latin typeface="Arial" panose="020B0604020202020204" pitchFamily="34" charset="0"/>
              <a:cs typeface="Arial" panose="020B0604020202020204" pitchFamily="34" charset="0"/>
            </a:endParaRPr>
          </a:p>
          <a:p>
            <a:pPr lvl="2"/>
            <a:r>
              <a:rPr lang="en-GB" sz="2600" dirty="0">
                <a:latin typeface="Arial" panose="020B0604020202020204" pitchFamily="34" charset="0"/>
                <a:cs typeface="Arial" panose="020B0604020202020204" pitchFamily="34" charset="0"/>
              </a:rPr>
              <a:t>US controls </a:t>
            </a:r>
            <a:r>
              <a:rPr lang="en-GB" sz="2600" dirty="0" smtClean="0">
                <a:latin typeface="Arial" panose="020B0604020202020204" pitchFamily="34" charset="0"/>
                <a:cs typeface="Arial" panose="020B0604020202020204" pitchFamily="34" charset="0"/>
              </a:rPr>
              <a:t>economy: 90% exports, 60% Sugar and Tobacco companies US owned</a:t>
            </a:r>
            <a:endParaRPr lang="en-GB" sz="2600" dirty="0">
              <a:latin typeface="Arial" panose="020B0604020202020204" pitchFamily="34" charset="0"/>
              <a:cs typeface="Arial" panose="020B0604020202020204" pitchFamily="34" charset="0"/>
            </a:endParaRPr>
          </a:p>
          <a:p>
            <a:pPr lvl="2"/>
            <a:r>
              <a:rPr lang="en-GB" sz="2600" dirty="0">
                <a:latin typeface="Arial" panose="020B0604020202020204" pitchFamily="34" charset="0"/>
                <a:cs typeface="Arial" panose="020B0604020202020204" pitchFamily="34" charset="0"/>
              </a:rPr>
              <a:t>Sugar exempt from US import taxes (and owned by US companies</a:t>
            </a:r>
            <a:r>
              <a:rPr lang="en-GB" sz="2600" dirty="0" smtClean="0">
                <a:latin typeface="Arial" panose="020B0604020202020204" pitchFamily="34" charset="0"/>
                <a:cs typeface="Arial" panose="020B0604020202020204" pitchFamily="34" charset="0"/>
              </a:rPr>
              <a:t>)</a:t>
            </a:r>
          </a:p>
          <a:p>
            <a:pPr lvl="2"/>
            <a:endParaRPr lang="en-GB" sz="2600" dirty="0" smtClean="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Philippines a problem:  </a:t>
            </a:r>
          </a:p>
          <a:p>
            <a:pPr lvl="1"/>
            <a:r>
              <a:rPr lang="en-GB" sz="2400" dirty="0" smtClean="0">
                <a:latin typeface="Arial" panose="020B0604020202020204" pitchFamily="34" charset="0"/>
                <a:cs typeface="Arial" panose="020B0604020202020204" pitchFamily="34" charset="0"/>
              </a:rPr>
              <a:t>Aguinaldo declares war on US 1899…..to be continued </a:t>
            </a:r>
          </a:p>
          <a:p>
            <a:pPr marL="914400" lvl="2" indent="0">
              <a:buNone/>
            </a:pPr>
            <a:endParaRPr lang="en-GB" sz="2600" dirty="0" smtClean="0">
              <a:latin typeface="Arial" panose="020B0604020202020204" pitchFamily="34" charset="0"/>
              <a:cs typeface="Arial" panose="020B0604020202020204" pitchFamily="34" charset="0"/>
            </a:endParaRPr>
          </a:p>
          <a:p>
            <a:pPr lvl="1"/>
            <a:endParaRPr lang="en-GB" dirty="0" smtClean="0"/>
          </a:p>
          <a:p>
            <a:pPr lvl="2"/>
            <a:endParaRPr lang="en-GB" dirty="0"/>
          </a:p>
        </p:txBody>
      </p:sp>
    </p:spTree>
    <p:extLst>
      <p:ext uri="{BB962C8B-B14F-4D97-AF65-F5344CB8AC3E}">
        <p14:creationId xmlns:p14="http://schemas.microsoft.com/office/powerpoint/2010/main" val="113432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16" y="0"/>
            <a:ext cx="10510684" cy="1280890"/>
          </a:xfrm>
        </p:spPr>
        <p:txBody>
          <a:bodyPr>
            <a:normAutofit fontScale="90000"/>
          </a:bodyPr>
          <a:lstStyle/>
          <a:p>
            <a:pPr algn="ctr"/>
            <a:r>
              <a:rPr lang="en-GB" dirty="0" smtClean="0"/>
              <a:t>US and its new colonies</a:t>
            </a:r>
            <a:br>
              <a:rPr lang="en-GB" dirty="0" smtClean="0"/>
            </a:br>
            <a:r>
              <a:rPr lang="en-GB" dirty="0" smtClean="0"/>
              <a:t>…..McKinley: “Our policy, </a:t>
            </a:r>
            <a:r>
              <a:rPr lang="en-GB" dirty="0" err="1" smtClean="0"/>
              <a:t>benevelont</a:t>
            </a:r>
            <a:r>
              <a:rPr lang="en-GB" dirty="0" smtClean="0"/>
              <a:t> assimilation”</a:t>
            </a:r>
            <a:br>
              <a:rPr lang="en-GB" dirty="0" smtClean="0"/>
            </a:b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95" y="1435509"/>
            <a:ext cx="12026305" cy="5422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72749" y="2664542"/>
            <a:ext cx="971741" cy="369332"/>
          </a:xfrm>
          <a:prstGeom prst="rect">
            <a:avLst/>
          </a:prstGeom>
          <a:noFill/>
        </p:spPr>
        <p:txBody>
          <a:bodyPr wrap="none" rtlCol="0">
            <a:spAutoFit/>
          </a:bodyPr>
          <a:lstStyle/>
          <a:p>
            <a:r>
              <a:rPr lang="en-GB" dirty="0" smtClean="0"/>
              <a:t>Indians</a:t>
            </a:r>
            <a:endParaRPr lang="en-GB" dirty="0"/>
          </a:p>
        </p:txBody>
      </p:sp>
      <p:sp>
        <p:nvSpPr>
          <p:cNvPr id="5" name="TextBox 4"/>
          <p:cNvSpPr txBox="1"/>
          <p:nvPr/>
        </p:nvSpPr>
        <p:spPr>
          <a:xfrm>
            <a:off x="614516" y="1597742"/>
            <a:ext cx="875561" cy="369332"/>
          </a:xfrm>
          <a:prstGeom prst="rect">
            <a:avLst/>
          </a:prstGeom>
          <a:noFill/>
        </p:spPr>
        <p:txBody>
          <a:bodyPr wrap="none" rtlCol="0">
            <a:spAutoFit/>
          </a:bodyPr>
          <a:lstStyle/>
          <a:p>
            <a:r>
              <a:rPr lang="en-GB" dirty="0" smtClean="0"/>
              <a:t>Blacks</a:t>
            </a:r>
            <a:endParaRPr lang="en-GB" dirty="0"/>
          </a:p>
        </p:txBody>
      </p:sp>
    </p:spTree>
    <p:extLst>
      <p:ext uri="{BB962C8B-B14F-4D97-AF65-F5344CB8AC3E}">
        <p14:creationId xmlns:p14="http://schemas.microsoft.com/office/powerpoint/2010/main" val="3234770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79" y="271943"/>
            <a:ext cx="8911687" cy="827808"/>
          </a:xfrm>
        </p:spPr>
        <p:txBody>
          <a:bodyPr>
            <a:normAutofit/>
          </a:bodyPr>
          <a:lstStyle/>
          <a:p>
            <a:pPr algn="ctr"/>
            <a:r>
              <a:rPr lang="en-GB" sz="4800" dirty="0" smtClean="0">
                <a:latin typeface="Arial" panose="020B0604020202020204" pitchFamily="34" charset="0"/>
                <a:cs typeface="Arial" panose="020B0604020202020204" pitchFamily="34" charset="0"/>
              </a:rPr>
              <a:t>Aftermath</a:t>
            </a:r>
            <a:endParaRPr lang="en-GB" sz="4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70206" y="1322173"/>
            <a:ext cx="11245362" cy="5353930"/>
          </a:xfrm>
        </p:spPr>
        <p:txBody>
          <a:bodyPr>
            <a:normAutofit/>
          </a:bodyPr>
          <a:lstStyle/>
          <a:p>
            <a:r>
              <a:rPr lang="en-GB" sz="3200" dirty="0" smtClean="0">
                <a:latin typeface="Arial" panose="020B0604020202020204" pitchFamily="34" charset="0"/>
                <a:cs typeface="Arial" panose="020B0604020202020204" pitchFamily="34" charset="0"/>
              </a:rPr>
              <a:t>Surge in national self confidence </a:t>
            </a:r>
          </a:p>
          <a:p>
            <a:pPr lvl="1"/>
            <a:r>
              <a:rPr lang="en-GB" sz="3000" dirty="0" smtClean="0">
                <a:latin typeface="Arial" panose="020B0604020202020204" pitchFamily="34" charset="0"/>
                <a:cs typeface="Arial" panose="020B0604020202020204" pitchFamily="34" charset="0"/>
              </a:rPr>
              <a:t>European power defeated</a:t>
            </a:r>
          </a:p>
          <a:p>
            <a:pPr lvl="1"/>
            <a:r>
              <a:rPr lang="en-GB" sz="3000" dirty="0" smtClean="0">
                <a:latin typeface="Arial" panose="020B0604020202020204" pitchFamily="34" charset="0"/>
                <a:cs typeface="Arial" panose="020B0604020202020204" pitchFamily="34" charset="0"/>
              </a:rPr>
              <a:t>Manifest destiny revealed as true</a:t>
            </a: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Empire secured….master of the Pacific and Carribean</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US has ‘arrived” ---one of the great world powers</a:t>
            </a:r>
          </a:p>
          <a:p>
            <a:endParaRPr lang="en-GB" dirty="0"/>
          </a:p>
          <a:p>
            <a:endParaRPr lang="en-GB" dirty="0"/>
          </a:p>
          <a:p>
            <a:pPr marL="0" indent="0">
              <a:buNone/>
            </a:pPr>
            <a:endParaRPr lang="en-GB" dirty="0"/>
          </a:p>
          <a:p>
            <a:endParaRPr lang="en-GB" dirty="0" smtClean="0"/>
          </a:p>
          <a:p>
            <a:endParaRPr lang="en-GB" dirty="0"/>
          </a:p>
          <a:p>
            <a:endParaRPr lang="en-GB" dirty="0" smtClean="0"/>
          </a:p>
          <a:p>
            <a:endParaRPr lang="en-GB" dirty="0" smtClean="0"/>
          </a:p>
        </p:txBody>
      </p:sp>
      <p:sp>
        <p:nvSpPr>
          <p:cNvPr id="4" name="TextBox 3"/>
          <p:cNvSpPr txBox="1"/>
          <p:nvPr/>
        </p:nvSpPr>
        <p:spPr>
          <a:xfrm>
            <a:off x="3398108" y="5696465"/>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165756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568" y="3003517"/>
            <a:ext cx="11012129" cy="2217412"/>
          </a:xfrm>
        </p:spPr>
        <p:txBody>
          <a:bodyPr>
            <a:normAutofit fontScale="90000"/>
          </a:bodyPr>
          <a:lstStyle/>
          <a:p>
            <a:pPr algn="ctr"/>
            <a:r>
              <a:rPr lang="en-GB" dirty="0" smtClean="0"/>
              <a:t>Starting in September???</a:t>
            </a:r>
            <a:br>
              <a:rPr lang="en-GB" dirty="0" smtClean="0"/>
            </a:br>
            <a:r>
              <a:rPr lang="en-GB" dirty="0"/>
              <a:t/>
            </a:r>
            <a:br>
              <a:rPr lang="en-GB" dirty="0"/>
            </a:br>
            <a:r>
              <a:rPr lang="en-GB" smtClean="0"/>
              <a:t>Module 4: A great power turned inward 1900-1941</a:t>
            </a:r>
            <a:r>
              <a:rPr lang="en-GB" dirty="0" smtClean="0"/>
              <a:t/>
            </a:r>
            <a:br>
              <a:rPr lang="en-GB" dirty="0" smtClean="0"/>
            </a:br>
            <a:endParaRPr lang="en-GB" dirty="0"/>
          </a:p>
        </p:txBody>
      </p:sp>
    </p:spTree>
    <p:extLst>
      <p:ext uri="{BB962C8B-B14F-4D97-AF65-F5344CB8AC3E}">
        <p14:creationId xmlns:p14="http://schemas.microsoft.com/office/powerpoint/2010/main" val="2240960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849" y="200914"/>
            <a:ext cx="8911687" cy="686898"/>
          </a:xfrm>
        </p:spPr>
        <p:txBody>
          <a:bodyPr/>
          <a:lstStyle/>
          <a:p>
            <a:pPr algn="ctr"/>
            <a:r>
              <a:rPr lang="en-GB" dirty="0" smtClean="0"/>
              <a:t>Cuba 1800 - 1895</a:t>
            </a:r>
            <a:endParaRPr lang="en-GB" dirty="0"/>
          </a:p>
        </p:txBody>
      </p:sp>
      <p:sp>
        <p:nvSpPr>
          <p:cNvPr id="3" name="Content Placeholder 2"/>
          <p:cNvSpPr>
            <a:spLocks noGrp="1"/>
          </p:cNvSpPr>
          <p:nvPr>
            <p:ph idx="1"/>
          </p:nvPr>
        </p:nvSpPr>
        <p:spPr>
          <a:xfrm>
            <a:off x="1465244" y="894735"/>
            <a:ext cx="10726756" cy="5373863"/>
          </a:xfrm>
        </p:spPr>
        <p:txBody>
          <a:bodyPr>
            <a:noAutofit/>
          </a:bodyPr>
          <a:lstStyle/>
          <a:p>
            <a:r>
              <a:rPr lang="en-GB" sz="2000" dirty="0" smtClean="0">
                <a:latin typeface="Arial" panose="020B0604020202020204" pitchFamily="34" charset="0"/>
                <a:cs typeface="Arial" panose="020B0604020202020204" pitchFamily="34" charset="0"/>
              </a:rPr>
              <a:t>Marginal Spanish colony. 1800---population 150,000 </a:t>
            </a:r>
          </a:p>
          <a:p>
            <a:endParaRPr lang="en-GB" sz="2000" u="sng"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Rise to importance: </a:t>
            </a:r>
          </a:p>
          <a:p>
            <a:pPr lvl="1"/>
            <a:r>
              <a:rPr lang="en-GB" sz="2000" dirty="0" smtClean="0">
                <a:latin typeface="Arial" panose="020B0604020202020204" pitchFamily="34" charset="0"/>
                <a:cs typeface="Arial" panose="020B0604020202020204" pitchFamily="34" charset="0"/>
              </a:rPr>
              <a:t>Collapse of sugar industry Haitian Revolt</a:t>
            </a:r>
          </a:p>
          <a:p>
            <a:pPr lvl="1"/>
            <a:r>
              <a:rPr lang="en-GB" sz="2000" dirty="0" smtClean="0">
                <a:latin typeface="Arial" panose="020B0604020202020204" pitchFamily="34" charset="0"/>
                <a:cs typeface="Arial" panose="020B0604020202020204" pitchFamily="34" charset="0"/>
              </a:rPr>
              <a:t>Loyalist migration/ sugar industry mass importation of slaves for sugar industry</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1850-1870 US attempts to annex. Offers to purchase/ filibuster invasions</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First war of independence</a:t>
            </a:r>
          </a:p>
          <a:p>
            <a:pPr lvl="1"/>
            <a:r>
              <a:rPr lang="en-GB" sz="2000" dirty="0" smtClean="0">
                <a:latin typeface="Arial" panose="020B0604020202020204" pitchFamily="34" charset="0"/>
                <a:cs typeface="Arial" panose="020B0604020202020204" pitchFamily="34" charset="0"/>
              </a:rPr>
              <a:t>10 years war 1878-1888</a:t>
            </a:r>
          </a:p>
          <a:p>
            <a:pPr lvl="1"/>
            <a:r>
              <a:rPr lang="en-GB" sz="2000" dirty="0" smtClean="0">
                <a:latin typeface="Arial" panose="020B0604020202020204" pitchFamily="34" charset="0"/>
                <a:cs typeface="Arial" panose="020B0604020202020204" pitchFamily="34" charset="0"/>
              </a:rPr>
              <a:t>Slavery abolished 1888/ Spain seeks to modernise…encourage investment by US</a:t>
            </a:r>
          </a:p>
          <a:p>
            <a:pPr lvl="1"/>
            <a:r>
              <a:rPr lang="en-GB" sz="2000" dirty="0" smtClean="0">
                <a:latin typeface="Arial" panose="020B0604020202020204" pitchFamily="34" charset="0"/>
                <a:cs typeface="Arial" panose="020B0604020202020204" pitchFamily="34" charset="0"/>
              </a:rPr>
              <a:t>US Sugar/ Tobacco companies dominate economy</a:t>
            </a:r>
          </a:p>
          <a:p>
            <a:pPr marL="457200" lvl="1" indent="0">
              <a:buNone/>
            </a:pPr>
            <a:r>
              <a:rPr lang="en-GB" sz="2000" dirty="0" smtClean="0">
                <a:latin typeface="Arial" panose="020B0604020202020204" pitchFamily="34" charset="0"/>
                <a:cs typeface="Arial" panose="020B0604020202020204" pitchFamily="34" charset="0"/>
              </a:rPr>
              <a:t>. </a:t>
            </a:r>
          </a:p>
          <a:p>
            <a:pPr lvl="1"/>
            <a:endParaRPr lang="en-GB" sz="2000" dirty="0" smtClean="0">
              <a:latin typeface="Arial" panose="020B0604020202020204" pitchFamily="34" charset="0"/>
              <a:cs typeface="Arial" panose="020B0604020202020204" pitchFamily="34" charset="0"/>
            </a:endParaRPr>
          </a:p>
        </p:txBody>
      </p:sp>
      <p:sp>
        <p:nvSpPr>
          <p:cNvPr id="4" name="TextBox 3"/>
          <p:cNvSpPr txBox="1"/>
          <p:nvPr/>
        </p:nvSpPr>
        <p:spPr>
          <a:xfrm>
            <a:off x="2368627" y="6533002"/>
            <a:ext cx="184731" cy="369332"/>
          </a:xfrm>
          <a:prstGeom prst="rect">
            <a:avLst/>
          </a:prstGeom>
          <a:noFill/>
        </p:spPr>
        <p:txBody>
          <a:bodyPr wrap="none" rtlCol="0">
            <a:spAutoFit/>
          </a:bodyPr>
          <a:lstStyle/>
          <a:p>
            <a:endParaRPr lang="en-GB" dirty="0"/>
          </a:p>
        </p:txBody>
      </p:sp>
      <p:sp>
        <p:nvSpPr>
          <p:cNvPr id="5" name="TextBox 4"/>
          <p:cNvSpPr txBox="1"/>
          <p:nvPr/>
        </p:nvSpPr>
        <p:spPr>
          <a:xfrm>
            <a:off x="593016" y="6334780"/>
            <a:ext cx="14622914"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Rising population despite wars :1.5 million, 1 million white, 250,000 black, 250,000 mestizo</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6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183435"/>
            <a:ext cx="11543071" cy="1280890"/>
          </a:xfrm>
        </p:spPr>
        <p:txBody>
          <a:bodyPr/>
          <a:lstStyle/>
          <a:p>
            <a:r>
              <a:rPr lang="en-GB" dirty="0" smtClean="0"/>
              <a:t>Interior, many small towns/ Spanish architecture  </a:t>
            </a:r>
            <a:endParaRPr lang="en-GB" dirty="0"/>
          </a:p>
        </p:txBody>
      </p:sp>
      <p:pic>
        <p:nvPicPr>
          <p:cNvPr id="13314" name="Picture 2" descr="Trinidad, Cu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3" y="1156772"/>
            <a:ext cx="12205351" cy="570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86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035" y="0"/>
            <a:ext cx="11718275" cy="1280890"/>
          </a:xfrm>
        </p:spPr>
        <p:txBody>
          <a:bodyPr/>
          <a:lstStyle/>
          <a:p>
            <a:r>
              <a:rPr lang="en-GB" dirty="0" smtClean="0"/>
              <a:t>Cuba: Havana 1860:  founded 1519</a:t>
            </a:r>
            <a:br>
              <a:rPr lang="en-GB" dirty="0" smtClean="0"/>
            </a:br>
            <a:r>
              <a:rPr lang="en-GB" dirty="0" smtClean="0"/>
              <a:t>….capital/ thriving, large middle class</a:t>
            </a:r>
            <a:endParaRPr lang="en-GB" dirty="0"/>
          </a:p>
        </p:txBody>
      </p:sp>
      <p:pic>
        <p:nvPicPr>
          <p:cNvPr id="5" name="Picture 4"/>
          <p:cNvPicPr>
            <a:picLocks noChangeAspect="1"/>
          </p:cNvPicPr>
          <p:nvPr/>
        </p:nvPicPr>
        <p:blipFill>
          <a:blip r:embed="rId2"/>
          <a:stretch>
            <a:fillRect/>
          </a:stretch>
        </p:blipFill>
        <p:spPr>
          <a:xfrm>
            <a:off x="176270" y="1057619"/>
            <a:ext cx="12190476" cy="7636103"/>
          </a:xfrm>
          <a:prstGeom prst="rect">
            <a:avLst/>
          </a:prstGeom>
        </p:spPr>
      </p:pic>
    </p:spTree>
    <p:extLst>
      <p:ext uri="{BB962C8B-B14F-4D97-AF65-F5344CB8AC3E}">
        <p14:creationId xmlns:p14="http://schemas.microsoft.com/office/powerpoint/2010/main" val="1070329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128" y="293604"/>
            <a:ext cx="8911687" cy="1280890"/>
          </a:xfrm>
        </p:spPr>
        <p:txBody>
          <a:bodyPr/>
          <a:lstStyle/>
          <a:p>
            <a:r>
              <a:rPr lang="en-GB" dirty="0" smtClean="0"/>
              <a:t>Sandy beaches, warm seas</a:t>
            </a:r>
            <a:endParaRPr lang="en-GB" dirty="0"/>
          </a:p>
        </p:txBody>
      </p:sp>
      <p:pic>
        <p:nvPicPr>
          <p:cNvPr id="15362" name="Picture 2" descr="Cuba, Matanzas Province, Varadero, Varadero 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58" y="1410158"/>
            <a:ext cx="12047442" cy="553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04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958" y="315638"/>
            <a:ext cx="8911687" cy="1280890"/>
          </a:xfrm>
        </p:spPr>
        <p:txBody>
          <a:bodyPr/>
          <a:lstStyle/>
          <a:p>
            <a:r>
              <a:rPr lang="en-GB" dirty="0" smtClean="0"/>
              <a:t>Perfect conditions for sugar cane</a:t>
            </a:r>
            <a:endParaRPr lang="en-GB" dirty="0"/>
          </a:p>
        </p:txBody>
      </p:sp>
      <p:pic>
        <p:nvPicPr>
          <p:cNvPr id="14338" name="Picture 2" descr="Palmtrees behind large sugarcane 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08" y="1454228"/>
            <a:ext cx="11918911" cy="540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91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19" y="339438"/>
            <a:ext cx="9865593" cy="1280890"/>
          </a:xfrm>
        </p:spPr>
        <p:txBody>
          <a:bodyPr/>
          <a:lstStyle/>
          <a:p>
            <a:r>
              <a:rPr lang="en-GB" dirty="0" smtClean="0"/>
              <a:t>Jose Marti (1853-1895): Cuban nationalist</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49" y="1276711"/>
            <a:ext cx="6599208" cy="5581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696" y="1103160"/>
            <a:ext cx="4174541" cy="1631216"/>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Born to Spanish parents</a:t>
            </a:r>
          </a:p>
          <a:p>
            <a:r>
              <a:rPr lang="en-GB" sz="2000" dirty="0" smtClean="0">
                <a:latin typeface="Arial" panose="020B0604020202020204" pitchFamily="34" charset="0"/>
                <a:cs typeface="Arial" panose="020B0604020202020204" pitchFamily="34" charset="0"/>
              </a:rPr>
              <a:t>Liberal democratic nationalist. Poet</a:t>
            </a:r>
          </a:p>
          <a:p>
            <a:r>
              <a:rPr lang="en-GB" sz="2000" dirty="0" smtClean="0">
                <a:latin typeface="Arial" panose="020B0604020202020204" pitchFamily="34" charset="0"/>
                <a:cs typeface="Arial" panose="020B0604020202020204" pitchFamily="34" charset="0"/>
              </a:rPr>
              <a:t>Writer, anti slavery, democrat</a:t>
            </a:r>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Joins war of independence</a:t>
            </a:r>
          </a:p>
          <a:p>
            <a:r>
              <a:rPr lang="en-GB" sz="2000" dirty="0" smtClean="0">
                <a:latin typeface="Arial" panose="020B0604020202020204" pitchFamily="34" charset="0"/>
                <a:cs typeface="Arial" panose="020B0604020202020204" pitchFamily="34" charset="0"/>
              </a:rPr>
              <a:t>Exiled to Spain…</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6862916" y="2991318"/>
            <a:ext cx="6845698" cy="163121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Studies law in Spain</a:t>
            </a:r>
          </a:p>
          <a:p>
            <a:r>
              <a:rPr lang="en-GB" sz="2000" dirty="0">
                <a:latin typeface="Arial" panose="020B0604020202020204" pitchFamily="34" charset="0"/>
                <a:cs typeface="Arial" panose="020B0604020202020204" pitchFamily="34" charset="0"/>
              </a:rPr>
              <a:t>…prolific writer argues for Cuban independence….</a:t>
            </a:r>
          </a:p>
          <a:p>
            <a:r>
              <a:rPr lang="en-GB" sz="2000" dirty="0">
                <a:latin typeface="Arial" panose="020B0604020202020204" pitchFamily="34" charset="0"/>
                <a:cs typeface="Arial" panose="020B0604020202020204" pitchFamily="34" charset="0"/>
              </a:rPr>
              <a:t>…forbidden to return to Cuba</a:t>
            </a:r>
          </a:p>
          <a:p>
            <a:r>
              <a:rPr lang="en-GB" sz="2000" dirty="0">
                <a:latin typeface="Arial" panose="020B0604020202020204" pitchFamily="34" charset="0"/>
                <a:cs typeface="Arial" panose="020B0604020202020204" pitchFamily="34" charset="0"/>
              </a:rPr>
              <a:t>….visits Guatemala, Venezuela, US </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&amp; Mexico</a:t>
            </a:r>
          </a:p>
          <a:p>
            <a:r>
              <a:rPr lang="en-GB" sz="2000" dirty="0">
                <a:latin typeface="Arial" panose="020B0604020202020204" pitchFamily="34" charset="0"/>
                <a:cs typeface="Arial" panose="020B0604020202020204" pitchFamily="34" charset="0"/>
              </a:rPr>
              <a:t>….fears US colonisation</a:t>
            </a:r>
          </a:p>
        </p:txBody>
      </p:sp>
      <p:sp>
        <p:nvSpPr>
          <p:cNvPr id="6" name="TextBox 5"/>
          <p:cNvSpPr txBox="1"/>
          <p:nvPr/>
        </p:nvSpPr>
        <p:spPr>
          <a:xfrm>
            <a:off x="6954932" y="4763162"/>
            <a:ext cx="5237068" cy="163121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Joint leader </a:t>
            </a:r>
            <a:r>
              <a:rPr lang="en-GB" sz="2000" dirty="0" smtClean="0">
                <a:latin typeface="Arial" panose="020B0604020202020204" pitchFamily="34" charset="0"/>
                <a:cs typeface="Arial" panose="020B0604020202020204" pitchFamily="34" charset="0"/>
              </a:rPr>
              <a:t>with Jose Gomez1895</a:t>
            </a:r>
          </a:p>
          <a:p>
            <a:r>
              <a:rPr lang="en-GB" sz="2000" dirty="0" smtClean="0">
                <a:latin typeface="Arial" panose="020B0604020202020204" pitchFamily="34" charset="0"/>
                <a:cs typeface="Arial" panose="020B0604020202020204" pitchFamily="34" charset="0"/>
              </a:rPr>
              <a:t>….simultaneous landings </a:t>
            </a:r>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 distrusts </a:t>
            </a:r>
            <a:r>
              <a:rPr lang="en-GB" sz="2000" dirty="0">
                <a:latin typeface="Arial" panose="020B0604020202020204" pitchFamily="34" charset="0"/>
                <a:cs typeface="Arial" panose="020B0604020202020204" pitchFamily="34" charset="0"/>
              </a:rPr>
              <a:t>Cuban elite/dictatorship</a:t>
            </a:r>
          </a:p>
          <a:p>
            <a:r>
              <a:rPr lang="en-GB" sz="2000" dirty="0" smtClean="0">
                <a:latin typeface="Arial" panose="020B0604020202020204" pitchFamily="34" charset="0"/>
                <a:cs typeface="Arial" panose="020B0604020202020204" pitchFamily="34" charset="0"/>
              </a:rPr>
              <a:t>… believes Gomez seeking dictatorship</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…Marti killed in battle</a:t>
            </a:r>
          </a:p>
        </p:txBody>
      </p:sp>
    </p:spTree>
    <p:extLst>
      <p:ext uri="{BB962C8B-B14F-4D97-AF65-F5344CB8AC3E}">
        <p14:creationId xmlns:p14="http://schemas.microsoft.com/office/powerpoint/2010/main" val="38610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32523</TotalTime>
  <Words>1515</Words>
  <Application>Microsoft Office PowerPoint</Application>
  <PresentationFormat>Widescreen</PresentationFormat>
  <Paragraphs>267</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Century Gothic</vt:lpstr>
      <vt:lpstr>Wingdings 3</vt:lpstr>
      <vt:lpstr>Wisp</vt:lpstr>
      <vt:lpstr>American History </vt:lpstr>
      <vt:lpstr>Spanish Empire 1898</vt:lpstr>
      <vt:lpstr>…….The mighty fallen</vt:lpstr>
      <vt:lpstr>Cuba 1800 - 1895</vt:lpstr>
      <vt:lpstr>Interior, many small towns/ Spanish architecture  </vt:lpstr>
      <vt:lpstr>Cuba: Havana 1860:  founded 1519 ….capital/ thriving, large middle class</vt:lpstr>
      <vt:lpstr>Sandy beaches, warm seas</vt:lpstr>
      <vt:lpstr>Perfect conditions for sugar cane</vt:lpstr>
      <vt:lpstr>Jose Marti (1853-1895): Cuban nationalist</vt:lpstr>
      <vt:lpstr>2nd war for Cuban Independence</vt:lpstr>
      <vt:lpstr>Philippines </vt:lpstr>
      <vt:lpstr>Philippines 1500 - 1895</vt:lpstr>
      <vt:lpstr>Emilio Aguinaldo (1869-1964)</vt:lpstr>
      <vt:lpstr>Other Spanish Colonies</vt:lpstr>
      <vt:lpstr>Randolph Hearst (1863-1951)</vt:lpstr>
      <vt:lpstr>Hearst Newspaper….US ignoring suffering </vt:lpstr>
      <vt:lpstr>Theodore (‘Teddy’)Roosevelt (1858-1919)</vt:lpstr>
      <vt:lpstr>Roosevelt and War</vt:lpstr>
      <vt:lpstr>February 1898  USS Maine blows up in Havana  …266 of 400 crew killed</vt:lpstr>
      <vt:lpstr>Spain blamed…immediately  (1972 ….internal explosion..1999…mine)</vt:lpstr>
      <vt:lpstr>Road to war</vt:lpstr>
      <vt:lpstr>US and Empire 1898</vt:lpstr>
      <vt:lpstr>…….A lop sided war</vt:lpstr>
      <vt:lpstr>War in Pacific (1) : US Navy enters Spanish Manila…Spanish fleet destroyed </vt:lpstr>
      <vt:lpstr>War in Pacific  (2) </vt:lpstr>
      <vt:lpstr>War in Caribbean (1)</vt:lpstr>
      <vt:lpstr>Teddy Roosevelt goes to war</vt:lpstr>
      <vt:lpstr>Storming of Kettle Hill …Teddy Roosevelt &amp; “Rough Riders” …capture positions…Teddy leads charge..200 killed, 1,000 wounded</vt:lpstr>
      <vt:lpstr>Black regiments storm San Juan Hill    …..omitted from records…</vt:lpstr>
      <vt:lpstr>Spanish fleet tries to escape …fleet of 5 cruisers, 2 destroyers annihilated by US fleet of 5 Battleships and cruisers at battle of Santiago</vt:lpstr>
      <vt:lpstr>Ending the war</vt:lpstr>
      <vt:lpstr>US and its new colonies …..McKinley: “Our policy, benevelont assimilation” </vt:lpstr>
      <vt:lpstr>Aftermath</vt:lpstr>
      <vt:lpstr>Starting in September???  Module 4: A great power turned inward 1900-1941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1129</cp:revision>
  <dcterms:created xsi:type="dcterms:W3CDTF">2023-02-02T12:46:22Z</dcterms:created>
  <dcterms:modified xsi:type="dcterms:W3CDTF">2024-06-03T17:13:58Z</dcterms:modified>
</cp:coreProperties>
</file>