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0"/>
  </p:notesMasterIdLst>
  <p:sldIdLst>
    <p:sldId id="281" r:id="rId2"/>
    <p:sldId id="282" r:id="rId3"/>
    <p:sldId id="291" r:id="rId4"/>
    <p:sldId id="294" r:id="rId5"/>
    <p:sldId id="298" r:id="rId6"/>
    <p:sldId id="296" r:id="rId7"/>
    <p:sldId id="297" r:id="rId8"/>
    <p:sldId id="305" r:id="rId9"/>
    <p:sldId id="356" r:id="rId10"/>
    <p:sldId id="354" r:id="rId11"/>
    <p:sldId id="308" r:id="rId12"/>
    <p:sldId id="303" r:id="rId13"/>
    <p:sldId id="302" r:id="rId14"/>
    <p:sldId id="313" r:id="rId15"/>
    <p:sldId id="301" r:id="rId16"/>
    <p:sldId id="295" r:id="rId17"/>
    <p:sldId id="312" r:id="rId18"/>
    <p:sldId id="3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58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823" y="331555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America and the Pacific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892" y="-12357"/>
            <a:ext cx="11182863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Wars of Unification 1780-1810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7" y="976184"/>
            <a:ext cx="8501449" cy="58818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804534" y="654908"/>
            <a:ext cx="3387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Other islands also</a:t>
            </a:r>
          </a:p>
          <a:p>
            <a:r>
              <a:rPr lang="en-GB" dirty="0"/>
              <a:t>Secure weapons all out</a:t>
            </a:r>
          </a:p>
          <a:p>
            <a:r>
              <a:rPr lang="en-GB" dirty="0"/>
              <a:t>Large scale war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5081" y="1964724"/>
            <a:ext cx="3863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Kahuemana wins major</a:t>
            </a:r>
          </a:p>
          <a:p>
            <a:r>
              <a:rPr lang="en-GB" dirty="0"/>
              <a:t>Battle, kills 5,000 to control</a:t>
            </a:r>
          </a:p>
          <a:p>
            <a:r>
              <a:rPr lang="en-GB" dirty="0"/>
              <a:t>Big Island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5080" y="3188043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Islands unified 1810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6564" y="3707027"/>
            <a:ext cx="4038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Population reduced to </a:t>
            </a:r>
          </a:p>
          <a:p>
            <a:r>
              <a:rPr lang="en-GB" dirty="0"/>
              <a:t>150,000 by war and disease</a:t>
            </a:r>
          </a:p>
          <a:p>
            <a:r>
              <a:rPr lang="en-GB" dirty="0"/>
              <a:t>From Europeans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6865" y="5016844"/>
            <a:ext cx="35060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Kahamena II recognises</a:t>
            </a:r>
          </a:p>
          <a:p>
            <a:r>
              <a:rPr lang="en-GB" dirty="0"/>
              <a:t>Need to modernise</a:t>
            </a:r>
          </a:p>
          <a:p>
            <a:r>
              <a:rPr lang="en-GB" dirty="0"/>
              <a:t>Adopts </a:t>
            </a:r>
            <a:r>
              <a:rPr lang="en-GB" dirty="0" smtClean="0"/>
              <a:t>Christianity</a:t>
            </a:r>
            <a:endParaRPr lang="en-GB" dirty="0"/>
          </a:p>
          <a:p>
            <a:r>
              <a:rPr lang="en-GB" dirty="0"/>
              <a:t>Introduces law code/</a:t>
            </a:r>
          </a:p>
          <a:p>
            <a:r>
              <a:rPr lang="en-GB" dirty="0"/>
              <a:t>writing./ </a:t>
            </a:r>
            <a:r>
              <a:rPr lang="en-GB" dirty="0" smtClean="0"/>
              <a:t>constitution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40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833" y="0"/>
            <a:ext cx="11092248" cy="128089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Hawain modernisation: rise of American influence</a:t>
            </a:r>
            <a:endParaRPr lang="en-GB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34" y="1828800"/>
            <a:ext cx="6402455" cy="5029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8674" y="1101764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Queen Emma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1568" y="2069870"/>
            <a:ext cx="5682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Kahemana IV marries Emma Rooke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(adopted by British couple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….rule 1850-70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…need US investors but limit power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…US wants Pearl Harbour base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…K dies, Emma to UK seek ally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7681" y="4433315"/>
            <a:ext cx="5647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Emma returns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Hawaii 1870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Seeks election as Queen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..pro US King Kalaheo wins (bribes)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..Emma supporters riot.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…Crushed by King supported by US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marines. Emma retires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44497" y="741405"/>
            <a:ext cx="585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Kahemana III (1850) seeks to continue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Modernisation. Opens land to foreign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..US planters arrive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1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025" y="153863"/>
            <a:ext cx="10244716" cy="151762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Hawaiian population declines by 90%</a:t>
            </a:r>
            <a:br>
              <a:rPr lang="en-GB" dirty="0" smtClean="0"/>
            </a:br>
            <a:r>
              <a:rPr lang="en-GB" dirty="0" smtClean="0"/>
              <a:t>….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diseases/ wars/emigration</a:t>
            </a:r>
            <a:b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….US planters own 90% sugar…large </a:t>
            </a:r>
            <a:r>
              <a:rPr lang="en-GB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populatin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of  contractors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87985"/>
              </p:ext>
            </p:extLst>
          </p:nvPr>
        </p:nvGraphicFramePr>
        <p:xfrm>
          <a:off x="790013" y="2045110"/>
          <a:ext cx="9769831" cy="371354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65960">
                  <a:extLst>
                    <a:ext uri="{9D8B030D-6E8A-4147-A177-3AD203B41FA5}">
                      <a16:colId xmlns:a16="http://schemas.microsoft.com/office/drawing/2014/main" val="467063006"/>
                    </a:ext>
                  </a:extLst>
                </a:gridCol>
                <a:gridCol w="1889512">
                  <a:extLst>
                    <a:ext uri="{9D8B030D-6E8A-4147-A177-3AD203B41FA5}">
                      <a16:colId xmlns:a16="http://schemas.microsoft.com/office/drawing/2014/main" val="1438461958"/>
                    </a:ext>
                  </a:extLst>
                </a:gridCol>
                <a:gridCol w="1512267">
                  <a:extLst>
                    <a:ext uri="{9D8B030D-6E8A-4147-A177-3AD203B41FA5}">
                      <a16:colId xmlns:a16="http://schemas.microsoft.com/office/drawing/2014/main" val="2805402342"/>
                    </a:ext>
                  </a:extLst>
                </a:gridCol>
                <a:gridCol w="1827072">
                  <a:extLst>
                    <a:ext uri="{9D8B030D-6E8A-4147-A177-3AD203B41FA5}">
                      <a16:colId xmlns:a16="http://schemas.microsoft.com/office/drawing/2014/main" val="3535280098"/>
                    </a:ext>
                  </a:extLst>
                </a:gridCol>
                <a:gridCol w="1850956">
                  <a:extLst>
                    <a:ext uri="{9D8B030D-6E8A-4147-A177-3AD203B41FA5}">
                      <a16:colId xmlns:a16="http://schemas.microsoft.com/office/drawing/2014/main" val="3006094722"/>
                    </a:ext>
                  </a:extLst>
                </a:gridCol>
                <a:gridCol w="1624064">
                  <a:extLst>
                    <a:ext uri="{9D8B030D-6E8A-4147-A177-3AD203B41FA5}">
                      <a16:colId xmlns:a16="http://schemas.microsoft.com/office/drawing/2014/main" val="3514066677"/>
                    </a:ext>
                  </a:extLst>
                </a:gridCol>
              </a:tblGrid>
              <a:tr h="973393"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Native Hawaiians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Japanese/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Contractors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(Portuguese)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026116"/>
                  </a:ext>
                </a:extLst>
              </a:tr>
              <a:tr h="60788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924377"/>
                  </a:ext>
                </a:extLst>
              </a:tr>
              <a:tr h="57097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960303"/>
                  </a:ext>
                </a:extLst>
              </a:tr>
              <a:tr h="59906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91730"/>
                  </a:ext>
                </a:extLst>
              </a:tr>
              <a:tr h="53353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16950"/>
                  </a:ext>
                </a:extLst>
              </a:tr>
              <a:tr h="39479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5572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09704" y="468690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07690" y="6162510"/>
            <a:ext cx="1076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problem for the Americans: dependent on King to retain investment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061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33" y="32517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Hawaiian Republic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576" y="1148017"/>
            <a:ext cx="12031362" cy="562468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planters seize power : 1889 Bayonet Constitution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Planters lead coup…impose constitution, US marines land to support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King made constitutional monarch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Voting limited to wealthy US planters…natives disenfranchised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 inserted into government 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Counter revolution 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Queen Lili’uokalania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1893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 US King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dies, Queen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seizes throne, removes US advisors demands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votes for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Hawaiians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Planters contact / US navy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offshore and seize power &amp;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claim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Queen forced to abdicate and placed under house arrest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president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Cleveland appalled --refuses to recognises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Republic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..seizure unlawful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1896 US election: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Republcian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President McKinley Imperialist..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327" y="241313"/>
            <a:ext cx="8911687" cy="1280890"/>
          </a:xfrm>
        </p:spPr>
        <p:txBody>
          <a:bodyPr/>
          <a:lstStyle/>
          <a:p>
            <a:r>
              <a:rPr lang="en-GB" dirty="0" smtClean="0"/>
              <a:t>US marines…crush Queen’s revolt 1893 </a:t>
            </a:r>
            <a:endParaRPr lang="en-GB" dirty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20877"/>
            <a:ext cx="12036425" cy="57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834" y="0"/>
            <a:ext cx="8911687" cy="809036"/>
          </a:xfrm>
        </p:spPr>
        <p:txBody>
          <a:bodyPr/>
          <a:lstStyle/>
          <a:p>
            <a:r>
              <a:rPr lang="en-GB" dirty="0" smtClean="0"/>
              <a:t>US politics 1896: William McKinley</a:t>
            </a:r>
            <a:endParaRPr lang="en-GB" dirty="0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534"/>
            <a:ext cx="7092613" cy="629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1072" y="624338"/>
            <a:ext cx="45480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Modest background, last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Civil war vet to run for President</a:t>
            </a:r>
          </a:p>
          <a:p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70072" y="1602351"/>
            <a:ext cx="4279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Lawyer, professional politician</a:t>
            </a:r>
          </a:p>
          <a:p>
            <a:r>
              <a:rPr lang="en-GB" dirty="0"/>
              <a:t>Representative, Gov of Ohio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2401" y="2608468"/>
            <a:ext cx="45839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Represents business interests</a:t>
            </a:r>
          </a:p>
          <a:p>
            <a:r>
              <a:rPr lang="en-GB" dirty="0"/>
              <a:t>…High protective tariffs</a:t>
            </a:r>
          </a:p>
          <a:p>
            <a:r>
              <a:rPr lang="en-GB" dirty="0"/>
              <a:t>…anti union legislation</a:t>
            </a:r>
          </a:p>
          <a:p>
            <a:r>
              <a:rPr lang="en-GB" dirty="0"/>
              <a:t>…Gold Standard</a:t>
            </a:r>
          </a:p>
          <a:p>
            <a:r>
              <a:rPr lang="en-GB" dirty="0"/>
              <a:t>…Subordinate to Trusts</a:t>
            </a:r>
          </a:p>
          <a:p>
            <a:r>
              <a:rPr lang="en-GB" dirty="0"/>
              <a:t>…Business of America business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4244" y="4792261"/>
            <a:ext cx="4498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Expansion of America oversees</a:t>
            </a:r>
          </a:p>
          <a:p>
            <a:r>
              <a:rPr lang="en-GB" dirty="0"/>
              <a:t>Fulfilment of God’s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7355298" y="5613395"/>
            <a:ext cx="5023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“We need Hawaii just as much and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good deal more than we did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California. It is manifest destiny.”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946" y="221762"/>
            <a:ext cx="8911687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Annexation of Hawaiian Republic</a:t>
            </a:r>
            <a:endParaRPr lang="en-GB" dirty="0"/>
          </a:p>
        </p:txBody>
      </p:sp>
      <p:pic>
        <p:nvPicPr>
          <p:cNvPr id="307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2" y="1512277"/>
            <a:ext cx="7177209" cy="53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95660" y="1148115"/>
            <a:ext cx="4615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Queen Liliʻuokalani  (1838-1917</a:t>
            </a:r>
            <a:r>
              <a:rPr lang="en-GB" dirty="0" smtClean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661869" y="1202260"/>
            <a:ext cx="4530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McKinley decides to annex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Hawaii in 1898 as US territory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…not a state till 1960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0826" y="2680311"/>
            <a:ext cx="4913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Hawaii becomes preserve of US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Sugar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Pineapple Corporations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“Big 5”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2438" y="4339015"/>
            <a:ext cx="47195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Queen Liliuokalani “pardoned”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…accepts US control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…spends life petitioning for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pension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….dies a ward of US government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46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33" y="0"/>
            <a:ext cx="10211289" cy="1280890"/>
          </a:xfrm>
        </p:spPr>
        <p:txBody>
          <a:bodyPr/>
          <a:lstStyle/>
          <a:p>
            <a:pPr algn="ctr"/>
            <a:r>
              <a:rPr lang="en-GB" dirty="0" smtClean="0"/>
              <a:t>Hawaii the legacy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87" y="1249399"/>
            <a:ext cx="11944864" cy="5719811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Hawaiians remain minority/ culture obliterated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Hawaiians 10%/ Mixed 25% /Asian 38%/White 24%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 unequal US State: Highest real estate/ rental/ food costs in US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Highest urban density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98 % of land ownership restricted to non residents and 90% on 3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largest island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Billionaires (Larry Ellison, Oprah /Winfree) own islands of Lanaiii and Kauai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ownership Pearl Harbour and surroundings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Interior grasslands owned by US Sugar and Pineapple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Tourist Industry largest employer. Low wages, coastline destruction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316" y="0"/>
            <a:ext cx="1051068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US and its new colonies</a:t>
            </a:r>
            <a:br>
              <a:rPr lang="en-GB" dirty="0" smtClean="0"/>
            </a:br>
            <a:r>
              <a:rPr lang="en-GB" dirty="0" smtClean="0"/>
              <a:t>…..McKinley: “Our policy, </a:t>
            </a:r>
            <a:r>
              <a:rPr lang="en-GB" dirty="0" err="1" smtClean="0"/>
              <a:t>benevelont</a:t>
            </a:r>
            <a:r>
              <a:rPr lang="en-GB" dirty="0" smtClean="0"/>
              <a:t> assimilation”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5" y="1435509"/>
            <a:ext cx="12026305" cy="54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2749" y="266454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Indians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4516" y="159774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Blacks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7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780" y="298794"/>
            <a:ext cx="8911687" cy="914544"/>
          </a:xfrm>
        </p:spPr>
        <p:txBody>
          <a:bodyPr/>
          <a:lstStyle/>
          <a:p>
            <a:pPr algn="ctr"/>
            <a:r>
              <a:rPr lang="en-GB" dirty="0" smtClean="0"/>
              <a:t>US and the Pacific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392" y="1013254"/>
            <a:ext cx="10455093" cy="5745892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California Gold Rush 1849 triggers interest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West coast becomes integral part of Continental USA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Trade increases US 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China gold, skins out, silks, cloths, 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Navy expands navy 1840’s-1850’s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West coast vulnerable to Russians and British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Naval base established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Need for coaling stations…..seizure by British &amp; French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wants new markets opened by British Opium wars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Trade with China secured Opium War treaty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 bars entry to US ships, refuse trade talks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annoyed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195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249" y="232935"/>
            <a:ext cx="10684157" cy="1280890"/>
          </a:xfrm>
        </p:spPr>
        <p:txBody>
          <a:bodyPr/>
          <a:lstStyle/>
          <a:p>
            <a:r>
              <a:rPr lang="en-GB" dirty="0" smtClean="0"/>
              <a:t>US opens trade with Japan…by intimidation</a:t>
            </a:r>
            <a:endParaRPr lang="en-GB" dirty="0"/>
          </a:p>
        </p:txBody>
      </p:sp>
      <p:pic>
        <p:nvPicPr>
          <p:cNvPr id="1028" name="Picture 4" descr="The American expedition, under Commodore Perry, landing in Japan, July 14, 1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9" y="870437"/>
            <a:ext cx="7211744" cy="59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1059" y="888023"/>
            <a:ext cx="475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Tokugawa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Dynasty policy of social Exclusion….feudal society/…no trade…visitors executed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4307" y="2622009"/>
            <a:ext cx="4121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sends Commodore Perry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Fleet of ironclad steam ships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40346" y="3497199"/>
            <a:ext cx="55098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humiliated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…local governor ‘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agrees” to open ports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…triggers internal revolt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Japan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modernise (Mejia Restoration)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…not to be intimidated again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5838" y="5657671"/>
            <a:ext cx="4104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Pacific trade increases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….US wants coaling stations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….Increased business</a:t>
            </a:r>
          </a:p>
        </p:txBody>
      </p:sp>
    </p:spTree>
    <p:extLst>
      <p:ext uri="{BB962C8B-B14F-4D97-AF65-F5344CB8AC3E}">
        <p14:creationId xmlns:p14="http://schemas.microsoft.com/office/powerpoint/2010/main" val="26814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648" y="134591"/>
            <a:ext cx="4774064" cy="707886"/>
          </a:xfr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Hawaii and the USA</a:t>
            </a:r>
          </a:p>
        </p:txBody>
      </p:sp>
      <p:pic>
        <p:nvPicPr>
          <p:cNvPr id="6146" name="Picture 2" descr="Map of the Pacific Oc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1673524"/>
            <a:ext cx="5239053" cy="47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062045" y="3153618"/>
            <a:ext cx="879230" cy="720969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09984" y="1006068"/>
            <a:ext cx="400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inhabitants 600 AD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9984" y="1606892"/>
            <a:ext cx="88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Hierarchical, complex, taboo based Polynesian culture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4698" y="2363669"/>
            <a:ext cx="56477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300,000 people Multiple kingdoms</a:t>
            </a:r>
          </a:p>
          <a:p>
            <a:r>
              <a:rPr lang="en-GB" dirty="0" smtClean="0"/>
              <a:t>… </a:t>
            </a:r>
            <a:r>
              <a:rPr lang="en-GB" dirty="0"/>
              <a:t>none dominant,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524" y="3781168"/>
            <a:ext cx="6716476" cy="2869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2341" y="3281644"/>
            <a:ext cx="454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Isolated from America/ Asia</a:t>
            </a:r>
          </a:p>
        </p:txBody>
      </p:sp>
    </p:spTree>
    <p:extLst>
      <p:ext uri="{BB962C8B-B14F-4D97-AF65-F5344CB8AC3E}">
        <p14:creationId xmlns:p14="http://schemas.microsoft.com/office/powerpoint/2010/main" val="327677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650" y="106525"/>
            <a:ext cx="8911687" cy="1280890"/>
          </a:xfrm>
        </p:spPr>
        <p:txBody>
          <a:bodyPr/>
          <a:lstStyle/>
          <a:p>
            <a:r>
              <a:rPr lang="en-GB" dirty="0" smtClean="0"/>
              <a:t>First arrivals 400-600 AD from Tahiti</a:t>
            </a:r>
            <a:br>
              <a:rPr lang="en-GB" dirty="0" smtClean="0"/>
            </a:br>
            <a:r>
              <a:rPr lang="en-GB" dirty="0" smtClean="0"/>
              <a:t>…subsequent Polynesian conquests</a:t>
            </a:r>
            <a:endParaRPr lang="en-GB" dirty="0"/>
          </a:p>
        </p:txBody>
      </p:sp>
      <p:pic>
        <p:nvPicPr>
          <p:cNvPr id="10242" name="Picture 2" descr="Double pirogue conducted by masked 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" y="1224951"/>
            <a:ext cx="12099073" cy="58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830" y="0"/>
            <a:ext cx="10299939" cy="1280890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 contact society: complex, hierarchical, patriarchal society…constant small scale war…heroic warriors.no</a:t>
            </a:r>
            <a:b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mass slaughter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The Temple of the King at Tiritatéa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40" y="1550021"/>
            <a:ext cx="11698171" cy="53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47" y="201416"/>
            <a:ext cx="11429999" cy="1280890"/>
          </a:xfrm>
        </p:spPr>
        <p:txBody>
          <a:bodyPr/>
          <a:lstStyle/>
          <a:p>
            <a:r>
              <a:rPr lang="en-GB" dirty="0" smtClean="0"/>
              <a:t>…good at surfing, war, agriculture, ritual sacrifice</a:t>
            </a:r>
            <a:endParaRPr lang="en-GB" dirty="0"/>
          </a:p>
        </p:txBody>
      </p:sp>
      <p:pic>
        <p:nvPicPr>
          <p:cNvPr id="9218" name="Picture 2" descr="Surf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8" y="1062681"/>
            <a:ext cx="12059728" cy="579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5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248" y="0"/>
            <a:ext cx="8911687" cy="1280890"/>
          </a:xfrm>
        </p:spPr>
        <p:txBody>
          <a:bodyPr/>
          <a:lstStyle/>
          <a:p>
            <a:r>
              <a:rPr lang="en-GB" dirty="0" smtClean="0"/>
              <a:t>First contact- 1776 Captain Cook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8" y="2101362"/>
            <a:ext cx="5836874" cy="4835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3189" y="997908"/>
            <a:ext cx="5165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Cook…looking for NW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passage ….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at first all goes well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30" y="2488223"/>
            <a:ext cx="5828571" cy="42629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43601" y="711644"/>
            <a:ext cx="6017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Native steal/borrow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boat/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….Cook goes ashore to seize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…hits Hawaiian with flat of sword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….sailors shoot many, Cook killed, eaten</a:t>
            </a:r>
          </a:p>
        </p:txBody>
      </p:sp>
    </p:spTree>
    <p:extLst>
      <p:ext uri="{BB962C8B-B14F-4D97-AF65-F5344CB8AC3E}">
        <p14:creationId xmlns:p14="http://schemas.microsoft.com/office/powerpoint/2010/main" val="875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283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First contact to Unification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720" y="1421028"/>
            <a:ext cx="8915400" cy="5004485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King Kahemenha !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Minor Hawaiian king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Sees Cooks killing and effectiveness of Western Guns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Attacks offshore US ship at night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Kills all crew but 2 who become his advisors on gunnery</a:t>
            </a: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Vision of conquest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Manufactures gunpowder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Stockpiles weapons from British and American merchants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Launches ‘modern’ war for total domination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532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32528</TotalTime>
  <Words>878</Words>
  <Application>Microsoft Office PowerPoint</Application>
  <PresentationFormat>Widescreen</PresentationFormat>
  <Paragraphs>190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Wisp</vt:lpstr>
      <vt:lpstr>America and the Pacific</vt:lpstr>
      <vt:lpstr>US and the Pacific</vt:lpstr>
      <vt:lpstr>US opens trade with Japan…by intimidation</vt:lpstr>
      <vt:lpstr>Hawaii and the USA</vt:lpstr>
      <vt:lpstr>First arrivals 400-600 AD from Tahiti …subsequent Polynesian conquests</vt:lpstr>
      <vt:lpstr>Pre contact society: complex, hierarchical, patriarchal society…constant small scale war…heroic warriors.no mass slaughter</vt:lpstr>
      <vt:lpstr>…good at surfing, war, agriculture, ritual sacrifice</vt:lpstr>
      <vt:lpstr>First contact- 1776 Captain Cook </vt:lpstr>
      <vt:lpstr>First contact to Unification</vt:lpstr>
      <vt:lpstr>Wars of Unification 1780-1810 </vt:lpstr>
      <vt:lpstr>Hawain modernisation: rise of American influence</vt:lpstr>
      <vt:lpstr>Hawaiian population declines by 90% ….European diseases/ wars/emigration ….US planters own 90% sugar…large populatin of  contractors </vt:lpstr>
      <vt:lpstr>Hawaiian Republic</vt:lpstr>
      <vt:lpstr>US marines…crush Queen’s revolt 1893 </vt:lpstr>
      <vt:lpstr>US politics 1896: William McKinley</vt:lpstr>
      <vt:lpstr>Annexation of Hawaiian Republic</vt:lpstr>
      <vt:lpstr>Hawaii the legacy</vt:lpstr>
      <vt:lpstr>US and its new colonies …..McKinley: “Our policy, benevelont assimilation”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1132</cp:revision>
  <dcterms:created xsi:type="dcterms:W3CDTF">2023-02-02T12:46:22Z</dcterms:created>
  <dcterms:modified xsi:type="dcterms:W3CDTF">2024-06-03T17:09:53Z</dcterms:modified>
</cp:coreProperties>
</file>