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5"/>
  </p:notesMasterIdLst>
  <p:sldIdLst>
    <p:sldId id="256" r:id="rId2"/>
    <p:sldId id="264" r:id="rId3"/>
    <p:sldId id="263" r:id="rId4"/>
    <p:sldId id="265" r:id="rId5"/>
    <p:sldId id="266" r:id="rId6"/>
    <p:sldId id="267" r:id="rId7"/>
    <p:sldId id="268" r:id="rId8"/>
    <p:sldId id="269" r:id="rId9"/>
    <p:sldId id="273" r:id="rId10"/>
    <p:sldId id="272" r:id="rId11"/>
    <p:sldId id="271" r:id="rId12"/>
    <p:sldId id="353" r:id="rId13"/>
    <p:sldId id="275" r:id="rId14"/>
    <p:sldId id="277" r:id="rId15"/>
    <p:sldId id="278" r:id="rId16"/>
    <p:sldId id="286" r:id="rId17"/>
    <p:sldId id="276" r:id="rId18"/>
    <p:sldId id="279" r:id="rId19"/>
    <p:sldId id="287" r:id="rId20"/>
    <p:sldId id="280" r:id="rId21"/>
    <p:sldId id="288" r:id="rId22"/>
    <p:sldId id="289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58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4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486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03/06/2024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03/06/2024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765" y="941384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90178" y="3483497"/>
            <a:ext cx="8915399" cy="1126283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Talk 22: A World Power Emerges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668" y="133456"/>
            <a:ext cx="8911687" cy="59137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Absorption of ‘Indian Territory’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1" y="925550"/>
            <a:ext cx="6221206" cy="5932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9689" y="743873"/>
            <a:ext cx="5502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Mass western migration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…land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fever....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political pressure to ‘open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’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land to white settlers</a:t>
            </a:r>
          </a:p>
          <a:p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53661" y="1860374"/>
            <a:ext cx="563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1871—Appropriation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 Ends ‘independence". Confiscates some land from Indians who supported South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8781" y="3052175"/>
            <a:ext cx="5706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1887 Dawes Act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ends 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Tribal ownership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“rid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nation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tribalism through the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virtues of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private property, allotting land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parcels to Indian heads of family</a:t>
            </a:r>
            <a:r>
              <a:rPr lang="en-GB" dirty="0" smtClean="0"/>
              <a:t>”.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739470" y="4701681"/>
            <a:ext cx="545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Land not allocated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individual considered. Open to Settlement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…70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%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Lands sold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99611" y="6027003"/>
            <a:ext cx="474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Land Rushes..1889- 1906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…first come/ first serve</a:t>
            </a:r>
          </a:p>
        </p:txBody>
      </p:sp>
    </p:spTree>
    <p:extLst>
      <p:ext uri="{BB962C8B-B14F-4D97-AF65-F5344CB8AC3E}">
        <p14:creationId xmlns:p14="http://schemas.microsoft.com/office/powerpoint/2010/main" val="9620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913" y="0"/>
            <a:ext cx="10567910" cy="1280890"/>
          </a:xfrm>
        </p:spPr>
        <p:txBody>
          <a:bodyPr/>
          <a:lstStyle/>
          <a:p>
            <a:r>
              <a:rPr lang="en-GB" dirty="0" smtClean="0"/>
              <a:t>Land seekers line up….and rush to grab title</a:t>
            </a:r>
            <a:endParaRPr lang="en-GB" dirty="0"/>
          </a:p>
        </p:txBody>
      </p:sp>
      <p:pic>
        <p:nvPicPr>
          <p:cNvPr id="3" name="Picture 2" descr="Oklahoma land rush on Sept. 16, 1893. Photograph. BPA2# 5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0" y="646771"/>
            <a:ext cx="8314715" cy="621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86690" y="687223"/>
            <a:ext cx="3605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“Run”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15,000 line up…pistol shot…rush to claim 12,000 ‘lots’…one day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3142" y="2228551"/>
            <a:ext cx="359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Subsequent “runs”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million acres of land opened up for settlement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68411" y="3658728"/>
            <a:ext cx="36448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Indian Territory”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gone 1906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State of Oklahoma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…300,000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whites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….20,000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blacks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….75,000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Indians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48717" y="5874649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Frontier is closed</a:t>
            </a:r>
          </a:p>
        </p:txBody>
      </p:sp>
    </p:spTree>
    <p:extLst>
      <p:ext uri="{BB962C8B-B14F-4D97-AF65-F5344CB8AC3E}">
        <p14:creationId xmlns:p14="http://schemas.microsoft.com/office/powerpoint/2010/main" val="4301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042" y="120677"/>
            <a:ext cx="10718958" cy="1280890"/>
          </a:xfrm>
        </p:spPr>
        <p:txBody>
          <a:bodyPr/>
          <a:lstStyle/>
          <a:p>
            <a:r>
              <a:rPr lang="en-GB" dirty="0" smtClean="0"/>
              <a:t>Instant cities.....Guthrie 10,000 inhabitants                    …..overnight…high population of lawyers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0" y="1551398"/>
            <a:ext cx="12462553" cy="54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8645" y="3030881"/>
            <a:ext cx="8911687" cy="1280890"/>
          </a:xfrm>
        </p:spPr>
        <p:txBody>
          <a:bodyPr/>
          <a:lstStyle/>
          <a:p>
            <a:r>
              <a:rPr lang="en-GB" dirty="0" smtClean="0"/>
              <a:t>Canada 1812-1900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49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037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Canada 1812 - 1840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845" y="731279"/>
            <a:ext cx="8915400" cy="6126721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invasions during War of 1812 defeated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focused on West/ Slavery….abandon invasion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Catholics neutral….British accommodation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Two hostile colonies, Appointed Governor, advisory “councils” 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Canada – 335,000 French – Catholic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Upper Canada- 90,000..most Loyalists from US </a:t>
            </a:r>
          </a:p>
          <a:p>
            <a:pPr lvl="1"/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Direct Rule from England via Governor General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Seen as corrupt/ remote/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repressive…elected provinces “advisory” only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Rebellions 1837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seek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“Responsible Government” &amp;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Republicanism. Crushed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Durham Report 1840 &amp; “Responsible Government”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Lord Durham….Unites Upper and lower Canada in one Parliament”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compromise French and British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 General dependent on Parliament by 1850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309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379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Canada 1840- 1867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446" y="1052468"/>
            <a:ext cx="10649414" cy="5898994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 devolve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power…wish to avoid “American experience”</a:t>
            </a:r>
          </a:p>
          <a:p>
            <a:pPr lvl="1"/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Establish“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Prime Ministers” Quebec/ Ontario. Amicable &amp; effective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 General….constitutional monarch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Border agreements with USA 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Canada Refuge for runaway slaves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Mass immigration transforms population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British/ Canada  see need for stronger government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Expansion West/ conflict Indians/French “Metis”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Threat from Irish “Fenians” in USA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482783"/>
              </p:ext>
            </p:extLst>
          </p:nvPr>
        </p:nvGraphicFramePr>
        <p:xfrm>
          <a:off x="2748974" y="3977035"/>
          <a:ext cx="4876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94937202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5292148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94158897"/>
                    </a:ext>
                  </a:extLst>
                </a:gridCol>
              </a:tblGrid>
              <a:tr h="3355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        French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           British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140703"/>
                  </a:ext>
                </a:extLst>
              </a:tr>
              <a:tr h="332733">
                <a:tc>
                  <a:txBody>
                    <a:bodyPr/>
                    <a:lstStyle/>
                    <a:p>
                      <a:r>
                        <a:rPr lang="en-GB" dirty="0" smtClean="0"/>
                        <a:t>1815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335,000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90,000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094675"/>
                  </a:ext>
                </a:extLst>
              </a:tr>
              <a:tr h="332733">
                <a:tc>
                  <a:txBody>
                    <a:bodyPr/>
                    <a:lstStyle/>
                    <a:p>
                      <a:r>
                        <a:rPr lang="en-GB" dirty="0" smtClean="0"/>
                        <a:t>1840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600.000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400,000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332835"/>
                  </a:ext>
                </a:extLst>
              </a:tr>
              <a:tr h="332733">
                <a:tc>
                  <a:txBody>
                    <a:bodyPr/>
                    <a:lstStyle/>
                    <a:p>
                      <a:r>
                        <a:rPr lang="en-GB" dirty="0" smtClean="0"/>
                        <a:t>1870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1,100,000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2,100.000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07050"/>
                  </a:ext>
                </a:extLst>
              </a:tr>
              <a:tr h="332733">
                <a:tc>
                  <a:txBody>
                    <a:bodyPr/>
                    <a:lstStyle/>
                    <a:p>
                      <a:r>
                        <a:rPr lang="en-GB" dirty="0" smtClean="0"/>
                        <a:t>1900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1,600.000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4.000,000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645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13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725" y="211515"/>
            <a:ext cx="8911687" cy="1280890"/>
          </a:xfrm>
        </p:spPr>
        <p:txBody>
          <a:bodyPr/>
          <a:lstStyle/>
          <a:p>
            <a:r>
              <a:rPr lang="en-GB" dirty="0" smtClean="0"/>
              <a:t>Irish invasions of Canada 1866-1871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" y="2085278"/>
            <a:ext cx="8229600" cy="4772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0898" y="1416205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Battle of Ridgeway 1866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4431" y="865975"/>
            <a:ext cx="3560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1.6 million Irish immigrate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USA 1850’s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7058" y="1729627"/>
            <a:ext cx="3516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180,000 armed Irish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Veterans from Civil War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8644" y="2543641"/>
            <a:ext cx="3713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Fenian Brotherhood formed in USA …seeks seizure of Canadian/ Irish independence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45506" y="3616801"/>
            <a:ext cx="3163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 Gov sell Fenians arms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Allows preparations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8020" y="4394151"/>
            <a:ext cx="3783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10,000 Irish form to plan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invasion. British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threaten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war/ ..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….US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change policy/ block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32788" y="5461855"/>
            <a:ext cx="36022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1,300 Irish invade, win “battle”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then retreat….50 killed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…further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raids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1858/71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…Canadian militia effective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67270"/>
            <a:ext cx="9820777" cy="1280890"/>
          </a:xfrm>
        </p:spPr>
        <p:txBody>
          <a:bodyPr/>
          <a:lstStyle/>
          <a:p>
            <a:pPr algn="ctr"/>
            <a:r>
              <a:rPr lang="en-GB" dirty="0" smtClean="0"/>
              <a:t>Canada and USA 1867-1900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449" y="1293541"/>
            <a:ext cx="11575551" cy="5698273"/>
          </a:xfrm>
        </p:spPr>
        <p:txBody>
          <a:bodyPr>
            <a:normAutofit fontScale="925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Canada independent nation (within British Empire) 1867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Rapid industrial and agricultural growth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areas of dispute with USA resolved by negotiation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Slavery issue ends with civil war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Fenian raids end 1871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French/ mixed race  “Metis” rebellions 1870/s -1880 crushed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Western Provinces incorporated within Canada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Alaska Canada border settled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tribes reservation respected/ US Indians given refuge/ aid …but no support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Open border policy agreed …northern border secure/ US has no interest in invasion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7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017" y="280974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Mexico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3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8476" y="345330"/>
            <a:ext cx="8911687" cy="1280890"/>
          </a:xfrm>
        </p:spPr>
        <p:txBody>
          <a:bodyPr/>
          <a:lstStyle/>
          <a:p>
            <a:r>
              <a:rPr lang="en-GB" dirty="0" smtClean="0"/>
              <a:t>Mexico 1848-1862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761" y="1126273"/>
            <a:ext cx="10779972" cy="3869473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Mexico 1848:  humiliation/ war/ chaos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Half of territory lost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Capital occupied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 Chaos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Mexico 1848- 1860: humiliation/ civil war/ more chaos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30 Presidents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Civil war between (anti Catholic) Liberals and Conservatives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Raids by Spain, France and Britain to collect debts 1860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Rise to power of dictator Benito Juarez…suspends debt payments</a:t>
            </a:r>
          </a:p>
        </p:txBody>
      </p:sp>
    </p:spTree>
    <p:extLst>
      <p:ext uri="{BB962C8B-B14F-4D97-AF65-F5344CB8AC3E}">
        <p14:creationId xmlns:p14="http://schemas.microsoft.com/office/powerpoint/2010/main" val="39116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800516"/>
              </p:ext>
            </p:extLst>
          </p:nvPr>
        </p:nvGraphicFramePr>
        <p:xfrm>
          <a:off x="330584" y="1176950"/>
          <a:ext cx="11686954" cy="5240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943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5670107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100404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3036500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389300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530611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Competing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destinies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1848-1854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38024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Union falls apart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1854-1861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18th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65637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War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1861-1865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</a:t>
                      </a:r>
                      <a:r>
                        <a:rPr lang="en-GB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3rd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546057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Reconstruction &amp; the New South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1863-1900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15th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79660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Conquest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West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1865-1890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29th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5208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War (Repeated)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1861-1865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</a:t>
                      </a:r>
                      <a:r>
                        <a:rPr lang="en-GB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May 8th</a:t>
                      </a:r>
                      <a:endParaRPr lang="en-GB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40768"/>
                  </a:ext>
                </a:extLst>
              </a:tr>
              <a:tr h="5208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riumph of capital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1865-1900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20th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344812"/>
                  </a:ext>
                </a:extLst>
              </a:tr>
              <a:tr h="520829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Emergence of a World Power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1890-1898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June 3rd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10395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62634" y="107576"/>
            <a:ext cx="10585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3: From Continental to World Power  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725" y="1526481"/>
            <a:ext cx="480079" cy="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158" y="2051582"/>
            <a:ext cx="480079" cy="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586" y="2584229"/>
            <a:ext cx="480079" cy="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960" y="3204927"/>
            <a:ext cx="480079" cy="5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960" y="4594456"/>
            <a:ext cx="480079" cy="5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713" y="3877279"/>
            <a:ext cx="480079" cy="5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d Check Mark Gif - ClipArt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022" y="5265602"/>
            <a:ext cx="480079" cy="5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417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French Invasion 1862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7" y="959005"/>
            <a:ext cx="5961199" cy="5898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6916" y="700020"/>
            <a:ext cx="5955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seek alliance with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Britain to recover debts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..install puppet Emperor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…British refuse w/o US agreement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…French Emperor Napoleon III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6961" y="2613395"/>
            <a:ext cx="5568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distracted by Civil War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France invades/installs Austrian Prince as “Emperor". Juarez leads revolt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3672" y="4346720"/>
            <a:ext cx="5976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Five years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warfare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…’Emperor imposes liberal constitution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…rejected by Liberals and Conservatives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1769" y="5750138"/>
            <a:ext cx="5143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supports Benito Juarez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….pre occupied by civil war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9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50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Cinqo de Mayo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6" y="1438507"/>
            <a:ext cx="7393862" cy="5419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6156" y="970156"/>
            <a:ext cx="312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Battle of Puebla 1863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7680" y="639237"/>
            <a:ext cx="407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French occupy Mexico City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671437" y="1252553"/>
            <a:ext cx="4068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Mexican army wins battle of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Puebla. General Porfio Diaz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….celebration today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94883" y="2474968"/>
            <a:ext cx="450238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French invasion falters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….forced to retreat to cities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Civil War ends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 supports Juarez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…sends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volunteers to Juarez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…threatens intervention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…French leave</a:t>
            </a:r>
          </a:p>
          <a:p>
            <a:endParaRPr lang="en-GB" dirty="0" smtClean="0"/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Puppet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emperor Maximillian      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….refuses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leave out of principle ……and shot</a:t>
            </a:r>
          </a:p>
        </p:txBody>
      </p:sp>
    </p:spTree>
    <p:extLst>
      <p:ext uri="{BB962C8B-B14F-4D97-AF65-F5344CB8AC3E}">
        <p14:creationId xmlns:p14="http://schemas.microsoft.com/office/powerpoint/2010/main" val="174164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657" y="300724"/>
            <a:ext cx="8911687" cy="691735"/>
          </a:xfrm>
        </p:spPr>
        <p:txBody>
          <a:bodyPr/>
          <a:lstStyle/>
          <a:p>
            <a:pPr algn="ctr"/>
            <a:r>
              <a:rPr lang="en-GB" dirty="0" smtClean="0"/>
              <a:t>The Porforita 1876 - 1910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162399" y="936401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Successful general vs French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9988" y="1351406"/>
            <a:ext cx="53206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Goes to US, secures financial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Support….offers deal to prefer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interest…then seizes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when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Juarez dies in bed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3549" y="2880629"/>
            <a:ext cx="501845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Benevolent Dictator”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…retains power 35 years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Conservative/ pro USA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…Secures foreign investment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…Accommodates Catholics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…supresses opposition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…avoids executions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…cooperates with US vs Apache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36535" y="6240766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Mexico at peace</a:t>
            </a:r>
            <a:r>
              <a:rPr lang="en-GB" dirty="0" smtClean="0"/>
              <a:t>….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07" y="936702"/>
            <a:ext cx="6744316" cy="58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5091" y="37878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1880’s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8130" y="1661532"/>
            <a:ext cx="9576768" cy="4828478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Internal issues resolved/ frontier closed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Borders secure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Canada prosperous, border agreed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Mexico at peace, US business interests secure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powers colonising Africa, US “left behind”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 Destiny to be a great power: turns to Pacific and Caribbean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2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48" y="30574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837" y="2021160"/>
            <a:ext cx="9543837" cy="4328269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Consolidating power: Liberia, Mormons,  Indian Territory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USA and its neighbours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Hawaii and its annexation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Spanish American War of 1898 and its aftermath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640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Liberia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4" y="800098"/>
            <a:ext cx="6959548" cy="6057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1442" y="915389"/>
            <a:ext cx="4963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Founded by American Colonisation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Society 1820…home for slaves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9968" y="2401750"/>
            <a:ext cx="487825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Land “purchased” from indigenous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Kingdoms (British –Sierra Leone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French Guiana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…”repatriation“ preferred policy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Monroe---Lincoln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….effectively American ‘ Colony”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30341" y="5131251"/>
            <a:ext cx="5902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Only 13,000 freed slave migrate to Liberia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1820-1861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….idea rejected by most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…..50% die from malaria</a:t>
            </a:r>
          </a:p>
        </p:txBody>
      </p:sp>
    </p:spTree>
    <p:extLst>
      <p:ext uri="{BB962C8B-B14F-4D97-AF65-F5344CB8AC3E}">
        <p14:creationId xmlns:p14="http://schemas.microsoft.com/office/powerpoint/2010/main" val="10563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471" y="298795"/>
            <a:ext cx="8911687" cy="1280890"/>
          </a:xfrm>
        </p:spPr>
        <p:txBody>
          <a:bodyPr/>
          <a:lstStyle/>
          <a:p>
            <a:r>
              <a:rPr lang="en-GB" dirty="0" smtClean="0"/>
              <a:t>Liberian Independence</a:t>
            </a:r>
            <a:endParaRPr lang="en-GB" dirty="0"/>
          </a:p>
        </p:txBody>
      </p:sp>
      <p:pic>
        <p:nvPicPr>
          <p:cNvPr id="1026" name="Picture 2" descr="https://upload.wikimedia.org/wikipedia/commons/0/07/T._WILLIAMS_%28c1850%29_Residence_of_Joseph_Roberts%2C_President_of_the_Republic_of_Libe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9" y="1303703"/>
            <a:ext cx="7933348" cy="555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10137" y="781824"/>
            <a:ext cx="368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Surviving emigrants form local elite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1519" y="1715192"/>
            <a:ext cx="3890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Mimic Southern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plantation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Lifestyle…as new masters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…recreate “White House”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…enslave locals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3826" y="3252660"/>
            <a:ext cx="3695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Declares Independence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1848…recognised by UK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…and US 1862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2133" y="4463233"/>
            <a:ext cx="3505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5,000 African Americans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Emigrate to Liberia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1861-1904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63164" y="5852880"/>
            <a:ext cx="4024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Enduring hostility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Kingdoms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917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Mormons &amp; USA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237" y="894741"/>
            <a:ext cx="10282727" cy="6154615"/>
          </a:xfrm>
        </p:spPr>
        <p:txBody>
          <a:bodyPr>
            <a:normAutofit fontScale="55000" lnSpcReduction="20000"/>
          </a:bodyPr>
          <a:lstStyle/>
          <a:p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Mormon objectives 1820-1848</a:t>
            </a:r>
          </a:p>
          <a:p>
            <a:pPr lvl="1"/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Establish a community where Mormonism could be practiced</a:t>
            </a:r>
          </a:p>
          <a:p>
            <a:pPr lvl="1"/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With US territory…but not subject to laws on polygamy and </a:t>
            </a:r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democracy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Brigham Young…effectively Dictator of territory</a:t>
            </a:r>
            <a:endParaRPr lang="en-GB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Conflict US and Mormons 1849-1861</a:t>
            </a:r>
          </a:p>
          <a:p>
            <a:pPr lvl="1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US rejects, establish Territory of Utah: do not want “theocratic state” within US borders</a:t>
            </a:r>
          </a:p>
          <a:p>
            <a:pPr lvl="1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Agree Brigham Young “Governor”.</a:t>
            </a:r>
          </a:p>
          <a:p>
            <a:pPr lvl="1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Hostilities US &amp; Mormons increase </a:t>
            </a:r>
          </a:p>
          <a:p>
            <a:pPr lvl="1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Meadowland Massacre 1858 (150 settlers bound for California 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Post War conditions for inclusion in USA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Outlaw polygamy </a:t>
            </a:r>
          </a:p>
          <a:p>
            <a:pPr lvl="1"/>
            <a:r>
              <a:rPr lang="en-GB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Justice for “Meadowland Massacre”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5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87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Meadowland Settlement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1222131"/>
            <a:ext cx="7359161" cy="56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15060" y="1180838"/>
            <a:ext cx="4276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Brigham Young and “Quorum”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names of massacre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Organisers 1876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4269" y="2816469"/>
            <a:ext cx="3838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Most flee….offer testimony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7038" y="3938954"/>
            <a:ext cx="419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John Lee.. Made scapegoat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…confesses, convicted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…claims Brigham Young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planned massacre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….US ignores and arranges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his execution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818" y="1674688"/>
            <a:ext cx="1898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John Lee</a:t>
            </a:r>
          </a:p>
          <a:p>
            <a:r>
              <a:rPr lang="en-GB" dirty="0" smtClean="0"/>
              <a:t>Sitting on coffin</a:t>
            </a:r>
          </a:p>
          <a:p>
            <a:r>
              <a:rPr lang="en-GB" dirty="0" smtClean="0"/>
              <a:t>….waiting</a:t>
            </a:r>
            <a:endParaRPr lang="en-GB" dirty="0"/>
          </a:p>
        </p:txBody>
      </p:sp>
      <p:sp>
        <p:nvSpPr>
          <p:cNvPr id="4" name="Down Arrow 3"/>
          <p:cNvSpPr/>
          <p:nvPr/>
        </p:nvSpPr>
        <p:spPr>
          <a:xfrm>
            <a:off x="1664414" y="2712378"/>
            <a:ext cx="236305" cy="986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96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040" y="16928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Resolution on polygamy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847122" y="906330"/>
            <a:ext cx="5344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Statehood blocked till polygamy           		outlawed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2829" y="2018107"/>
            <a:ext cx="4993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US threatens confiscation church</a:t>
            </a:r>
          </a:p>
          <a:p>
            <a:r>
              <a:rPr lang="en-GB" dirty="0"/>
              <a:t>Property….removal tax exemptions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4410" y="2900299"/>
            <a:ext cx="5801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Mormon President has “divine revelation”</a:t>
            </a:r>
          </a:p>
          <a:p>
            <a:r>
              <a:rPr lang="en-GB" dirty="0"/>
              <a:t>…discontinue polygamy</a:t>
            </a:r>
          </a:p>
          <a:p>
            <a:r>
              <a:rPr lang="en-GB" dirty="0"/>
              <a:t>…existing ‘marriages’ continue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1020" y="4308230"/>
            <a:ext cx="7957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Fundamentalist “fundamentalist” Mormon groups emerge</a:t>
            </a:r>
          </a:p>
          <a:p>
            <a:r>
              <a:rPr lang="en-GB" dirty="0"/>
              <a:t>….marriages not legally recognised</a:t>
            </a:r>
          </a:p>
          <a:p>
            <a:r>
              <a:rPr lang="en-GB" dirty="0"/>
              <a:t>…persist to this 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8303" y="5608652"/>
            <a:ext cx="3490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Statehood granted 1896</a:t>
            </a:r>
          </a:p>
          <a:p>
            <a:r>
              <a:rPr lang="en-GB" dirty="0"/>
              <a:t>…Utah “normal” state</a:t>
            </a:r>
          </a:p>
          <a:p>
            <a:r>
              <a:rPr lang="en-GB" dirty="0"/>
              <a:t>…Population 275,000 </a:t>
            </a:r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0" y="1708586"/>
            <a:ext cx="6220355" cy="5014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8217" y="1118428"/>
            <a:ext cx="4602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Four wives, seven children 1890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3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78" y="26092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Absorption of ‘Indian Territory’ 1870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089"/>
            <a:ext cx="8147407" cy="55979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58662" y="4106805"/>
            <a:ext cx="1522037" cy="766278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435585" y="1186415"/>
            <a:ext cx="3756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Indian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Removal Acts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forcibly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migrate Indians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Territory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1830-1860</a:t>
            </a:r>
          </a:p>
        </p:txBody>
      </p:sp>
      <p:sp>
        <p:nvSpPr>
          <p:cNvPr id="9" name="Right Arrow 8"/>
          <p:cNvSpPr/>
          <p:nvPr/>
        </p:nvSpPr>
        <p:spPr>
          <a:xfrm rot="11220641">
            <a:off x="4786129" y="4591668"/>
            <a:ext cx="1148576" cy="345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Arrow 10"/>
          <p:cNvSpPr/>
          <p:nvPr/>
        </p:nvSpPr>
        <p:spPr>
          <a:xfrm rot="8562938">
            <a:off x="4600232" y="3803231"/>
            <a:ext cx="1148576" cy="345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ight Arrow 11"/>
          <p:cNvSpPr/>
          <p:nvPr/>
        </p:nvSpPr>
        <p:spPr>
          <a:xfrm rot="6386075">
            <a:off x="4031063" y="3383660"/>
            <a:ext cx="1148576" cy="345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379097" y="2393879"/>
            <a:ext cx="38129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Subdivided into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Tribal regions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..East…5 “Civilised Tribes”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..West…Plains Indians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..Semi autonomous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…closed to whites</a:t>
            </a:r>
          </a:p>
        </p:txBody>
      </p:sp>
      <p:sp>
        <p:nvSpPr>
          <p:cNvPr id="14" name="Right Arrow 13"/>
          <p:cNvSpPr/>
          <p:nvPr/>
        </p:nvSpPr>
        <p:spPr>
          <a:xfrm rot="5725060">
            <a:off x="3326321" y="3268682"/>
            <a:ext cx="1148576" cy="345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373326" y="4703685"/>
            <a:ext cx="3818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65,000 residents 10 tribes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1870…fragmented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….land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‘owned’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by tribes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Not individuals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…underdeveloped and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much of land fertile</a:t>
            </a:r>
          </a:p>
        </p:txBody>
      </p:sp>
    </p:spTree>
    <p:extLst>
      <p:ext uri="{BB962C8B-B14F-4D97-AF65-F5344CB8AC3E}">
        <p14:creationId xmlns:p14="http://schemas.microsoft.com/office/powerpoint/2010/main" val="47354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 animBg="1"/>
      <p:bldP spid="12" grpId="0" animBg="1"/>
      <p:bldP spid="10" grpId="0"/>
      <p:bldP spid="14" grpId="0" animBg="1"/>
      <p:bldP spid="13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32529</TotalTime>
  <Words>1328</Words>
  <Application>Microsoft Office PowerPoint</Application>
  <PresentationFormat>Widescreen</PresentationFormat>
  <Paragraphs>303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Wisp</vt:lpstr>
      <vt:lpstr>American History </vt:lpstr>
      <vt:lpstr>PowerPoint Presentation</vt:lpstr>
      <vt:lpstr>Overview</vt:lpstr>
      <vt:lpstr>Liberia</vt:lpstr>
      <vt:lpstr>Liberian Independence</vt:lpstr>
      <vt:lpstr>Mormons &amp; USA </vt:lpstr>
      <vt:lpstr>Meadowland Settlement</vt:lpstr>
      <vt:lpstr>Resolution on polygamy </vt:lpstr>
      <vt:lpstr>Absorption of ‘Indian Territory’ 1870</vt:lpstr>
      <vt:lpstr>Absorption of ‘Indian Territory’</vt:lpstr>
      <vt:lpstr>Land seekers line up….and rush to grab title</vt:lpstr>
      <vt:lpstr>Instant cities.....Guthrie 10,000 inhabitants                    …..overnight…high population of lawyers</vt:lpstr>
      <vt:lpstr>Canada 1812-1900</vt:lpstr>
      <vt:lpstr>Canada 1812 - 1840</vt:lpstr>
      <vt:lpstr>Canada 1840- 1867</vt:lpstr>
      <vt:lpstr>Irish invasions of Canada 1866-1871</vt:lpstr>
      <vt:lpstr>Canada and USA 1867-1900</vt:lpstr>
      <vt:lpstr>Mexico</vt:lpstr>
      <vt:lpstr>Mexico 1848-1862</vt:lpstr>
      <vt:lpstr>French Invasion 1862</vt:lpstr>
      <vt:lpstr>Cinqo de Mayo</vt:lpstr>
      <vt:lpstr>The Porforita 1876 - 1910</vt:lpstr>
      <vt:lpstr>US 1880’s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1132</cp:revision>
  <dcterms:created xsi:type="dcterms:W3CDTF">2023-02-02T12:46:22Z</dcterms:created>
  <dcterms:modified xsi:type="dcterms:W3CDTF">2024-06-03T17:07:00Z</dcterms:modified>
</cp:coreProperties>
</file>