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59"/>
  </p:notesMasterIdLst>
  <p:sldIdLst>
    <p:sldId id="256" r:id="rId2"/>
    <p:sldId id="258" r:id="rId3"/>
    <p:sldId id="259" r:id="rId4"/>
    <p:sldId id="262" r:id="rId5"/>
    <p:sldId id="264" r:id="rId6"/>
    <p:sldId id="265" r:id="rId7"/>
    <p:sldId id="267" r:id="rId8"/>
    <p:sldId id="268" r:id="rId9"/>
    <p:sldId id="269" r:id="rId10"/>
    <p:sldId id="266" r:id="rId11"/>
    <p:sldId id="270" r:id="rId12"/>
    <p:sldId id="271" r:id="rId13"/>
    <p:sldId id="272" r:id="rId14"/>
    <p:sldId id="278" r:id="rId15"/>
    <p:sldId id="283" r:id="rId16"/>
    <p:sldId id="284" r:id="rId17"/>
    <p:sldId id="281" r:id="rId18"/>
    <p:sldId id="280" r:id="rId19"/>
    <p:sldId id="263" r:id="rId20"/>
    <p:sldId id="279" r:id="rId21"/>
    <p:sldId id="276" r:id="rId22"/>
    <p:sldId id="296" r:id="rId23"/>
    <p:sldId id="300" r:id="rId24"/>
    <p:sldId id="285" r:id="rId25"/>
    <p:sldId id="299" r:id="rId26"/>
    <p:sldId id="297" r:id="rId27"/>
    <p:sldId id="304" r:id="rId28"/>
    <p:sldId id="303" r:id="rId29"/>
    <p:sldId id="282" r:id="rId30"/>
    <p:sldId id="289" r:id="rId31"/>
    <p:sldId id="302" r:id="rId32"/>
    <p:sldId id="305" r:id="rId33"/>
    <p:sldId id="292" r:id="rId34"/>
    <p:sldId id="293" r:id="rId35"/>
    <p:sldId id="306" r:id="rId36"/>
    <p:sldId id="307" r:id="rId37"/>
    <p:sldId id="309" r:id="rId38"/>
    <p:sldId id="310" r:id="rId39"/>
    <p:sldId id="294" r:id="rId40"/>
    <p:sldId id="308" r:id="rId41"/>
    <p:sldId id="311" r:id="rId42"/>
    <p:sldId id="313" r:id="rId43"/>
    <p:sldId id="325" r:id="rId44"/>
    <p:sldId id="324" r:id="rId45"/>
    <p:sldId id="295" r:id="rId46"/>
    <p:sldId id="312" r:id="rId47"/>
    <p:sldId id="320" r:id="rId48"/>
    <p:sldId id="316" r:id="rId49"/>
    <p:sldId id="314" r:id="rId50"/>
    <p:sldId id="315" r:id="rId51"/>
    <p:sldId id="326" r:id="rId52"/>
    <p:sldId id="327" r:id="rId53"/>
    <p:sldId id="328" r:id="rId54"/>
    <p:sldId id="330" r:id="rId55"/>
    <p:sldId id="331" r:id="rId56"/>
    <p:sldId id="329" r:id="rId57"/>
    <p:sldId id="33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55" autoAdjust="0"/>
    <p:restoredTop sz="94660"/>
  </p:normalViewPr>
  <p:slideViewPr>
    <p:cSldViewPr snapToGrid="0">
      <p:cViewPr varScale="1">
        <p:scale>
          <a:sx n="87" d="100"/>
          <a:sy n="87" d="100"/>
        </p:scale>
        <p:origin x="60" y="630"/>
      </p:cViewPr>
      <p:guideLst/>
    </p:cSldViewPr>
  </p:slideViewPr>
  <p:notesTextViewPr>
    <p:cViewPr>
      <p:scale>
        <a:sx n="1" d="1"/>
        <a:sy n="1" d="1"/>
      </p:scale>
      <p:origin x="0" y="0"/>
    </p:cViewPr>
  </p:notesTextViewPr>
  <p:sorterViewPr>
    <p:cViewPr varScale="1">
      <p:scale>
        <a:sx n="100" d="100"/>
        <a:sy n="100" d="100"/>
      </p:scale>
      <p:origin x="0" y="-20298"/>
    </p:cViewPr>
  </p:sorterViewPr>
  <p:notesViewPr>
    <p:cSldViewPr snapToGrid="0">
      <p:cViewPr varScale="1">
        <p:scale>
          <a:sx n="85" d="100"/>
          <a:sy n="85" d="100"/>
        </p:scale>
        <p:origin x="316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7AB96-EA4E-45D9-BE0D-31444D58337D}" type="datetimeFigureOut">
              <a:rPr lang="en-GB" smtClean="0"/>
              <a:t>04/12/2023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r>
              <a:rPr lang="en-GB" dirty="0" smtClean="0"/>
              <a:t>33</a:t>
            </a:r>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7C8F7-FF71-4F25-A9C3-008D9FDA093E}" type="slidenum">
              <a:rPr lang="en-GB" smtClean="0"/>
              <a:t>‹#›</a:t>
            </a:fld>
            <a:endParaRPr lang="en-GB" dirty="0"/>
          </a:p>
        </p:txBody>
      </p:sp>
    </p:spTree>
    <p:extLst>
      <p:ext uri="{BB962C8B-B14F-4D97-AF65-F5344CB8AC3E}">
        <p14:creationId xmlns:p14="http://schemas.microsoft.com/office/powerpoint/2010/main" val="266137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67C8F7-FF71-4F25-A9C3-008D9FDA093E}" type="slidenum">
              <a:rPr lang="en-GB" smtClean="0"/>
              <a:t>1</a:t>
            </a:fld>
            <a:endParaRPr lang="en-GB" dirty="0"/>
          </a:p>
        </p:txBody>
      </p:sp>
    </p:spTree>
    <p:extLst>
      <p:ext uri="{BB962C8B-B14F-4D97-AF65-F5344CB8AC3E}">
        <p14:creationId xmlns:p14="http://schemas.microsoft.com/office/powerpoint/2010/main" val="177396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158B95-4CF9-43A6-9066-8C025B146548}" type="datetimeFigureOut">
              <a:rPr lang="en-GB" smtClean="0"/>
              <a:t>04/12/2023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3E05A49-B8B3-424D-8B37-637C0C26C03A}" type="slidenum">
              <a:rPr lang="en-GB" smtClean="0"/>
              <a:t>‹#›</a:t>
            </a:fld>
            <a:endParaRPr lang="en-GB" dirty="0"/>
          </a:p>
        </p:txBody>
      </p:sp>
    </p:spTree>
    <p:extLst>
      <p:ext uri="{BB962C8B-B14F-4D97-AF65-F5344CB8AC3E}">
        <p14:creationId xmlns:p14="http://schemas.microsoft.com/office/powerpoint/2010/main" val="155805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58B95-4CF9-43A6-9066-8C025B146548}" type="datetimeFigureOut">
              <a:rPr lang="en-GB" smtClean="0"/>
              <a:t>04/12/2023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E05A49-B8B3-424D-8B37-637C0C26C03A}" type="slidenum">
              <a:rPr lang="en-GB" smtClean="0"/>
              <a:t>‹#›</a:t>
            </a:fld>
            <a:endParaRPr lang="en-GB" dirty="0"/>
          </a:p>
        </p:txBody>
      </p:sp>
    </p:spTree>
    <p:extLst>
      <p:ext uri="{BB962C8B-B14F-4D97-AF65-F5344CB8AC3E}">
        <p14:creationId xmlns:p14="http://schemas.microsoft.com/office/powerpoint/2010/main" val="2432054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smtClean="0"/>
              <a:t>American History and Politics</a:t>
            </a:r>
            <a:br>
              <a:rPr lang="en-US" dirty="0" smtClean="0"/>
            </a:br>
            <a:r>
              <a:rPr lang="en-US" dirty="0" smtClean="0"/>
              <a:t>Session 1: Pre Columbian America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smtClean="0"/>
              <a:t>The First Americans</a:t>
            </a:r>
          </a:p>
          <a:p>
            <a:pPr lvl="0"/>
            <a:endParaRPr lang="en-US" dirty="0" smtClean="0"/>
          </a:p>
          <a:p>
            <a:pPr lvl="0"/>
            <a:r>
              <a:rPr lang="en-US" dirty="0" smtClean="0"/>
              <a:t>Native American cultures 1493</a:t>
            </a:r>
          </a:p>
          <a:p>
            <a:pPr lvl="0"/>
            <a:endParaRPr lang="en-US" dirty="0" smtClean="0"/>
          </a:p>
          <a:p>
            <a:pPr lvl="0"/>
            <a:r>
              <a:rPr lang="en-US" dirty="0" smtClean="0"/>
              <a:t>The W</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A158B95-4CF9-43A6-9066-8C025B146548}" type="datetimeFigureOut">
              <a:rPr lang="en-GB" smtClean="0"/>
              <a:t>04/12/2023</a:t>
            </a:fld>
            <a:endParaRPr lang="en-GB"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3E05A49-B8B3-424D-8B37-637C0C26C03A}" type="slidenum">
              <a:rPr lang="en-GB" smtClean="0"/>
              <a:t>‹#›</a:t>
            </a:fld>
            <a:endParaRPr lang="en-GB" dirty="0"/>
          </a:p>
        </p:txBody>
      </p:sp>
    </p:spTree>
    <p:extLst>
      <p:ext uri="{BB962C8B-B14F-4D97-AF65-F5344CB8AC3E}">
        <p14:creationId xmlns:p14="http://schemas.microsoft.com/office/powerpoint/2010/main" val="3685335589"/>
      </p:ext>
    </p:extLst>
  </p:cSld>
  <p:clrMap bg1="lt1" tx1="dk1" bg2="lt2" tx2="dk2" accent1="accent1" accent2="accent2" accent3="accent3" accent4="accent4" accent5="accent5" accent6="accent6" hlink="hlink" folHlink="folHlink"/>
  <p:sldLayoutIdLst>
    <p:sldLayoutId id="2147483780" r:id="rId1"/>
    <p:sldLayoutId id="2147483781" r:id="rId2"/>
  </p:sldLayoutIdLst>
  <p:txStyles>
    <p:titleStyle>
      <a:lvl1pPr algn="l" defTabSz="457200" rtl="0" eaLnBrk="1" latinLnBrk="0" hangingPunct="1">
        <a:spcBef>
          <a:spcPct val="0"/>
        </a:spcBef>
        <a:buNone/>
        <a:defRPr sz="360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Harry_Hosier#cite_note-slacou-8"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Charles_Grandison_Finney#cite_note-16"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Year_Without_a_Summer#cite_note-3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9765" y="941384"/>
            <a:ext cx="10151165" cy="1150212"/>
          </a:xfrm>
        </p:spPr>
        <p:txBody>
          <a:bodyPr/>
          <a:lstStyle/>
          <a:p>
            <a:pPr algn="ctr"/>
            <a:r>
              <a:rPr lang="en-GB" dirty="0" smtClean="0"/>
              <a:t>American History </a:t>
            </a:r>
            <a:endParaRPr lang="en-GB" dirty="0"/>
          </a:p>
        </p:txBody>
      </p:sp>
      <p:sp>
        <p:nvSpPr>
          <p:cNvPr id="4" name="Subtitle 3"/>
          <p:cNvSpPr>
            <a:spLocks noGrp="1"/>
          </p:cNvSpPr>
          <p:nvPr>
            <p:ph type="subTitle" idx="1"/>
          </p:nvPr>
        </p:nvSpPr>
        <p:spPr>
          <a:xfrm>
            <a:off x="2297464" y="3370891"/>
            <a:ext cx="8915399" cy="1126283"/>
          </a:xfrm>
        </p:spPr>
        <p:txBody>
          <a:bodyPr>
            <a:normAutofit/>
          </a:bodyPr>
          <a:lstStyle/>
          <a:p>
            <a:r>
              <a:rPr lang="en-GB" sz="3200" dirty="0" smtClean="0">
                <a:latin typeface="Arial" panose="020B0604020202020204" pitchFamily="34" charset="0"/>
                <a:cs typeface="Arial" panose="020B0604020202020204" pitchFamily="34" charset="0"/>
              </a:rPr>
              <a:t>Talk 11: Era of Good Feelings (1816-1824)</a:t>
            </a:r>
            <a:endParaRPr lang="en-GB" sz="3200" dirty="0">
              <a:latin typeface="Arial" panose="020B0604020202020204" pitchFamily="34" charset="0"/>
              <a:cs typeface="Arial" panose="020B0604020202020204" pitchFamily="34" charset="0"/>
            </a:endParaRPr>
          </a:p>
        </p:txBody>
      </p:sp>
      <p:sp>
        <p:nvSpPr>
          <p:cNvPr id="3" name="TextBox 2"/>
          <p:cNvSpPr txBox="1"/>
          <p:nvPr/>
        </p:nvSpPr>
        <p:spPr>
          <a:xfrm>
            <a:off x="11151909" y="443060"/>
            <a:ext cx="312906" cy="369332"/>
          </a:xfrm>
          <a:prstGeom prst="rect">
            <a:avLst/>
          </a:prstGeom>
          <a:noFill/>
        </p:spPr>
        <p:txBody>
          <a:bodyPr wrap="none" rtlCol="0">
            <a:spAutoFit/>
          </a:bodyPr>
          <a:lstStyle/>
          <a:p>
            <a:r>
              <a:rPr lang="en-GB" dirty="0" smtClean="0"/>
              <a:t>1</a:t>
            </a:r>
            <a:endParaRPr lang="en-GB" dirty="0"/>
          </a:p>
        </p:txBody>
      </p:sp>
    </p:spTree>
    <p:extLst>
      <p:ext uri="{BB962C8B-B14F-4D97-AF65-F5344CB8AC3E}">
        <p14:creationId xmlns:p14="http://schemas.microsoft.com/office/powerpoint/2010/main" val="1740895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213" y="173006"/>
            <a:ext cx="8911687" cy="1280890"/>
          </a:xfrm>
        </p:spPr>
        <p:txBody>
          <a:bodyPr/>
          <a:lstStyle/>
          <a:p>
            <a:pPr algn="ctr"/>
            <a:r>
              <a:rPr lang="en-GB" dirty="0" smtClean="0"/>
              <a:t>Election of 1816</a:t>
            </a:r>
            <a:endParaRPr lang="en-GB" dirty="0"/>
          </a:p>
        </p:txBody>
      </p:sp>
      <p:pic>
        <p:nvPicPr>
          <p:cNvPr id="5122" name="Picture 2" descr="https://upload.wikimedia.org/wikipedia/commons/thumb/1/1f/ElectoralCollege1816.svg/205px-ElectoralCollege1816.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05" y="1443926"/>
            <a:ext cx="5876544" cy="5596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33107" y="2279511"/>
            <a:ext cx="4532868"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Federalists discredited by anti</a:t>
            </a:r>
          </a:p>
          <a:p>
            <a:r>
              <a:rPr lang="en-GB" sz="2400" dirty="0">
                <a:latin typeface="Arial" panose="020B0604020202020204" pitchFamily="34" charset="0"/>
                <a:cs typeface="Arial" panose="020B0604020202020204" pitchFamily="34" charset="0"/>
              </a:rPr>
              <a:t>War position….obliterated as political force…except New England</a:t>
            </a:r>
          </a:p>
        </p:txBody>
      </p:sp>
      <p:sp>
        <p:nvSpPr>
          <p:cNvPr id="6" name="TextBox 5"/>
          <p:cNvSpPr txBox="1"/>
          <p:nvPr/>
        </p:nvSpPr>
        <p:spPr>
          <a:xfrm>
            <a:off x="7248707" y="5306470"/>
            <a:ext cx="4859022"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Most electors </a:t>
            </a:r>
            <a:r>
              <a:rPr lang="en-GB" sz="2400" dirty="0" smtClean="0">
                <a:latin typeface="Arial" panose="020B0604020202020204" pitchFamily="34" charset="0"/>
                <a:cs typeface="Arial" panose="020B0604020202020204" pitchFamily="34" charset="0"/>
              </a:rPr>
              <a:t>still appointed…only</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100K </a:t>
            </a:r>
            <a:r>
              <a:rPr lang="en-GB" sz="2400" dirty="0" smtClean="0">
                <a:latin typeface="Arial" panose="020B0604020202020204" pitchFamily="34" charset="0"/>
                <a:cs typeface="Arial" panose="020B0604020202020204" pitchFamily="34" charset="0"/>
              </a:rPr>
              <a:t>popular votes (population </a:t>
            </a:r>
            <a:r>
              <a:rPr lang="en-GB" sz="2400" dirty="0">
                <a:latin typeface="Arial" panose="020B0604020202020204" pitchFamily="34" charset="0"/>
                <a:cs typeface="Arial" panose="020B0604020202020204" pitchFamily="34" charset="0"/>
              </a:rPr>
              <a:t>of</a:t>
            </a:r>
          </a:p>
          <a:p>
            <a:r>
              <a:rPr lang="en-GB" sz="2400" dirty="0">
                <a:latin typeface="Arial" panose="020B0604020202020204" pitchFamily="34" charset="0"/>
                <a:cs typeface="Arial" panose="020B0604020202020204" pitchFamily="34" charset="0"/>
              </a:rPr>
              <a:t>10 </a:t>
            </a:r>
            <a:r>
              <a:rPr lang="en-GB" sz="2400" dirty="0" smtClean="0">
                <a:latin typeface="Arial" panose="020B0604020202020204" pitchFamily="34" charset="0"/>
                <a:cs typeface="Arial" panose="020B0604020202020204" pitchFamily="34" charset="0"/>
              </a:rPr>
              <a:t>million)..property tax eligibility</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7126027" y="921676"/>
            <a:ext cx="4344459" cy="1200329"/>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Madison retires after 2</a:t>
            </a:r>
            <a:r>
              <a:rPr lang="en-GB" sz="2400" baseline="30000" dirty="0" smtClean="0">
                <a:latin typeface="Arial" panose="020B0604020202020204" pitchFamily="34" charset="0"/>
                <a:cs typeface="Arial" panose="020B0604020202020204" pitchFamily="34" charset="0"/>
              </a:rPr>
              <a:t>nd</a:t>
            </a:r>
            <a:r>
              <a:rPr lang="en-GB" sz="2400" dirty="0" smtClean="0">
                <a:latin typeface="Arial" panose="020B0604020202020204" pitchFamily="34" charset="0"/>
                <a:cs typeface="Arial" panose="020B0604020202020204" pitchFamily="34" charset="0"/>
              </a:rPr>
              <a:t> term.</a:t>
            </a:r>
          </a:p>
          <a:p>
            <a:r>
              <a:rPr lang="en-GB" sz="2400" dirty="0" smtClean="0">
                <a:latin typeface="Arial" panose="020B0604020202020204" pitchFamily="34" charset="0"/>
                <a:cs typeface="Arial" panose="020B0604020202020204" pitchFamily="34" charset="0"/>
              </a:rPr>
              <a:t>Hand picked candidate James</a:t>
            </a:r>
          </a:p>
          <a:p>
            <a:r>
              <a:rPr lang="en-GB" sz="2400" dirty="0" smtClean="0">
                <a:latin typeface="Arial" panose="020B0604020202020204" pitchFamily="34" charset="0"/>
                <a:cs typeface="Arial" panose="020B0604020202020204" pitchFamily="34" charset="0"/>
              </a:rPr>
              <a:t>Monroe…wins 183 votes to 34</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7201858" y="4074759"/>
            <a:ext cx="4104009"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New states Louisiana, Ohio, </a:t>
            </a:r>
          </a:p>
          <a:p>
            <a:r>
              <a:rPr lang="en-GB" sz="2400" dirty="0">
                <a:latin typeface="Arial" panose="020B0604020202020204" pitchFamily="34" charset="0"/>
                <a:cs typeface="Arial" panose="020B0604020202020204" pitchFamily="34" charset="0"/>
              </a:rPr>
              <a:t>And Indiana</a:t>
            </a:r>
          </a:p>
        </p:txBody>
      </p:sp>
      <p:sp>
        <p:nvSpPr>
          <p:cNvPr id="3" name="Oval 2"/>
          <p:cNvSpPr/>
          <p:nvPr/>
        </p:nvSpPr>
        <p:spPr>
          <a:xfrm>
            <a:off x="843887" y="5286552"/>
            <a:ext cx="1178350" cy="791851"/>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642207" y="3378504"/>
            <a:ext cx="905665" cy="791851"/>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087471" y="3457752"/>
            <a:ext cx="905665" cy="791851"/>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749910" y="4593245"/>
            <a:ext cx="1277772" cy="791851"/>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New</a:t>
            </a:r>
          </a:p>
          <a:p>
            <a:pPr algn="ctr"/>
            <a:r>
              <a:rPr lang="en-GB" dirty="0" smtClean="0">
                <a:solidFill>
                  <a:schemeClr val="tx1"/>
                </a:solidFill>
              </a:rPr>
              <a:t>states </a:t>
            </a:r>
            <a:endParaRPr lang="en-GB" dirty="0">
              <a:solidFill>
                <a:schemeClr val="tx1"/>
              </a:solidFill>
            </a:endParaRPr>
          </a:p>
        </p:txBody>
      </p:sp>
    </p:spTree>
    <p:extLst>
      <p:ext uri="{BB962C8B-B14F-4D97-AF65-F5344CB8AC3E}">
        <p14:creationId xmlns:p14="http://schemas.microsoft.com/office/powerpoint/2010/main" val="14483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7" grpId="0"/>
      <p:bldP spid="3"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997" y="3818414"/>
            <a:ext cx="8911687" cy="1280890"/>
          </a:xfrm>
        </p:spPr>
        <p:txBody>
          <a:bodyPr/>
          <a:lstStyle/>
          <a:p>
            <a:r>
              <a:rPr lang="en-GB" dirty="0" smtClean="0"/>
              <a:t>The One Party State </a:t>
            </a:r>
            <a:endParaRPr lang="en-GB" dirty="0"/>
          </a:p>
        </p:txBody>
      </p:sp>
    </p:spTree>
    <p:extLst>
      <p:ext uri="{BB962C8B-B14F-4D97-AF65-F5344CB8AC3E}">
        <p14:creationId xmlns:p14="http://schemas.microsoft.com/office/powerpoint/2010/main" val="1578632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368" y="191808"/>
            <a:ext cx="8911687" cy="1280890"/>
          </a:xfrm>
        </p:spPr>
        <p:txBody>
          <a:bodyPr/>
          <a:lstStyle/>
          <a:p>
            <a:r>
              <a:rPr lang="en-GB" dirty="0" smtClean="0"/>
              <a:t>James Monroe (1751-1831)</a:t>
            </a:r>
            <a:endParaRPr lang="en-GB" dirty="0"/>
          </a:p>
        </p:txBody>
      </p:sp>
      <p:pic>
        <p:nvPicPr>
          <p:cNvPr id="6146" name="Picture 2" descr="https://upload.wikimedia.org/wikipedia/commons/thumb/d/d4/James_Monroe_White_House_portrait_1819.jpg/220px-James_Monroe_White_House_portrait_18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54" y="1288973"/>
            <a:ext cx="6007262" cy="55690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58240" y="855409"/>
            <a:ext cx="2222083"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James Monroe</a:t>
            </a:r>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a:off x="6371303" y="826443"/>
            <a:ext cx="5648632"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Son of small plantation owner, inherits slaves , brought up by uncle, left college to fight for independence</a:t>
            </a:r>
            <a:endParaRPr lang="en-GB" dirty="0"/>
          </a:p>
        </p:txBody>
      </p:sp>
      <p:sp>
        <p:nvSpPr>
          <p:cNvPr id="6" name="TextBox 5"/>
          <p:cNvSpPr txBox="1"/>
          <p:nvPr/>
        </p:nvSpPr>
        <p:spPr>
          <a:xfrm>
            <a:off x="6447295" y="2972719"/>
            <a:ext cx="5744705"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State Senator, diplomat, pro </a:t>
            </a:r>
            <a:r>
              <a:rPr lang="en-GB" sz="2400" dirty="0" smtClean="0">
                <a:latin typeface="Arial" panose="020B0604020202020204" pitchFamily="34" charset="0"/>
                <a:cs typeface="Arial" panose="020B0604020202020204" pitchFamily="34" charset="0"/>
              </a:rPr>
              <a:t>French returns to US…sneaky…leaks </a:t>
            </a:r>
            <a:r>
              <a:rPr lang="en-GB" sz="2400" dirty="0">
                <a:latin typeface="Arial" panose="020B0604020202020204" pitchFamily="34" charset="0"/>
                <a:cs typeface="Arial" panose="020B0604020202020204" pitchFamily="34" charset="0"/>
              </a:rPr>
              <a:t>letter </a:t>
            </a:r>
            <a:r>
              <a:rPr lang="en-GB" sz="2400" dirty="0" smtClean="0">
                <a:latin typeface="Arial" panose="020B0604020202020204" pitchFamily="34" charset="0"/>
                <a:cs typeface="Arial" panose="020B0604020202020204" pitchFamily="34" charset="0"/>
              </a:rPr>
              <a:t>of Hamilton blackmail payments. </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6334935" y="2004951"/>
            <a:ext cx="5724330"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Distinguished Revolutionary war record mentored by Jefferson …studies law</a:t>
            </a:r>
          </a:p>
          <a:p>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6466472" y="4239022"/>
            <a:ext cx="5039393"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Appointed ambassador, Louisiana </a:t>
            </a:r>
          </a:p>
          <a:p>
            <a:r>
              <a:rPr lang="en-GB" sz="2400" dirty="0">
                <a:latin typeface="Arial" panose="020B0604020202020204" pitchFamily="34" charset="0"/>
                <a:cs typeface="Arial" panose="020B0604020202020204" pitchFamily="34" charset="0"/>
              </a:rPr>
              <a:t>Purchases, Governor of </a:t>
            </a:r>
            <a:r>
              <a:rPr lang="en-GB" sz="2400" dirty="0" smtClean="0">
                <a:latin typeface="Arial" panose="020B0604020202020204" pitchFamily="34" charset="0"/>
                <a:cs typeface="Arial" panose="020B0604020202020204" pitchFamily="34" charset="0"/>
              </a:rPr>
              <a:t>Virginia.</a:t>
            </a:r>
          </a:p>
        </p:txBody>
      </p:sp>
      <p:sp>
        <p:nvSpPr>
          <p:cNvPr id="9" name="TextBox 8"/>
          <p:cNvSpPr txBox="1"/>
          <p:nvPr/>
        </p:nvSpPr>
        <p:spPr>
          <a:xfrm>
            <a:off x="6482066" y="5288340"/>
            <a:ext cx="5709934" cy="1569660"/>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Supports </a:t>
            </a:r>
            <a:r>
              <a:rPr lang="en-GB" sz="2400" dirty="0">
                <a:latin typeface="Arial" panose="020B0604020202020204" pitchFamily="34" charset="0"/>
                <a:cs typeface="Arial" panose="020B0604020202020204" pitchFamily="34" charset="0"/>
              </a:rPr>
              <a:t>manumission and resettlement to </a:t>
            </a:r>
            <a:r>
              <a:rPr lang="en-GB" sz="2400" dirty="0" smtClean="0">
                <a:latin typeface="Arial" panose="020B0604020202020204" pitchFamily="34" charset="0"/>
                <a:cs typeface="Arial" panose="020B0604020202020204" pitchFamily="34" charset="0"/>
              </a:rPr>
              <a:t>Africa of slaves…but not his own. </a:t>
            </a:r>
            <a:r>
              <a:rPr lang="en-GB" sz="2400" dirty="0">
                <a:latin typeface="Arial" panose="020B0604020202020204" pitchFamily="34" charset="0"/>
                <a:cs typeface="Arial" panose="020B0604020202020204" pitchFamily="34" charset="0"/>
              </a:rPr>
              <a:t>Opposes big government but </a:t>
            </a:r>
          </a:p>
          <a:p>
            <a:r>
              <a:rPr lang="en-GB" sz="2400" dirty="0">
                <a:latin typeface="Arial" panose="020B0604020202020204" pitchFamily="34" charset="0"/>
                <a:cs typeface="Arial" panose="020B0604020202020204" pitchFamily="34" charset="0"/>
              </a:rPr>
              <a:t>Supports National Bank, large army</a:t>
            </a:r>
          </a:p>
        </p:txBody>
      </p:sp>
    </p:spTree>
    <p:extLst>
      <p:ext uri="{BB962C8B-B14F-4D97-AF65-F5344CB8AC3E}">
        <p14:creationId xmlns:p14="http://schemas.microsoft.com/office/powerpoint/2010/main" val="198418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313" y="194452"/>
            <a:ext cx="8911687" cy="1280890"/>
          </a:xfrm>
        </p:spPr>
        <p:txBody>
          <a:bodyPr/>
          <a:lstStyle/>
          <a:p>
            <a:r>
              <a:rPr lang="en-GB" dirty="0" smtClean="0"/>
              <a:t>The grand tour of New England 1817</a:t>
            </a:r>
            <a:endParaRPr lang="en-GB" dirty="0"/>
          </a:p>
        </p:txBody>
      </p:sp>
      <p:pic>
        <p:nvPicPr>
          <p:cNvPr id="1026" name="Picture 2" descr="Elm City Express: James Monroe (yes that James Monroe) to visit New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252" y="1002535"/>
            <a:ext cx="7400671" cy="5855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47889" y="936434"/>
            <a:ext cx="4397358" cy="1107996"/>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Policy of “domestic tranquillity”</a:t>
            </a:r>
          </a:p>
          <a:p>
            <a:r>
              <a:rPr lang="en-GB" sz="2400" dirty="0" smtClean="0">
                <a:latin typeface="Arial" panose="020B0604020202020204" pitchFamily="34" charset="0"/>
                <a:cs typeface="Arial" panose="020B0604020202020204" pitchFamily="34" charset="0"/>
              </a:rPr>
              <a:t>Includes Federalists in Cabinet</a:t>
            </a:r>
          </a:p>
          <a:p>
            <a:endParaRPr lang="en-GB" dirty="0"/>
          </a:p>
        </p:txBody>
      </p:sp>
      <p:sp>
        <p:nvSpPr>
          <p:cNvPr id="6" name="TextBox 5"/>
          <p:cNvSpPr txBox="1"/>
          <p:nvPr/>
        </p:nvSpPr>
        <p:spPr>
          <a:xfrm>
            <a:off x="7787150" y="1797290"/>
            <a:ext cx="5029880"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Visits New England in 1817 </a:t>
            </a:r>
          </a:p>
          <a:p>
            <a:r>
              <a:rPr lang="en-GB" sz="2400" dirty="0">
                <a:latin typeface="Arial" panose="020B0604020202020204" pitchFamily="34" charset="0"/>
                <a:cs typeface="Arial" panose="020B0604020202020204" pitchFamily="34" charset="0"/>
              </a:rPr>
              <a:t>to encourage </a:t>
            </a:r>
            <a:r>
              <a:rPr lang="en-GB" sz="2400" dirty="0" smtClean="0">
                <a:latin typeface="Arial" panose="020B0604020202020204" pitchFamily="34" charset="0"/>
                <a:cs typeface="Arial" panose="020B0604020202020204" pitchFamily="34" charset="0"/>
              </a:rPr>
              <a:t>Unity…war hero, </a:t>
            </a:r>
          </a:p>
          <a:p>
            <a:r>
              <a:rPr lang="en-GB" sz="2400" dirty="0" smtClean="0">
                <a:latin typeface="Arial" panose="020B0604020202020204" pitchFamily="34" charset="0"/>
                <a:cs typeface="Arial" panose="020B0604020202020204" pitchFamily="34" charset="0"/>
              </a:rPr>
              <a:t>Above faction.</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7847855" y="3104366"/>
            <a:ext cx="5084854" cy="1938992"/>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Appoints Democrat Republicans</a:t>
            </a:r>
          </a:p>
          <a:p>
            <a:r>
              <a:rPr lang="en-GB" sz="2400" dirty="0">
                <a:latin typeface="Arial" panose="020B0604020202020204" pitchFamily="34" charset="0"/>
                <a:cs typeface="Arial" panose="020B0604020202020204" pitchFamily="34" charset="0"/>
              </a:rPr>
              <a:t>And Federalists to Cabinet</a:t>
            </a:r>
          </a:p>
          <a:p>
            <a:r>
              <a:rPr lang="en-GB" sz="2400" dirty="0">
                <a:latin typeface="Arial" panose="020B0604020202020204" pitchFamily="34" charset="0"/>
                <a:cs typeface="Arial" panose="020B0604020202020204" pitchFamily="34" charset="0"/>
              </a:rPr>
              <a:t>John C Calhoun Secretary of War…</a:t>
            </a:r>
          </a:p>
          <a:p>
            <a:r>
              <a:rPr lang="en-GB" sz="2400" dirty="0">
                <a:latin typeface="Arial" panose="020B0604020202020204" pitchFamily="34" charset="0"/>
                <a:cs typeface="Arial" panose="020B0604020202020204" pitchFamily="34" charset="0"/>
              </a:rPr>
              <a:t>John Quincy Adams (North)</a:t>
            </a:r>
          </a:p>
          <a:p>
            <a:r>
              <a:rPr lang="en-GB" sz="2400" dirty="0">
                <a:latin typeface="Arial" panose="020B0604020202020204" pitchFamily="34" charset="0"/>
                <a:cs typeface="Arial" panose="020B0604020202020204" pitchFamily="34" charset="0"/>
              </a:rPr>
              <a:t>Former Federalist Sec of State</a:t>
            </a:r>
          </a:p>
        </p:txBody>
      </p:sp>
      <p:sp>
        <p:nvSpPr>
          <p:cNvPr id="10" name="TextBox 9"/>
          <p:cNvSpPr txBox="1"/>
          <p:nvPr/>
        </p:nvSpPr>
        <p:spPr>
          <a:xfrm>
            <a:off x="7960483" y="5151851"/>
            <a:ext cx="4074202"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Maroons &amp; Seminoles raid</a:t>
            </a:r>
          </a:p>
          <a:p>
            <a:r>
              <a:rPr lang="en-GB" sz="2400" dirty="0">
                <a:latin typeface="Arial" panose="020B0604020202020204" pitchFamily="34" charset="0"/>
                <a:cs typeface="Arial" panose="020B0604020202020204" pitchFamily="34" charset="0"/>
              </a:rPr>
              <a:t>Georgia, free </a:t>
            </a:r>
            <a:r>
              <a:rPr lang="en-GB" sz="2400" dirty="0" smtClean="0">
                <a:latin typeface="Arial" panose="020B0604020202020204" pitchFamily="34" charset="0"/>
                <a:cs typeface="Arial" panose="020B0604020202020204" pitchFamily="34" charset="0"/>
              </a:rPr>
              <a:t>slaves</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from</a:t>
            </a:r>
          </a:p>
          <a:p>
            <a:r>
              <a:rPr lang="en-GB" sz="2400" dirty="0" smtClean="0">
                <a:latin typeface="Arial" panose="020B0604020202020204" pitchFamily="34" charset="0"/>
                <a:cs typeface="Arial" panose="020B0604020202020204" pitchFamily="34" charset="0"/>
              </a:rPr>
              <a:t>East Florida…Monroe asks</a:t>
            </a:r>
          </a:p>
          <a:p>
            <a:r>
              <a:rPr lang="en-GB" sz="2400" dirty="0" smtClean="0">
                <a:latin typeface="Arial" panose="020B0604020202020204" pitchFamily="34" charset="0"/>
                <a:cs typeface="Arial" panose="020B0604020202020204" pitchFamily="34" charset="0"/>
              </a:rPr>
              <a:t>Calhoun to solve problem</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37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464" y="106317"/>
            <a:ext cx="10765535" cy="1280890"/>
          </a:xfrm>
        </p:spPr>
        <p:txBody>
          <a:bodyPr/>
          <a:lstStyle/>
          <a:p>
            <a:r>
              <a:rPr lang="en-GB" dirty="0" smtClean="0"/>
              <a:t>John Calhoun (1782-1850): Voice of the South</a:t>
            </a:r>
            <a:endParaRPr lang="en-GB" dirty="0"/>
          </a:p>
        </p:txBody>
      </p:sp>
      <p:pic>
        <p:nvPicPr>
          <p:cNvPr id="2052" name="Picture 4" descr="oil painting, 3/4 left side profile, with tied white bow tie scarf and dark blazer with gold buttons. Clean shaven, brown hair, long sidebur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2" y="991518"/>
            <a:ext cx="7050796" cy="58664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flipH="1">
            <a:off x="7298050" y="1256036"/>
            <a:ext cx="870331" cy="666787"/>
          </a:xfrm>
          <a:prstGeom prst="rect">
            <a:avLst/>
          </a:prstGeom>
          <a:noFill/>
        </p:spPr>
        <p:txBody>
          <a:bodyPr wrap="square" rtlCol="0">
            <a:spAutoFit/>
          </a:bodyPr>
          <a:lstStyle/>
          <a:p>
            <a:endParaRPr lang="en-GB" dirty="0"/>
          </a:p>
        </p:txBody>
      </p:sp>
      <p:sp>
        <p:nvSpPr>
          <p:cNvPr id="6" name="TextBox 5"/>
          <p:cNvSpPr txBox="1"/>
          <p:nvPr/>
        </p:nvSpPr>
        <p:spPr>
          <a:xfrm>
            <a:off x="7264913" y="950649"/>
            <a:ext cx="5383205"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New generation Politician “statesman</a:t>
            </a:r>
            <a:r>
              <a:rPr lang="en-GB" dirty="0" smtClean="0"/>
              <a:t>”</a:t>
            </a:r>
            <a:endParaRPr lang="en-GB" dirty="0"/>
          </a:p>
        </p:txBody>
      </p:sp>
      <p:sp>
        <p:nvSpPr>
          <p:cNvPr id="9" name="TextBox 8"/>
          <p:cNvSpPr txBox="1"/>
          <p:nvPr/>
        </p:nvSpPr>
        <p:spPr>
          <a:xfrm>
            <a:off x="7311469" y="1493590"/>
            <a:ext cx="5419497"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Born into minor South Carolina </a:t>
            </a:r>
          </a:p>
          <a:p>
            <a:r>
              <a:rPr lang="en-GB" sz="2400" dirty="0">
                <a:latin typeface="Arial" panose="020B0604020202020204" pitchFamily="34" charset="0"/>
                <a:cs typeface="Arial" panose="020B0604020202020204" pitchFamily="34" charset="0"/>
              </a:rPr>
              <a:t>Plantation. Slave owner”. Unitarian</a:t>
            </a:r>
          </a:p>
          <a:p>
            <a:r>
              <a:rPr lang="en-GB" sz="2400" dirty="0">
                <a:latin typeface="Arial" panose="020B0604020202020204" pitchFamily="34" charset="0"/>
                <a:cs typeface="Arial" panose="020B0604020202020204" pitchFamily="34" charset="0"/>
              </a:rPr>
              <a:t>Religion, Lawyer, elected To Congress</a:t>
            </a:r>
          </a:p>
          <a:p>
            <a:r>
              <a:rPr lang="en-GB" sz="2400" dirty="0">
                <a:latin typeface="Arial" panose="020B0604020202020204" pitchFamily="34" charset="0"/>
                <a:cs typeface="Arial" panose="020B0604020202020204" pitchFamily="34" charset="0"/>
              </a:rPr>
              <a:t>, marries well, 10 children</a:t>
            </a:r>
          </a:p>
        </p:txBody>
      </p:sp>
      <p:sp>
        <p:nvSpPr>
          <p:cNvPr id="7" name="TextBox 6"/>
          <p:cNvSpPr txBox="1"/>
          <p:nvPr/>
        </p:nvSpPr>
        <p:spPr>
          <a:xfrm>
            <a:off x="7393561" y="6038132"/>
            <a:ext cx="5275303"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Defender of slavery </a:t>
            </a:r>
            <a:r>
              <a:rPr lang="en-GB" sz="2400" dirty="0" smtClean="0">
                <a:latin typeface="Arial" panose="020B0604020202020204" pitchFamily="34" charset="0"/>
                <a:cs typeface="Arial" panose="020B0604020202020204" pitchFamily="34" charset="0"/>
              </a:rPr>
              <a:t>and South</a:t>
            </a:r>
            <a:endParaRPr lang="en-GB" sz="2400" dirty="0">
              <a:latin typeface="Arial" panose="020B0604020202020204" pitchFamily="34" charset="0"/>
              <a:cs typeface="Arial" panose="020B0604020202020204" pitchFamily="34" charset="0"/>
            </a:endParaRPr>
          </a:p>
        </p:txBody>
      </p:sp>
      <p:sp>
        <p:nvSpPr>
          <p:cNvPr id="11" name="TextBox 10"/>
          <p:cNvSpPr txBox="1"/>
          <p:nvPr/>
        </p:nvSpPr>
        <p:spPr>
          <a:xfrm>
            <a:off x="7359434" y="4615383"/>
            <a:ext cx="4965301"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Starts career as “nationalist”</a:t>
            </a:r>
          </a:p>
          <a:p>
            <a:r>
              <a:rPr lang="en-GB" sz="2400" dirty="0">
                <a:latin typeface="Arial" panose="020B0604020202020204" pitchFamily="34" charset="0"/>
                <a:cs typeface="Arial" panose="020B0604020202020204" pitchFamily="34" charset="0"/>
              </a:rPr>
              <a:t>Anti British, War Hawk, supports Big Government, large army/navy</a:t>
            </a:r>
          </a:p>
        </p:txBody>
      </p:sp>
      <p:sp>
        <p:nvSpPr>
          <p:cNvPr id="8" name="TextBox 7"/>
          <p:cNvSpPr txBox="1"/>
          <p:nvPr/>
        </p:nvSpPr>
        <p:spPr>
          <a:xfrm>
            <a:off x="7359249" y="2951277"/>
            <a:ext cx="5513048" cy="1569660"/>
          </a:xfrm>
          <a:prstGeom prst="rect">
            <a:avLst/>
          </a:prstGeom>
          <a:noFill/>
        </p:spPr>
        <p:txBody>
          <a:bodyPr wrap="none" rtlCol="0">
            <a:spAutoFit/>
          </a:bodyPr>
          <a:lstStyle/>
          <a:p>
            <a:r>
              <a:rPr lang="en-GB" dirty="0"/>
              <a:t>"</a:t>
            </a:r>
            <a:r>
              <a:rPr lang="en-GB" sz="2400" dirty="0">
                <a:latin typeface="Arial" panose="020B0604020202020204" pitchFamily="34" charset="0"/>
                <a:cs typeface="Arial" panose="020B0604020202020204" pitchFamily="34" charset="0"/>
              </a:rPr>
              <a:t>Intensely serious and severe, he could</a:t>
            </a:r>
          </a:p>
          <a:p>
            <a:r>
              <a:rPr lang="en-GB" sz="2400" dirty="0">
                <a:latin typeface="Arial" panose="020B0604020202020204" pitchFamily="34" charset="0"/>
                <a:cs typeface="Arial" panose="020B0604020202020204" pitchFamily="34" charset="0"/>
              </a:rPr>
              <a:t> never write a love poem, though  he</a:t>
            </a:r>
          </a:p>
          <a:p>
            <a:r>
              <a:rPr lang="en-GB" sz="2400" dirty="0">
                <a:latin typeface="Arial" panose="020B0604020202020204" pitchFamily="34" charset="0"/>
                <a:cs typeface="Arial" panose="020B0604020202020204" pitchFamily="34" charset="0"/>
              </a:rPr>
              <a:t> often tried, because every line began</a:t>
            </a:r>
          </a:p>
          <a:p>
            <a:r>
              <a:rPr lang="en-GB" sz="2400" dirty="0">
                <a:latin typeface="Arial" panose="020B0604020202020204" pitchFamily="34" charset="0"/>
                <a:cs typeface="Arial" panose="020B0604020202020204" pitchFamily="34" charset="0"/>
              </a:rPr>
              <a:t> with 'whereas</a:t>
            </a:r>
            <a:r>
              <a:rPr lang="en-GB" dirty="0"/>
              <a:t>' </a:t>
            </a:r>
            <a:r>
              <a:rPr lang="en-GB" dirty="0" smtClean="0"/>
              <a:t>...</a:t>
            </a:r>
            <a:endParaRPr lang="en-GB" dirty="0"/>
          </a:p>
        </p:txBody>
      </p:sp>
    </p:spTree>
    <p:extLst>
      <p:ext uri="{BB962C8B-B14F-4D97-AF65-F5344CB8AC3E}">
        <p14:creationId xmlns:p14="http://schemas.microsoft.com/office/powerpoint/2010/main" val="29004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P spid="11"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 y="137310"/>
            <a:ext cx="12021312" cy="1280890"/>
          </a:xfrm>
        </p:spPr>
        <p:txBody>
          <a:bodyPr/>
          <a:lstStyle/>
          <a:p>
            <a:pPr algn="ctr"/>
            <a:r>
              <a:rPr lang="en-GB" dirty="0" smtClean="0"/>
              <a:t>John Quincy Adams (1767-1848) : Economic Nationalist</a:t>
            </a:r>
            <a:endParaRPr lang="en-GB" dirty="0"/>
          </a:p>
        </p:txBody>
      </p:sp>
      <p:pic>
        <p:nvPicPr>
          <p:cNvPr id="2050" name="Picture 2" descr="https://upload.wikimedia.org/wikipedia/commons/thumb/e/ea/Gilbert_Stuart_-_John_Quincy_Adams_-_Google_Art_Project.jpg/220px-Gilbert_Stuart_-_John_Quincy_Adams_-_Google_Art_Pro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97" y="1533301"/>
            <a:ext cx="7237398" cy="52271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53764" y="1093510"/>
            <a:ext cx="5098512"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John Quincy Adams aged 40 (1818)</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7448633" y="2382735"/>
            <a:ext cx="4656281"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Ambassador to </a:t>
            </a:r>
            <a:r>
              <a:rPr lang="en-GB" sz="2400" dirty="0" smtClean="0">
                <a:latin typeface="Arial" panose="020B0604020202020204" pitchFamily="34" charset="0"/>
                <a:cs typeface="Arial" panose="020B0604020202020204" pitchFamily="34" charset="0"/>
              </a:rPr>
              <a:t>Russia &amp; Britain. married Englishwoman (only </a:t>
            </a:r>
            <a:r>
              <a:rPr lang="en-GB" sz="2400" dirty="0">
                <a:latin typeface="Arial" panose="020B0604020202020204" pitchFamily="34" charset="0"/>
                <a:cs typeface="Arial" panose="020B0604020202020204" pitchFamily="34" charset="0"/>
              </a:rPr>
              <a:t>foreign </a:t>
            </a:r>
            <a:r>
              <a:rPr lang="en-GB" sz="2400" dirty="0" smtClean="0">
                <a:latin typeface="Arial" panose="020B0604020202020204" pitchFamily="34" charset="0"/>
                <a:cs typeface="Arial" panose="020B0604020202020204" pitchFamily="34" charset="0"/>
              </a:rPr>
              <a:t>first </a:t>
            </a:r>
            <a:r>
              <a:rPr lang="en-GB" sz="2400" dirty="0">
                <a:latin typeface="Arial" panose="020B0604020202020204" pitchFamily="34" charset="0"/>
                <a:cs typeface="Arial" panose="020B0604020202020204" pitchFamily="34" charset="0"/>
              </a:rPr>
              <a:t>lady till Melania</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7568969" y="766113"/>
            <a:ext cx="4532721" cy="1569660"/>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Born Massachusetts son of President John Adams. Harvard Scholar, no slaves, devout, becomes Unitarian</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7423609" y="3779364"/>
            <a:ext cx="4768391"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Federalist but approved Embargo and War of 1812.  Opposes slavery, </a:t>
            </a:r>
            <a:r>
              <a:rPr lang="en-GB" sz="2400" dirty="0" smtClean="0">
                <a:latin typeface="Arial" panose="020B0604020202020204" pitchFamily="34" charset="0"/>
                <a:cs typeface="Arial" panose="020B0604020202020204" pitchFamily="34" charset="0"/>
              </a:rPr>
              <a:t>becomes Abolitionist</a:t>
            </a:r>
            <a:endParaRPr lang="en-GB" sz="2400" dirty="0">
              <a:latin typeface="Arial" panose="020B0604020202020204" pitchFamily="34" charset="0"/>
              <a:cs typeface="Arial" panose="020B0604020202020204" pitchFamily="34" charset="0"/>
            </a:endParaRPr>
          </a:p>
        </p:txBody>
      </p:sp>
      <p:sp>
        <p:nvSpPr>
          <p:cNvPr id="9" name="TextBox 8"/>
          <p:cNvSpPr txBox="1"/>
          <p:nvPr/>
        </p:nvSpPr>
        <p:spPr>
          <a:xfrm>
            <a:off x="7494183" y="5028692"/>
            <a:ext cx="4697817" cy="461665"/>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Made Secretary </a:t>
            </a:r>
            <a:r>
              <a:rPr lang="en-GB" sz="2400" dirty="0">
                <a:latin typeface="Arial" panose="020B0604020202020204" pitchFamily="34" charset="0"/>
                <a:cs typeface="Arial" panose="020B0604020202020204" pitchFamily="34" charset="0"/>
              </a:rPr>
              <a:t>of State</a:t>
            </a:r>
          </a:p>
        </p:txBody>
      </p:sp>
      <p:sp>
        <p:nvSpPr>
          <p:cNvPr id="10" name="TextBox 9"/>
          <p:cNvSpPr txBox="1"/>
          <p:nvPr/>
        </p:nvSpPr>
        <p:spPr>
          <a:xfrm>
            <a:off x="7512470" y="5582993"/>
            <a:ext cx="4898985"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Set US Foreign policy as </a:t>
            </a:r>
            <a:r>
              <a:rPr lang="en-GB" sz="2400" dirty="0" smtClean="0">
                <a:latin typeface="Arial" panose="020B0604020202020204" pitchFamily="34" charset="0"/>
                <a:cs typeface="Arial" panose="020B0604020202020204" pitchFamily="34" charset="0"/>
              </a:rPr>
              <a:t>Neutral…focus expansion </a:t>
            </a:r>
            <a:r>
              <a:rPr lang="en-GB" sz="2400" dirty="0">
                <a:latin typeface="Arial" panose="020B0604020202020204" pitchFamily="34" charset="0"/>
                <a:cs typeface="Arial" panose="020B0604020202020204" pitchFamily="34" charset="0"/>
              </a:rPr>
              <a:t>west and peace with Europe</a:t>
            </a:r>
          </a:p>
        </p:txBody>
      </p:sp>
    </p:spTree>
    <p:extLst>
      <p:ext uri="{BB962C8B-B14F-4D97-AF65-F5344CB8AC3E}">
        <p14:creationId xmlns:p14="http://schemas.microsoft.com/office/powerpoint/2010/main" val="428846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25" y="398370"/>
            <a:ext cx="11220611" cy="1280890"/>
          </a:xfrm>
        </p:spPr>
        <p:txBody>
          <a:bodyPr/>
          <a:lstStyle/>
          <a:p>
            <a:pPr algn="ctr"/>
            <a:r>
              <a:rPr lang="en-GB" dirty="0" smtClean="0"/>
              <a:t>Andrew Jackson (1767-1845): man in the saddle</a:t>
            </a:r>
            <a:endParaRPr lang="en-GB" dirty="0"/>
          </a:p>
        </p:txBody>
      </p:sp>
      <p:pic>
        <p:nvPicPr>
          <p:cNvPr id="3074" name="Picture 2" descr="Gray-haired man in army uniform with epaulet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01" y="1385741"/>
            <a:ext cx="7946797" cy="54722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43580" y="933141"/>
            <a:ext cx="2784737"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Jackson in 1819</a:t>
            </a:r>
            <a:endParaRPr lang="en-GB" sz="2800" dirty="0">
              <a:latin typeface="Arial" panose="020B0604020202020204" pitchFamily="34" charset="0"/>
              <a:cs typeface="Arial" panose="020B0604020202020204" pitchFamily="34" charset="0"/>
            </a:endParaRPr>
          </a:p>
        </p:txBody>
      </p:sp>
      <p:sp>
        <p:nvSpPr>
          <p:cNvPr id="5" name="TextBox 4"/>
          <p:cNvSpPr txBox="1"/>
          <p:nvPr/>
        </p:nvSpPr>
        <p:spPr>
          <a:xfrm>
            <a:off x="8227467" y="1353420"/>
            <a:ext cx="3881191" cy="830997"/>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War hero. Victor of Creeks</a:t>
            </a:r>
          </a:p>
          <a:p>
            <a:r>
              <a:rPr lang="en-GB" sz="2400" dirty="0" smtClean="0">
                <a:latin typeface="Arial" panose="020B0604020202020204" pitchFamily="34" charset="0"/>
                <a:cs typeface="Arial" panose="020B0604020202020204" pitchFamily="34" charset="0"/>
              </a:rPr>
              <a:t>And British at New Orleans</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8245536" y="5758094"/>
            <a:ext cx="3368230"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Commander US Army</a:t>
            </a:r>
          </a:p>
          <a:p>
            <a:r>
              <a:rPr lang="en-GB" sz="2400" dirty="0">
                <a:latin typeface="Arial" panose="020B0604020202020204" pitchFamily="34" charset="0"/>
                <a:cs typeface="Arial" panose="020B0604020202020204" pitchFamily="34" charset="0"/>
              </a:rPr>
              <a:t>Southern United States</a:t>
            </a:r>
          </a:p>
        </p:txBody>
      </p:sp>
      <p:sp>
        <p:nvSpPr>
          <p:cNvPr id="7" name="TextBox 6"/>
          <p:cNvSpPr txBox="1"/>
          <p:nvPr/>
        </p:nvSpPr>
        <p:spPr>
          <a:xfrm>
            <a:off x="8212878" y="2352661"/>
            <a:ext cx="4091185"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Disciplinarian, </a:t>
            </a:r>
            <a:r>
              <a:rPr lang="en-GB" sz="2400" dirty="0" smtClean="0">
                <a:latin typeface="Arial" panose="020B0604020202020204" pitchFamily="34" charset="0"/>
                <a:cs typeface="Arial" panose="020B0604020202020204" pitchFamily="34" charset="0"/>
              </a:rPr>
              <a:t>duellist, </a:t>
            </a:r>
            <a:r>
              <a:rPr lang="en-GB" sz="2400" dirty="0">
                <a:latin typeface="Arial" panose="020B0604020202020204" pitchFamily="34" charset="0"/>
                <a:cs typeface="Arial" panose="020B0604020202020204" pitchFamily="34" charset="0"/>
              </a:rPr>
              <a:t>brutal</a:t>
            </a:r>
          </a:p>
          <a:p>
            <a:r>
              <a:rPr lang="en-GB" sz="2400" dirty="0" smtClean="0">
                <a:latin typeface="Arial" panose="020B0604020202020204" pitchFamily="34" charset="0"/>
                <a:cs typeface="Arial" panose="020B0604020202020204" pitchFamily="34" charset="0"/>
              </a:rPr>
              <a:t>hangs 19 militia deserters </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8101888" y="3292312"/>
            <a:ext cx="5684569" cy="2308324"/>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Paternalistic slave owner</a:t>
            </a:r>
            <a:r>
              <a:rPr lang="en-GB" sz="2400" dirty="0" smtClean="0">
                <a:latin typeface="Arial" panose="020B0604020202020204" pitchFamily="34" charset="0"/>
                <a:cs typeface="Arial" panose="020B0604020202020204" pitchFamily="34" charset="0"/>
              </a:rPr>
              <a:t>…</a:t>
            </a:r>
          </a:p>
          <a:p>
            <a:r>
              <a:rPr lang="en-GB" sz="2400" dirty="0" smtClean="0">
                <a:latin typeface="Arial" panose="020B0604020202020204" pitchFamily="34" charset="0"/>
                <a:cs typeface="Arial" panose="020B0604020202020204" pitchFamily="34" charset="0"/>
              </a:rPr>
              <a:t>Harsh runaways:  </a:t>
            </a:r>
            <a:r>
              <a:rPr lang="en-GB" sz="2400" dirty="0">
                <a:latin typeface="Arial" panose="020B0604020202020204" pitchFamily="34" charset="0"/>
                <a:cs typeface="Arial" panose="020B0604020202020204" pitchFamily="34" charset="0"/>
              </a:rPr>
              <a:t>advertises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About escaped slave: </a:t>
            </a:r>
            <a:r>
              <a:rPr lang="en-GB" sz="2400" dirty="0">
                <a:latin typeface="Arial" panose="020B0604020202020204" pitchFamily="34" charset="0"/>
                <a:cs typeface="Arial" panose="020B0604020202020204" pitchFamily="34" charset="0"/>
              </a:rPr>
              <a:t>"ten dollars extra, </a:t>
            </a:r>
          </a:p>
          <a:p>
            <a:r>
              <a:rPr lang="en-GB" sz="2400" dirty="0">
                <a:latin typeface="Arial" panose="020B0604020202020204" pitchFamily="34" charset="0"/>
                <a:cs typeface="Arial" panose="020B0604020202020204" pitchFamily="34" charset="0"/>
              </a:rPr>
              <a:t>for every hundred lashes any</a:t>
            </a:r>
          </a:p>
          <a:p>
            <a:r>
              <a:rPr lang="en-GB" sz="2400" dirty="0">
                <a:latin typeface="Arial" panose="020B0604020202020204" pitchFamily="34" charset="0"/>
                <a:cs typeface="Arial" panose="020B0604020202020204" pitchFamily="34" charset="0"/>
              </a:rPr>
              <a:t> person will give him" up to three</a:t>
            </a:r>
          </a:p>
          <a:p>
            <a:r>
              <a:rPr lang="en-GB" sz="2400" dirty="0">
                <a:latin typeface="Arial" panose="020B0604020202020204" pitchFamily="34" charset="0"/>
                <a:cs typeface="Arial" panose="020B0604020202020204" pitchFamily="34" charset="0"/>
              </a:rPr>
              <a:t> hundred lashes….</a:t>
            </a:r>
          </a:p>
        </p:txBody>
      </p:sp>
    </p:spTree>
    <p:extLst>
      <p:ext uri="{BB962C8B-B14F-4D97-AF65-F5344CB8AC3E}">
        <p14:creationId xmlns:p14="http://schemas.microsoft.com/office/powerpoint/2010/main" val="297684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918" y="162197"/>
            <a:ext cx="8911687" cy="1280890"/>
          </a:xfrm>
        </p:spPr>
        <p:txBody>
          <a:bodyPr/>
          <a:lstStyle/>
          <a:p>
            <a:pPr algn="ctr"/>
            <a:r>
              <a:rPr lang="en-GB" dirty="0" smtClean="0"/>
              <a:t>Seminole Indians</a:t>
            </a:r>
            <a:endParaRPr lang="en-GB" dirty="0"/>
          </a:p>
        </p:txBody>
      </p:sp>
      <p:pic>
        <p:nvPicPr>
          <p:cNvPr id="1028" name="Picture 4" descr="https://upload.wikimedia.org/wikipedia/commons/thumb/b/be/Osceola.jpg/220px-Osceo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60" y="1366887"/>
            <a:ext cx="7205269" cy="55853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68963" y="1968986"/>
            <a:ext cx="5863336" cy="1938992"/>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Formed 1700’s fusing Creeks, Cherokees</a:t>
            </a:r>
          </a:p>
          <a:p>
            <a:r>
              <a:rPr lang="en-GB" sz="2400" dirty="0">
                <a:latin typeface="Arial" panose="020B0604020202020204" pitchFamily="34" charset="0"/>
                <a:cs typeface="Arial" panose="020B0604020202020204" pitchFamily="34" charset="0"/>
              </a:rPr>
              <a:t>Refugees from white settlers, </a:t>
            </a:r>
          </a:p>
          <a:p>
            <a:r>
              <a:rPr lang="en-GB" sz="2400" dirty="0">
                <a:latin typeface="Arial" panose="020B0604020202020204" pitchFamily="34" charset="0"/>
                <a:cs typeface="Arial" panose="020B0604020202020204" pitchFamily="34" charset="0"/>
              </a:rPr>
              <a:t>Escaped black slaves, and </a:t>
            </a:r>
          </a:p>
          <a:p>
            <a:r>
              <a:rPr lang="en-GB" sz="2400" dirty="0">
                <a:latin typeface="Arial" panose="020B0604020202020204" pitchFamily="34" charset="0"/>
                <a:cs typeface="Arial" panose="020B0604020202020204" pitchFamily="34" charset="0"/>
              </a:rPr>
              <a:t>Surviving indigenous peoples</a:t>
            </a:r>
          </a:p>
          <a:p>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ethnogenisis</a:t>
            </a:r>
            <a:r>
              <a:rPr lang="en-GB" sz="2400" dirty="0">
                <a:latin typeface="Arial" panose="020B0604020202020204" pitchFamily="34" charset="0"/>
                <a:cs typeface="Arial" panose="020B0604020202020204" pitchFamily="34" charset="0"/>
              </a:rPr>
              <a:t>.</a:t>
            </a:r>
          </a:p>
        </p:txBody>
      </p:sp>
      <p:sp>
        <p:nvSpPr>
          <p:cNvPr id="5" name="TextBox 4"/>
          <p:cNvSpPr txBox="1"/>
          <p:nvPr/>
        </p:nvSpPr>
        <p:spPr>
          <a:xfrm>
            <a:off x="1784554" y="889465"/>
            <a:ext cx="3967315" cy="461665"/>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Osceola Seminole Leader</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7605353" y="4072584"/>
            <a:ext cx="5426486"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Allied with British during Revolutionary</a:t>
            </a:r>
          </a:p>
          <a:p>
            <a:r>
              <a:rPr lang="en-GB" sz="2400" dirty="0">
                <a:latin typeface="Arial" panose="020B0604020202020204" pitchFamily="34" charset="0"/>
                <a:cs typeface="Arial" panose="020B0604020202020204" pitchFamily="34" charset="0"/>
              </a:rPr>
              <a:t>War and war of </a:t>
            </a:r>
            <a:r>
              <a:rPr lang="en-GB" sz="2400" dirty="0" smtClean="0">
                <a:latin typeface="Arial" panose="020B0604020202020204" pitchFamily="34" charset="0"/>
                <a:cs typeface="Arial" panose="020B0604020202020204" pitchFamily="34" charset="0"/>
              </a:rPr>
              <a:t>1812</a:t>
            </a:r>
            <a:endParaRPr lang="en-GB" dirty="0"/>
          </a:p>
        </p:txBody>
      </p:sp>
      <p:sp>
        <p:nvSpPr>
          <p:cNvPr id="9" name="TextBox 8"/>
          <p:cNvSpPr txBox="1"/>
          <p:nvPr/>
        </p:nvSpPr>
        <p:spPr>
          <a:xfrm>
            <a:off x="7625685" y="5204155"/>
            <a:ext cx="4566315" cy="1846659"/>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Raid Georgia for food</a:t>
            </a:r>
            <a:r>
              <a:rPr lang="en-GB" sz="2400" dirty="0">
                <a:latin typeface="Arial" panose="020B0604020202020204" pitchFamily="34" charset="0"/>
                <a:cs typeface="Arial" panose="020B0604020202020204" pitchFamily="34" charset="0"/>
              </a:rPr>
              <a:t>, slaves, </a:t>
            </a:r>
          </a:p>
          <a:p>
            <a:r>
              <a:rPr lang="en-GB" sz="2400" dirty="0">
                <a:latin typeface="Arial" panose="020B0604020202020204" pitchFamily="34" charset="0"/>
                <a:cs typeface="Arial" panose="020B0604020202020204" pitchFamily="34" charset="0"/>
              </a:rPr>
              <a:t>a</a:t>
            </a:r>
            <a:r>
              <a:rPr lang="en-GB" sz="2400" dirty="0" smtClean="0">
                <a:latin typeface="Arial" panose="020B0604020202020204" pitchFamily="34" charset="0"/>
                <a:cs typeface="Arial" panose="020B0604020202020204" pitchFamily="34" charset="0"/>
              </a:rPr>
              <a:t>nd guns</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Adopt Slaves …some</a:t>
            </a:r>
          </a:p>
          <a:p>
            <a:r>
              <a:rPr lang="en-GB" sz="2400" dirty="0" smtClean="0">
                <a:latin typeface="Arial" panose="020B0604020202020204" pitchFamily="34" charset="0"/>
                <a:cs typeface="Arial" panose="020B0604020202020204" pitchFamily="34" charset="0"/>
              </a:rPr>
              <a:t>Become Chiefs…Tribe </a:t>
            </a:r>
            <a:r>
              <a:rPr lang="en-GB" sz="2400" dirty="0">
                <a:latin typeface="Arial" panose="020B0604020202020204" pitchFamily="34" charset="0"/>
                <a:cs typeface="Arial" panose="020B0604020202020204" pitchFamily="34" charset="0"/>
              </a:rPr>
              <a:t>of </a:t>
            </a:r>
            <a:r>
              <a:rPr lang="en-GB" sz="2400" dirty="0" smtClean="0">
                <a:latin typeface="Arial" panose="020B0604020202020204" pitchFamily="34" charset="0"/>
                <a:cs typeface="Arial" panose="020B0604020202020204" pitchFamily="34" charset="0"/>
              </a:rPr>
              <a:t>2,000</a:t>
            </a:r>
          </a:p>
          <a:p>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in </a:t>
            </a:r>
            <a:r>
              <a:rPr lang="en-GB" sz="2400" dirty="0" smtClean="0">
                <a:latin typeface="Arial" panose="020B0604020202020204" pitchFamily="34" charset="0"/>
                <a:cs typeface="Arial" panose="020B0604020202020204" pitchFamily="34" charset="0"/>
              </a:rPr>
              <a:t>Northern East Florida</a:t>
            </a:r>
            <a:endParaRPr lang="en-GB" sz="2400" dirty="0">
              <a:latin typeface="Arial" panose="020B0604020202020204" pitchFamily="34" charset="0"/>
              <a:cs typeface="Arial" panose="020B0604020202020204" pitchFamily="34" charset="0"/>
            </a:endParaRPr>
          </a:p>
          <a:p>
            <a:endParaRPr lang="en-GB" dirty="0"/>
          </a:p>
        </p:txBody>
      </p:sp>
      <p:sp>
        <p:nvSpPr>
          <p:cNvPr id="6" name="TextBox 5"/>
          <p:cNvSpPr txBox="1"/>
          <p:nvPr/>
        </p:nvSpPr>
        <p:spPr>
          <a:xfrm>
            <a:off x="7676763" y="1121030"/>
            <a:ext cx="426091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Name means “refugee” </a:t>
            </a:r>
          </a:p>
        </p:txBody>
      </p:sp>
    </p:spTree>
    <p:extLst>
      <p:ext uri="{BB962C8B-B14F-4D97-AF65-F5344CB8AC3E}">
        <p14:creationId xmlns:p14="http://schemas.microsoft.com/office/powerpoint/2010/main" val="338047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857" y="183434"/>
            <a:ext cx="8911687" cy="1280890"/>
          </a:xfrm>
        </p:spPr>
        <p:txBody>
          <a:bodyPr/>
          <a:lstStyle/>
          <a:p>
            <a:r>
              <a:rPr lang="en-GB" dirty="0" smtClean="0"/>
              <a:t>First Seminole War 1817-1818</a:t>
            </a:r>
            <a:endParaRPr lang="en-GB" dirty="0"/>
          </a:p>
        </p:txBody>
      </p:sp>
      <p:pic>
        <p:nvPicPr>
          <p:cNvPr id="4098" name="Picture 2" descr="https://upload.wikimedia.org/wikipedia/commons/thumb/a/a2/Seminole_War_in_Everglades.jpg/300px-Seminole_War_in_Evergla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19" y="782425"/>
            <a:ext cx="8056884" cy="6075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95216" y="852717"/>
            <a:ext cx="3161443" cy="1200329"/>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Jackson leads army</a:t>
            </a:r>
          </a:p>
          <a:p>
            <a:r>
              <a:rPr lang="en-GB" sz="2400" dirty="0" smtClean="0">
                <a:latin typeface="Arial" panose="020B0604020202020204" pitchFamily="34" charset="0"/>
                <a:cs typeface="Arial" panose="020B0604020202020204" pitchFamily="34" charset="0"/>
              </a:rPr>
              <a:t>Into Florida to destroy</a:t>
            </a:r>
          </a:p>
          <a:p>
            <a:r>
              <a:rPr lang="en-GB" sz="2400" dirty="0" smtClean="0">
                <a:latin typeface="Arial" panose="020B0604020202020204" pitchFamily="34" charset="0"/>
                <a:cs typeface="Arial" panose="020B0604020202020204" pitchFamily="34" charset="0"/>
              </a:rPr>
              <a:t>Seminole Indians</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8261116" y="2129279"/>
            <a:ext cx="3930884" cy="1938992"/>
          </a:xfrm>
          <a:prstGeom prst="rect">
            <a:avLst/>
          </a:prstGeom>
          <a:noFill/>
        </p:spPr>
        <p:txBody>
          <a:bodyPr wrap="none" rtlCol="0">
            <a:spAutoFit/>
          </a:bodyPr>
          <a:lstStyle>
            <a:defPPr>
              <a:defRPr lang="en-US"/>
            </a:defPPr>
            <a:lvl1pPr>
              <a:defRPr sz="2400">
                <a:latin typeface="Arial" panose="020B0604020202020204" pitchFamily="34" charset="0"/>
                <a:cs typeface="Arial" panose="020B0604020202020204" pitchFamily="34" charset="0"/>
              </a:defRPr>
            </a:lvl1pPr>
          </a:lstStyle>
          <a:p>
            <a:r>
              <a:rPr lang="en-GB" dirty="0"/>
              <a:t>Ambushes, skirmishes</a:t>
            </a:r>
          </a:p>
          <a:p>
            <a:r>
              <a:rPr lang="en-GB" dirty="0"/>
              <a:t>Indians retreat to Spanish </a:t>
            </a:r>
          </a:p>
          <a:p>
            <a:r>
              <a:rPr lang="en-GB" dirty="0"/>
              <a:t>Fort. Jackson bombards for</a:t>
            </a:r>
          </a:p>
          <a:p>
            <a:r>
              <a:rPr lang="en-GB" dirty="0"/>
              <a:t>….without agreement by</a:t>
            </a:r>
          </a:p>
          <a:p>
            <a:r>
              <a:rPr lang="en-GB" dirty="0"/>
              <a:t>Calhoun or Monroe</a:t>
            </a:r>
          </a:p>
        </p:txBody>
      </p:sp>
      <p:sp>
        <p:nvSpPr>
          <p:cNvPr id="7" name="TextBox 6"/>
          <p:cNvSpPr txBox="1"/>
          <p:nvPr/>
        </p:nvSpPr>
        <p:spPr>
          <a:xfrm>
            <a:off x="8324433" y="4494645"/>
            <a:ext cx="3680754" cy="461665"/>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Spanish surrender</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8239790" y="5288340"/>
            <a:ext cx="4277133"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Jackson claims </a:t>
            </a:r>
            <a:r>
              <a:rPr lang="en-GB" sz="2400" dirty="0" smtClean="0">
                <a:latin typeface="Arial" panose="020B0604020202020204" pitchFamily="34" charset="0"/>
                <a:cs typeface="Arial" panose="020B0604020202020204" pitchFamily="34" charset="0"/>
              </a:rPr>
              <a:t>he is “helping </a:t>
            </a:r>
          </a:p>
          <a:p>
            <a:r>
              <a:rPr lang="en-GB" sz="2400" dirty="0" smtClean="0">
                <a:latin typeface="Arial" panose="020B0604020202020204" pitchFamily="34" charset="0"/>
                <a:cs typeface="Arial" panose="020B0604020202020204" pitchFamily="34" charset="0"/>
              </a:rPr>
              <a:t>Spanish fight Seminoles</a:t>
            </a:r>
            <a:r>
              <a:rPr lang="en-GB" sz="2400" dirty="0">
                <a:latin typeface="Arial" panose="020B0604020202020204" pitchFamily="34" charset="0"/>
                <a:cs typeface="Arial" panose="020B0604020202020204" pitchFamily="34" charset="0"/>
              </a:rPr>
              <a:t>,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seizes  British Agents </a:t>
            </a:r>
            <a:r>
              <a:rPr lang="en-GB" sz="2400" dirty="0" err="1" smtClean="0">
                <a:latin typeface="Arial" panose="020B0604020202020204" pitchFamily="34" charset="0"/>
                <a:cs typeface="Arial" panose="020B0604020202020204" pitchFamily="34" charset="0"/>
              </a:rPr>
              <a:t>Amister</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and Coombe</a:t>
            </a:r>
          </a:p>
        </p:txBody>
      </p:sp>
    </p:spTree>
    <p:extLst>
      <p:ext uri="{BB962C8B-B14F-4D97-AF65-F5344CB8AC3E}">
        <p14:creationId xmlns:p14="http://schemas.microsoft.com/office/powerpoint/2010/main" val="394823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900" y="209331"/>
            <a:ext cx="8911687" cy="516533"/>
          </a:xfrm>
        </p:spPr>
        <p:txBody>
          <a:bodyPr>
            <a:normAutofit fontScale="90000"/>
          </a:bodyPr>
          <a:lstStyle/>
          <a:p>
            <a:r>
              <a:rPr lang="en-GB" dirty="0" smtClean="0"/>
              <a:t>‘Purchase of Florida’</a:t>
            </a:r>
            <a:endParaRPr lang="en-GB" dirty="0"/>
          </a:p>
        </p:txBody>
      </p:sp>
      <p:pic>
        <p:nvPicPr>
          <p:cNvPr id="1026" name="Picture 2" descr="Two soldiers stand trial. Several other men gather a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35" y="1233889"/>
            <a:ext cx="7026866" cy="56241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63729" y="767093"/>
            <a:ext cx="4075603"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Trial of </a:t>
            </a:r>
            <a:r>
              <a:rPr lang="en-GB" sz="2400" dirty="0" err="1" smtClean="0">
                <a:latin typeface="Arial" panose="020B0604020202020204" pitchFamily="34" charset="0"/>
                <a:cs typeface="Arial" panose="020B0604020202020204" pitchFamily="34" charset="0"/>
              </a:rPr>
              <a:t>Ambister</a:t>
            </a:r>
            <a:r>
              <a:rPr lang="en-GB" sz="2400" dirty="0" smtClean="0">
                <a:latin typeface="Arial" panose="020B0604020202020204" pitchFamily="34" charset="0"/>
                <a:cs typeface="Arial" panose="020B0604020202020204" pitchFamily="34" charset="0"/>
              </a:rPr>
              <a:t> and </a:t>
            </a:r>
            <a:r>
              <a:rPr lang="en-GB" sz="2400" dirty="0" err="1" smtClean="0">
                <a:latin typeface="Arial" panose="020B0604020202020204" pitchFamily="34" charset="0"/>
                <a:cs typeface="Arial" panose="020B0604020202020204" pitchFamily="34" charset="0"/>
              </a:rPr>
              <a:t>Coome</a:t>
            </a:r>
            <a:endParaRPr lang="en-GB" sz="2400" dirty="0">
              <a:latin typeface="Arial" panose="020B0604020202020204" pitchFamily="34" charset="0"/>
              <a:cs typeface="Arial" panose="020B0604020202020204" pitchFamily="34" charset="0"/>
            </a:endParaRPr>
          </a:p>
        </p:txBody>
      </p:sp>
      <p:sp>
        <p:nvSpPr>
          <p:cNvPr id="3" name="TextBox 2"/>
          <p:cNvSpPr txBox="1"/>
          <p:nvPr/>
        </p:nvSpPr>
        <p:spPr>
          <a:xfrm>
            <a:off x="7434943" y="421370"/>
            <a:ext cx="4987631" cy="1569660"/>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Jackson puts agents on trial</a:t>
            </a:r>
          </a:p>
          <a:p>
            <a:r>
              <a:rPr lang="en-GB" sz="2400" dirty="0" smtClean="0">
                <a:latin typeface="Arial" panose="020B0604020202020204" pitchFamily="34" charset="0"/>
                <a:cs typeface="Arial" panose="020B0604020202020204" pitchFamily="34" charset="0"/>
              </a:rPr>
              <a:t>has </a:t>
            </a:r>
            <a:r>
              <a:rPr lang="en-GB" sz="2400" dirty="0" err="1" smtClean="0">
                <a:latin typeface="Arial" panose="020B0604020202020204" pitchFamily="34" charset="0"/>
                <a:cs typeface="Arial" panose="020B0604020202020204" pitchFamily="34" charset="0"/>
              </a:rPr>
              <a:t>Coome</a:t>
            </a:r>
            <a:r>
              <a:rPr lang="en-GB" sz="2400" dirty="0" smtClean="0">
                <a:latin typeface="Arial" panose="020B0604020202020204" pitchFamily="34" charset="0"/>
                <a:cs typeface="Arial" panose="020B0604020202020204" pitchFamily="34" charset="0"/>
              </a:rPr>
              <a:t> shot, overrides jury </a:t>
            </a:r>
          </a:p>
          <a:p>
            <a:r>
              <a:rPr lang="en-GB" sz="2400" dirty="0" smtClean="0">
                <a:latin typeface="Arial" panose="020B0604020202020204" pitchFamily="34" charset="0"/>
                <a:cs typeface="Arial" panose="020B0604020202020204" pitchFamily="34" charset="0"/>
              </a:rPr>
              <a:t>And hangs </a:t>
            </a:r>
            <a:r>
              <a:rPr lang="en-GB" sz="2400" dirty="0" err="1" smtClean="0">
                <a:latin typeface="Arial" panose="020B0604020202020204" pitchFamily="34" charset="0"/>
                <a:cs typeface="Arial" panose="020B0604020202020204" pitchFamily="34" charset="0"/>
              </a:rPr>
              <a:t>Ambister</a:t>
            </a:r>
            <a:r>
              <a:rPr lang="en-GB" sz="2400" dirty="0" smtClean="0">
                <a:latin typeface="Arial" panose="020B0604020202020204" pitchFamily="34" charset="0"/>
                <a:cs typeface="Arial" panose="020B0604020202020204" pitchFamily="34" charset="0"/>
              </a:rPr>
              <a:t>…diplomatic</a:t>
            </a:r>
          </a:p>
          <a:p>
            <a:r>
              <a:rPr lang="en-GB" sz="2400" dirty="0" smtClean="0">
                <a:latin typeface="Arial" panose="020B0604020202020204" pitchFamily="34" charset="0"/>
                <a:cs typeface="Arial" panose="020B0604020202020204" pitchFamily="34" charset="0"/>
              </a:rPr>
              <a:t>Incident…Spain and Britain</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7464859" y="2643585"/>
            <a:ext cx="4091185"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Calhoun incensed demands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Jackson’s Court </a:t>
            </a:r>
            <a:r>
              <a:rPr lang="en-GB" sz="2400" dirty="0">
                <a:latin typeface="Arial" panose="020B0604020202020204" pitchFamily="34" charset="0"/>
                <a:cs typeface="Arial" panose="020B0604020202020204" pitchFamily="34" charset="0"/>
              </a:rPr>
              <a:t>martial…</a:t>
            </a:r>
          </a:p>
        </p:txBody>
      </p:sp>
      <p:sp>
        <p:nvSpPr>
          <p:cNvPr id="7" name="TextBox 6"/>
          <p:cNvSpPr txBox="1"/>
          <p:nvPr/>
        </p:nvSpPr>
        <p:spPr>
          <a:xfrm>
            <a:off x="7336184" y="3439173"/>
            <a:ext cx="4855816"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Monroe asks John Quincy to meet</a:t>
            </a:r>
          </a:p>
          <a:p>
            <a:r>
              <a:rPr lang="en-GB" sz="2400" dirty="0">
                <a:latin typeface="Arial" panose="020B0604020202020204" pitchFamily="34" charset="0"/>
                <a:cs typeface="Arial" panose="020B0604020202020204" pitchFamily="34" charset="0"/>
              </a:rPr>
              <a:t>Spanish and placate British..</a:t>
            </a:r>
          </a:p>
        </p:txBody>
      </p:sp>
      <p:sp>
        <p:nvSpPr>
          <p:cNvPr id="8" name="TextBox 7"/>
          <p:cNvSpPr txBox="1"/>
          <p:nvPr/>
        </p:nvSpPr>
        <p:spPr>
          <a:xfrm>
            <a:off x="7352508" y="4919008"/>
            <a:ext cx="5218095" cy="1938992"/>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Adams offers to settle boundary</a:t>
            </a:r>
          </a:p>
          <a:p>
            <a:r>
              <a:rPr lang="en-GB" sz="2400" dirty="0">
                <a:latin typeface="Arial" panose="020B0604020202020204" pitchFamily="34" charset="0"/>
                <a:cs typeface="Arial" panose="020B0604020202020204" pitchFamily="34" charset="0"/>
              </a:rPr>
              <a:t>With New Spain, pay up to $5 million</a:t>
            </a:r>
          </a:p>
          <a:p>
            <a:r>
              <a:rPr lang="en-GB" sz="2400" dirty="0">
                <a:latin typeface="Arial" panose="020B0604020202020204" pitchFamily="34" charset="0"/>
                <a:cs typeface="Arial" panose="020B0604020202020204" pitchFamily="34" charset="0"/>
              </a:rPr>
              <a:t>For US legal claims vs Spain…Spain</a:t>
            </a:r>
          </a:p>
          <a:p>
            <a:r>
              <a:rPr lang="en-GB" sz="2400" dirty="0">
                <a:latin typeface="Arial" panose="020B0604020202020204" pitchFamily="34" charset="0"/>
                <a:cs typeface="Arial" panose="020B0604020202020204" pitchFamily="34" charset="0"/>
              </a:rPr>
              <a:t>No choice…weak empire falling </a:t>
            </a:r>
          </a:p>
          <a:p>
            <a:r>
              <a:rPr lang="en-GB" sz="2400" dirty="0" smtClean="0">
                <a:latin typeface="Arial" panose="020B0604020202020204" pitchFamily="34" charset="0"/>
                <a:cs typeface="Arial" panose="020B0604020202020204" pitchFamily="34" charset="0"/>
              </a:rPr>
              <a:t>apart</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7216890" y="4355429"/>
            <a:ext cx="497511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British </a:t>
            </a:r>
            <a:r>
              <a:rPr lang="en-GB" sz="2400" dirty="0" smtClean="0">
                <a:latin typeface="Arial" panose="020B0604020202020204" pitchFamily="34" charset="0"/>
                <a:cs typeface="Arial" panose="020B0604020202020204" pitchFamily="34" charset="0"/>
              </a:rPr>
              <a:t>complain want </a:t>
            </a:r>
            <a:r>
              <a:rPr lang="en-GB" sz="2400" dirty="0">
                <a:latin typeface="Arial" panose="020B0604020202020204" pitchFamily="34" charset="0"/>
                <a:cs typeface="Arial" panose="020B0604020202020204" pitchFamily="34" charset="0"/>
              </a:rPr>
              <a:t>trade not war</a:t>
            </a:r>
          </a:p>
        </p:txBody>
      </p:sp>
      <p:sp>
        <p:nvSpPr>
          <p:cNvPr id="9" name="TextBox 8"/>
          <p:cNvSpPr txBox="1"/>
          <p:nvPr/>
        </p:nvSpPr>
        <p:spPr>
          <a:xfrm>
            <a:off x="7425854" y="2145046"/>
            <a:ext cx="4058932"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War </a:t>
            </a:r>
            <a:r>
              <a:rPr lang="en-GB" sz="2400" dirty="0">
                <a:latin typeface="Arial" panose="020B0604020202020204" pitchFamily="34" charset="0"/>
                <a:cs typeface="Arial" panose="020B0604020202020204" pitchFamily="34" charset="0"/>
              </a:rPr>
              <a:t>with Spain and </a:t>
            </a:r>
            <a:r>
              <a:rPr lang="en-GB" sz="2400" dirty="0" smtClean="0">
                <a:latin typeface="Arial" panose="020B0604020202020204" pitchFamily="34" charset="0"/>
                <a:cs typeface="Arial" panose="020B0604020202020204" pitchFamily="34" charset="0"/>
              </a:rPr>
              <a:t>Britain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36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254" y="0"/>
            <a:ext cx="8911687" cy="1280890"/>
          </a:xfrm>
        </p:spPr>
        <p:txBody>
          <a:bodyPr/>
          <a:lstStyle/>
          <a:p>
            <a:pPr algn="ctr"/>
            <a:r>
              <a:rPr lang="en-GB" dirty="0" smtClean="0"/>
              <a:t>Overview</a:t>
            </a:r>
            <a:endParaRPr lang="en-GB" dirty="0"/>
          </a:p>
        </p:txBody>
      </p:sp>
      <p:sp>
        <p:nvSpPr>
          <p:cNvPr id="3" name="Content Placeholder 2"/>
          <p:cNvSpPr>
            <a:spLocks noGrp="1"/>
          </p:cNvSpPr>
          <p:nvPr>
            <p:ph idx="1"/>
          </p:nvPr>
        </p:nvSpPr>
        <p:spPr>
          <a:xfrm>
            <a:off x="1866507" y="1008669"/>
            <a:ext cx="9795958" cy="5373277"/>
          </a:xfrm>
        </p:spPr>
        <p:txBody>
          <a:bodyPr>
            <a:normAutofit lnSpcReduction="10000"/>
          </a:bodyPr>
          <a:lstStyle/>
          <a:p>
            <a:r>
              <a:rPr lang="en-GB" sz="3200" dirty="0" smtClean="0">
                <a:latin typeface="Arial" panose="020B0604020202020204" pitchFamily="34" charset="0"/>
                <a:cs typeface="Arial" panose="020B0604020202020204" pitchFamily="34" charset="0"/>
              </a:rPr>
              <a:t>Prelude: pirates, maroons and a volcano</a:t>
            </a:r>
          </a:p>
          <a:p>
            <a:endParaRPr lang="en-GB" sz="3200" dirty="0" smtClean="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The One Party State </a:t>
            </a:r>
          </a:p>
          <a:p>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Threats to unity resolved</a:t>
            </a:r>
          </a:p>
          <a:p>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 Second Great Awakening </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Good feelings shelved</a:t>
            </a:r>
          </a:p>
          <a:p>
            <a:endParaRPr lang="en-GB" sz="3200" dirty="0" smtClean="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endParaRPr lang="en-GB" sz="3000" dirty="0" smtClean="0">
              <a:latin typeface="Arial" panose="020B0604020202020204" pitchFamily="34" charset="0"/>
              <a:cs typeface="Arial" panose="020B0604020202020204" pitchFamily="34" charset="0"/>
            </a:endParaRPr>
          </a:p>
          <a:p>
            <a:pPr marL="0" indent="0">
              <a:buNone/>
            </a:pPr>
            <a:endParaRPr lang="en-GB" sz="3200" dirty="0" smtClean="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endParaRPr lang="en-GB" sz="3200" dirty="0" smtClean="0">
              <a:latin typeface="Arial" panose="020B0604020202020204" pitchFamily="34" charset="0"/>
              <a:cs typeface="Arial" panose="020B0604020202020204" pitchFamily="34" charset="0"/>
            </a:endParaRPr>
          </a:p>
          <a:p>
            <a:endParaRPr lang="en-GB" sz="32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a:p>
            <a:pPr marL="0" indent="0">
              <a:buNone/>
            </a:pPr>
            <a:endParaRPr lang="en-GB" sz="2400" dirty="0" smtClean="0">
              <a:latin typeface="Arial" panose="020B0604020202020204" pitchFamily="34" charset="0"/>
              <a:cs typeface="Arial" panose="020B0604020202020204" pitchFamily="34" charset="0"/>
            </a:endParaRPr>
          </a:p>
          <a:p>
            <a:endParaRPr lang="en-GB" dirty="0"/>
          </a:p>
          <a:p>
            <a:pPr marL="0" indent="0">
              <a:buNone/>
            </a:pPr>
            <a:endParaRPr lang="en-GB" dirty="0" smtClean="0"/>
          </a:p>
          <a:p>
            <a:endParaRPr lang="en-GB" dirty="0" smtClean="0"/>
          </a:p>
          <a:p>
            <a:endParaRPr lang="en-GB" dirty="0"/>
          </a:p>
          <a:p>
            <a:endParaRPr lang="en-GB" dirty="0"/>
          </a:p>
        </p:txBody>
      </p:sp>
      <p:sp>
        <p:nvSpPr>
          <p:cNvPr id="4" name="TextBox 3"/>
          <p:cNvSpPr txBox="1"/>
          <p:nvPr/>
        </p:nvSpPr>
        <p:spPr>
          <a:xfrm>
            <a:off x="11029361" y="584462"/>
            <a:ext cx="312906" cy="369332"/>
          </a:xfrm>
          <a:prstGeom prst="rect">
            <a:avLst/>
          </a:prstGeom>
          <a:noFill/>
        </p:spPr>
        <p:txBody>
          <a:bodyPr wrap="none" rtlCol="0">
            <a:spAutoFit/>
          </a:bodyPr>
          <a:lstStyle/>
          <a:p>
            <a:r>
              <a:rPr lang="en-GB" dirty="0" smtClean="0"/>
              <a:t>2</a:t>
            </a:r>
            <a:endParaRPr lang="en-GB" dirty="0"/>
          </a:p>
        </p:txBody>
      </p:sp>
    </p:spTree>
    <p:extLst>
      <p:ext uri="{BB962C8B-B14F-4D97-AF65-F5344CB8AC3E}">
        <p14:creationId xmlns:p14="http://schemas.microsoft.com/office/powerpoint/2010/main" val="2202881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372" y="84283"/>
            <a:ext cx="8911687" cy="1280890"/>
          </a:xfrm>
        </p:spPr>
        <p:txBody>
          <a:bodyPr/>
          <a:lstStyle/>
          <a:p>
            <a:pPr algn="ctr"/>
            <a:r>
              <a:rPr lang="en-GB" dirty="0" smtClean="0"/>
              <a:t>New Boundaries </a:t>
            </a:r>
            <a:endParaRPr lang="en-GB" dirty="0"/>
          </a:p>
        </p:txBody>
      </p:sp>
      <p:pic>
        <p:nvPicPr>
          <p:cNvPr id="5122" name="Picture 2" descr="https://upload.wikimedia.org/wikipedia/commons/thumb/9/96/Adams_onis_map.png/200px-Adams_onis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38" y="638978"/>
            <a:ext cx="6667160" cy="62190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75987" y="623275"/>
            <a:ext cx="5216013" cy="1938992"/>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US acquires Florida, agree to pay Spanish debt to American slavers …and not to invade New Spain ! </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B</a:t>
            </a:r>
            <a:r>
              <a:rPr lang="en-GB" sz="2400" dirty="0" smtClean="0">
                <a:latin typeface="Arial" panose="020B0604020202020204" pitchFamily="34" charset="0"/>
                <a:cs typeface="Arial" panose="020B0604020202020204" pitchFamily="34" charset="0"/>
              </a:rPr>
              <a:t>oundary with New Spain “fixed” …for 20 years</a:t>
            </a:r>
            <a:endParaRPr lang="en-GB" sz="2400" dirty="0">
              <a:latin typeface="Arial" panose="020B0604020202020204" pitchFamily="34" charset="0"/>
              <a:cs typeface="Arial" panose="020B0604020202020204" pitchFamily="34" charset="0"/>
            </a:endParaRPr>
          </a:p>
        </p:txBody>
      </p:sp>
      <p:sp>
        <p:nvSpPr>
          <p:cNvPr id="3" name="TextBox 2"/>
          <p:cNvSpPr txBox="1"/>
          <p:nvPr/>
        </p:nvSpPr>
        <p:spPr>
          <a:xfrm>
            <a:off x="6883979" y="2769808"/>
            <a:ext cx="4104009"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Jackson forces Seminoles to</a:t>
            </a:r>
          </a:p>
          <a:p>
            <a:r>
              <a:rPr lang="en-GB" sz="2400" dirty="0">
                <a:latin typeface="Arial" panose="020B0604020202020204" pitchFamily="34" charset="0"/>
                <a:cs typeface="Arial" panose="020B0604020202020204" pitchFamily="34" charset="0"/>
              </a:rPr>
              <a:t>Move to Everglades</a:t>
            </a:r>
          </a:p>
        </p:txBody>
      </p:sp>
      <p:sp>
        <p:nvSpPr>
          <p:cNvPr id="5" name="TextBox 4"/>
          <p:cNvSpPr txBox="1"/>
          <p:nvPr/>
        </p:nvSpPr>
        <p:spPr>
          <a:xfrm>
            <a:off x="7043730" y="5385439"/>
            <a:ext cx="4697504"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Louisiana Territory renamed</a:t>
            </a:r>
          </a:p>
          <a:p>
            <a:r>
              <a:rPr lang="en-GB" sz="2400" dirty="0">
                <a:latin typeface="Arial" panose="020B0604020202020204" pitchFamily="34" charset="0"/>
                <a:cs typeface="Arial" panose="020B0604020202020204" pitchFamily="34" charset="0"/>
              </a:rPr>
              <a:t> “Missouri Territory “ and opened </a:t>
            </a:r>
          </a:p>
          <a:p>
            <a:r>
              <a:rPr lang="en-GB" sz="2400" dirty="0">
                <a:latin typeface="Arial" panose="020B0604020202020204" pitchFamily="34" charset="0"/>
                <a:cs typeface="Arial" panose="020B0604020202020204" pitchFamily="34" charset="0"/>
              </a:rPr>
              <a:t>for settlement</a:t>
            </a:r>
          </a:p>
        </p:txBody>
      </p:sp>
      <p:sp>
        <p:nvSpPr>
          <p:cNvPr id="8" name="TextBox 7"/>
          <p:cNvSpPr txBox="1"/>
          <p:nvPr/>
        </p:nvSpPr>
        <p:spPr>
          <a:xfrm>
            <a:off x="6961692" y="3922160"/>
            <a:ext cx="5540023"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Jackson removed from command</a:t>
            </a:r>
          </a:p>
          <a:p>
            <a:r>
              <a:rPr lang="en-GB" sz="2400" dirty="0">
                <a:latin typeface="Arial" panose="020B0604020202020204" pitchFamily="34" charset="0"/>
                <a:cs typeface="Arial" panose="020B0604020202020204" pitchFamily="34" charset="0"/>
              </a:rPr>
              <a:t>Seen </a:t>
            </a:r>
            <a:r>
              <a:rPr lang="en-GB" sz="2400" dirty="0" smtClean="0">
                <a:latin typeface="Arial" panose="020B0604020202020204" pitchFamily="34" charset="0"/>
                <a:cs typeface="Arial" panose="020B0604020202020204" pitchFamily="34" charset="0"/>
              </a:rPr>
              <a:t>by Federalists and </a:t>
            </a:r>
            <a:r>
              <a:rPr lang="en-GB" sz="2400" dirty="0" err="1" smtClean="0">
                <a:latin typeface="Arial" panose="020B0604020202020204" pitchFamily="34" charset="0"/>
                <a:cs typeface="Arial" panose="020B0604020202020204" pitchFamily="34" charset="0"/>
              </a:rPr>
              <a:t>Norh</a:t>
            </a:r>
            <a:r>
              <a:rPr lang="en-GB" sz="2400" dirty="0" smtClean="0">
                <a:latin typeface="Arial" panose="020B0604020202020204" pitchFamily="34" charset="0"/>
                <a:cs typeface="Arial" panose="020B0604020202020204" pitchFamily="34" charset="0"/>
              </a:rPr>
              <a:t> as </a:t>
            </a:r>
          </a:p>
          <a:p>
            <a:r>
              <a:rPr lang="en-GB" sz="2400" dirty="0" smtClean="0">
                <a:latin typeface="Arial" panose="020B0604020202020204" pitchFamily="34" charset="0"/>
                <a:cs typeface="Arial" panose="020B0604020202020204" pitchFamily="34" charset="0"/>
              </a:rPr>
              <a:t>future </a:t>
            </a:r>
            <a:r>
              <a:rPr lang="en-GB" sz="2400" dirty="0">
                <a:latin typeface="Arial" panose="020B0604020202020204" pitchFamily="34" charset="0"/>
                <a:cs typeface="Arial" panose="020B0604020202020204" pitchFamily="34" charset="0"/>
              </a:rPr>
              <a:t>despot, </a:t>
            </a:r>
            <a:r>
              <a:rPr lang="en-GB" sz="2400" dirty="0" smtClean="0">
                <a:latin typeface="Arial" panose="020B0604020202020204" pitchFamily="34" charset="0"/>
                <a:cs typeface="Arial" panose="020B0604020202020204" pitchFamily="34" charset="0"/>
              </a:rPr>
              <a:t>‘man </a:t>
            </a:r>
            <a:r>
              <a:rPr lang="en-GB" sz="2400" dirty="0">
                <a:latin typeface="Arial" panose="020B0604020202020204" pitchFamily="34" charset="0"/>
                <a:cs typeface="Arial" panose="020B0604020202020204" pitchFamily="34" charset="0"/>
              </a:rPr>
              <a:t>on </a:t>
            </a:r>
            <a:r>
              <a:rPr lang="en-GB" sz="2400" dirty="0" smtClean="0">
                <a:latin typeface="Arial" panose="020B0604020202020204" pitchFamily="34" charset="0"/>
                <a:cs typeface="Arial" panose="020B0604020202020204" pitchFamily="34" charset="0"/>
              </a:rPr>
              <a:t>horseback’</a:t>
            </a:r>
            <a:endParaRPr lang="en-GB" sz="2400" dirty="0">
              <a:latin typeface="Arial" panose="020B0604020202020204" pitchFamily="34" charset="0"/>
              <a:cs typeface="Arial" panose="020B0604020202020204" pitchFamily="34" charset="0"/>
            </a:endParaRPr>
          </a:p>
        </p:txBody>
      </p:sp>
      <p:sp>
        <p:nvSpPr>
          <p:cNvPr id="9" name="Oval 8"/>
          <p:cNvSpPr/>
          <p:nvPr/>
        </p:nvSpPr>
        <p:spPr>
          <a:xfrm>
            <a:off x="5132438" y="5117691"/>
            <a:ext cx="368710" cy="280219"/>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56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8"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432" y="159557"/>
            <a:ext cx="11400917" cy="1280890"/>
          </a:xfrm>
        </p:spPr>
        <p:txBody>
          <a:bodyPr/>
          <a:lstStyle/>
          <a:p>
            <a:r>
              <a:rPr lang="en-GB" dirty="0" smtClean="0"/>
              <a:t>Henry Clay (1777-1852): The Great Compromiser</a:t>
            </a:r>
            <a:endParaRPr lang="en-GB" dirty="0"/>
          </a:p>
        </p:txBody>
      </p:sp>
      <p:pic>
        <p:nvPicPr>
          <p:cNvPr id="3074" name="Picture 2" descr="https://upload.wikimedia.org/wikipedia/commons/thumb/9/92/Henry_Clay.JPG/200px-Henry_Cla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643" y="766917"/>
            <a:ext cx="6747453" cy="60910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83552" y="672104"/>
            <a:ext cx="5108448" cy="1569660"/>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7</a:t>
            </a:r>
            <a:r>
              <a:rPr lang="en-GB" sz="2400" baseline="30000" dirty="0" smtClean="0">
                <a:latin typeface="Arial" panose="020B0604020202020204" pitchFamily="34" charset="0"/>
                <a:cs typeface="Arial" panose="020B0604020202020204" pitchFamily="34" charset="0"/>
              </a:rPr>
              <a:t>th</a:t>
            </a:r>
            <a:r>
              <a:rPr lang="en-GB" sz="2400" dirty="0" smtClean="0">
                <a:latin typeface="Arial" panose="020B0604020202020204" pitchFamily="34" charset="0"/>
                <a:cs typeface="Arial" panose="020B0604020202020204" pitchFamily="34" charset="0"/>
              </a:rPr>
              <a:t> son and only survivor of Baptist Minister, shop worker, father dies, mother remarries to rich planter moves to Kentucky</a:t>
            </a:r>
          </a:p>
        </p:txBody>
      </p:sp>
      <p:sp>
        <p:nvSpPr>
          <p:cNvPr id="4" name="TextBox 3"/>
          <p:cNvSpPr txBox="1"/>
          <p:nvPr/>
        </p:nvSpPr>
        <p:spPr>
          <a:xfrm>
            <a:off x="7132320" y="2253554"/>
            <a:ext cx="5059680" cy="830997"/>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“Amanuensis”  </a:t>
            </a:r>
            <a:r>
              <a:rPr lang="en-GB" sz="2400" dirty="0">
                <a:latin typeface="Arial" panose="020B0604020202020204" pitchFamily="34" charset="0"/>
                <a:cs typeface="Arial" panose="020B0604020202020204" pitchFamily="34" charset="0"/>
              </a:rPr>
              <a:t>for judge sponsored to law school…successful lawyer</a:t>
            </a:r>
          </a:p>
        </p:txBody>
      </p:sp>
      <p:sp>
        <p:nvSpPr>
          <p:cNvPr id="5" name="TextBox 4"/>
          <p:cNvSpPr txBox="1"/>
          <p:nvPr/>
        </p:nvSpPr>
        <p:spPr>
          <a:xfrm>
            <a:off x="7083552" y="3107781"/>
            <a:ext cx="5108448"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Successful gambler and generous.. Forgave and forgiven</a:t>
            </a:r>
            <a:r>
              <a:rPr lang="en-GB" sz="2400" dirty="0" smtClean="0">
                <a:latin typeface="Arial" panose="020B0604020202020204" pitchFamily="34" charset="0"/>
                <a:cs typeface="Arial" panose="020B0604020202020204" pitchFamily="34" charset="0"/>
              </a:rPr>
              <a:t>. </a:t>
            </a:r>
            <a:r>
              <a:rPr lang="en-GB" sz="2400" dirty="0" err="1" smtClean="0">
                <a:latin typeface="Arial" panose="020B0604020202020204" pitchFamily="34" charset="0"/>
                <a:cs typeface="Arial" panose="020B0604020202020204" pitchFamily="34" charset="0"/>
              </a:rPr>
              <a:t>Duelist</a:t>
            </a:r>
            <a:r>
              <a:rPr lang="en-GB" sz="2400" dirty="0" smtClean="0">
                <a:latin typeface="Arial" panose="020B0604020202020204" pitchFamily="34" charset="0"/>
                <a:cs typeface="Arial" panose="020B0604020202020204" pitchFamily="34" charset="0"/>
              </a:rPr>
              <a:t> but</a:t>
            </a:r>
          </a:p>
          <a:p>
            <a:r>
              <a:rPr lang="en-GB" sz="2400" dirty="0" smtClean="0">
                <a:latin typeface="Arial" panose="020B0604020202020204" pitchFamily="34" charset="0"/>
                <a:cs typeface="Arial" panose="020B0604020202020204" pitchFamily="34" charset="0"/>
              </a:rPr>
              <a:t>Agrees to miss</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6934691" y="4235554"/>
            <a:ext cx="5129489"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Married. 11 children </a:t>
            </a:r>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all </a:t>
            </a:r>
            <a:r>
              <a:rPr lang="en-GB" sz="2400" dirty="0" smtClean="0">
                <a:latin typeface="Arial" panose="020B0604020202020204" pitchFamily="34" charset="0"/>
                <a:cs typeface="Arial" panose="020B0604020202020204" pitchFamily="34" charset="0"/>
              </a:rPr>
              <a:t>die young, go  </a:t>
            </a:r>
            <a:r>
              <a:rPr lang="en-GB" sz="2400" dirty="0" err="1" smtClean="0">
                <a:latin typeface="Arial" panose="020B0604020202020204" pitchFamily="34" charset="0"/>
                <a:cs typeface="Arial" panose="020B0604020202020204" pitchFamily="34" charset="0"/>
              </a:rPr>
              <a:t>bankrupt,become</a:t>
            </a:r>
            <a:r>
              <a:rPr lang="en-GB" sz="2400" dirty="0" smtClean="0">
                <a:latin typeface="Arial" panose="020B0604020202020204" pitchFamily="34" charset="0"/>
                <a:cs typeface="Arial" panose="020B0604020202020204" pitchFamily="34" charset="0"/>
              </a:rPr>
              <a:t> insane or get killed </a:t>
            </a:r>
            <a:r>
              <a:rPr lang="en-GB" sz="2400" dirty="0">
                <a:latin typeface="Arial" panose="020B0604020202020204" pitchFamily="34" charset="0"/>
                <a:cs typeface="Arial" panose="020B0604020202020204" pitchFamily="34" charset="0"/>
              </a:rPr>
              <a:t>in </a:t>
            </a:r>
            <a:r>
              <a:rPr lang="en-GB" sz="2400" dirty="0" smtClean="0">
                <a:latin typeface="Arial" panose="020B0604020202020204" pitchFamily="34" charset="0"/>
                <a:cs typeface="Arial" panose="020B0604020202020204" pitchFamily="34" charset="0"/>
              </a:rPr>
              <a:t>war)</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6968121" y="5292198"/>
            <a:ext cx="5553259" cy="830997"/>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Anti slavery but buys and sells slaves </a:t>
            </a:r>
            <a:r>
              <a:rPr lang="en-GB" sz="2400" dirty="0">
                <a:latin typeface="Arial" panose="020B0604020202020204" pitchFamily="34" charset="0"/>
                <a:cs typeface="Arial" panose="020B0604020202020204" pitchFamily="34" charset="0"/>
              </a:rPr>
              <a:t>plantation and </a:t>
            </a:r>
            <a:r>
              <a:rPr lang="en-GB" sz="2400" dirty="0" smtClean="0">
                <a:latin typeface="Arial" panose="020B0604020202020204" pitchFamily="34" charset="0"/>
                <a:cs typeface="Arial" panose="020B0604020202020204" pitchFamily="34" charset="0"/>
              </a:rPr>
              <a:t>slaves</a:t>
            </a:r>
          </a:p>
        </p:txBody>
      </p:sp>
      <p:sp>
        <p:nvSpPr>
          <p:cNvPr id="9" name="TextBox 8"/>
          <p:cNvSpPr txBox="1"/>
          <p:nvPr/>
        </p:nvSpPr>
        <p:spPr>
          <a:xfrm>
            <a:off x="6973824" y="6027003"/>
            <a:ext cx="5218176" cy="830997"/>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Speaker </a:t>
            </a:r>
            <a:r>
              <a:rPr lang="en-GB" sz="2400" dirty="0">
                <a:latin typeface="Arial" panose="020B0604020202020204" pitchFamily="34" charset="0"/>
                <a:cs typeface="Arial" panose="020B0604020202020204" pitchFamily="34" charset="0"/>
              </a:rPr>
              <a:t>of the House…advocates ‘American System’</a:t>
            </a:r>
          </a:p>
        </p:txBody>
      </p:sp>
    </p:spTree>
    <p:extLst>
      <p:ext uri="{BB962C8B-B14F-4D97-AF65-F5344CB8AC3E}">
        <p14:creationId xmlns:p14="http://schemas.microsoft.com/office/powerpoint/2010/main" val="91068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351" y="234971"/>
            <a:ext cx="8911687" cy="1280890"/>
          </a:xfrm>
        </p:spPr>
        <p:txBody>
          <a:bodyPr/>
          <a:lstStyle/>
          <a:p>
            <a:r>
              <a:rPr lang="en-GB" dirty="0" smtClean="0"/>
              <a:t>Henry Clay’s “ American System”</a:t>
            </a:r>
            <a:endParaRPr lang="en-GB" dirty="0"/>
          </a:p>
        </p:txBody>
      </p:sp>
      <p:sp>
        <p:nvSpPr>
          <p:cNvPr id="3" name="Content Placeholder 2"/>
          <p:cNvSpPr>
            <a:spLocks noGrp="1"/>
          </p:cNvSpPr>
          <p:nvPr>
            <p:ph idx="1"/>
          </p:nvPr>
        </p:nvSpPr>
        <p:spPr>
          <a:xfrm>
            <a:off x="1489435" y="1155538"/>
            <a:ext cx="10626365" cy="5047299"/>
          </a:xfrm>
        </p:spPr>
        <p:txBody>
          <a:bodyPr>
            <a:normAutofit/>
          </a:bodyPr>
          <a:lstStyle/>
          <a:p>
            <a:r>
              <a:rPr lang="en-GB" sz="2400" dirty="0" smtClean="0">
                <a:latin typeface="Arial" panose="020B0604020202020204" pitchFamily="34" charset="0"/>
                <a:cs typeface="Arial" panose="020B0604020202020204" pitchFamily="34" charset="0"/>
              </a:rPr>
              <a:t>High Tariffs to protect manufacturing industry</a:t>
            </a:r>
          </a:p>
          <a:p>
            <a:pPr lvl="1"/>
            <a:r>
              <a:rPr lang="en-GB" sz="2200" dirty="0" smtClean="0">
                <a:latin typeface="Arial" panose="020B0604020202020204" pitchFamily="34" charset="0"/>
                <a:cs typeface="Arial" panose="020B0604020202020204" pitchFamily="34" charset="0"/>
              </a:rPr>
              <a:t>Set at 5% by Hamilton in 1790’s </a:t>
            </a:r>
          </a:p>
          <a:p>
            <a:pPr lvl="1"/>
            <a:r>
              <a:rPr lang="en-GB" sz="2400" dirty="0" smtClean="0">
                <a:latin typeface="Arial" panose="020B0604020202020204" pitchFamily="34" charset="0"/>
                <a:cs typeface="Arial" panose="020B0604020202020204" pitchFamily="34" charset="0"/>
              </a:rPr>
              <a:t>raised from 12 ½%  to 40%</a:t>
            </a:r>
          </a:p>
          <a:p>
            <a:pPr lvl="1"/>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US Central Bank and state bank regulations</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Encourages sale of US government land and westward expansion</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Government funded“ Internal Improvements” (roads and canals)</a:t>
            </a:r>
          </a:p>
          <a:p>
            <a:endParaRPr lang="en-GB" sz="2400" dirty="0">
              <a:latin typeface="Arial" panose="020B0604020202020204" pitchFamily="34" charset="0"/>
              <a:cs typeface="Arial" panose="020B0604020202020204" pitchFamily="34" charset="0"/>
            </a:endParaRPr>
          </a:p>
          <a:p>
            <a:endParaRPr lang="en-GB" dirty="0" smtClean="0"/>
          </a:p>
        </p:txBody>
      </p:sp>
      <p:sp>
        <p:nvSpPr>
          <p:cNvPr id="10" name="TextBox 9"/>
          <p:cNvSpPr txBox="1"/>
          <p:nvPr/>
        </p:nvSpPr>
        <p:spPr>
          <a:xfrm>
            <a:off x="1819374" y="5778631"/>
            <a:ext cx="10237508" cy="830997"/>
          </a:xfrm>
          <a:prstGeom prst="rect">
            <a:avLst/>
          </a:prstGeom>
          <a:solidFill>
            <a:schemeClr val="bg1"/>
          </a:solidFill>
        </p:spPr>
        <p:txBody>
          <a:bodyPr wrap="square" rtlCol="0">
            <a:spAutoFit/>
          </a:bodyPr>
          <a:lstStyle/>
          <a:p>
            <a:r>
              <a:rPr lang="en-GB" sz="2400" dirty="0" smtClean="0">
                <a:latin typeface="Arial" panose="020B0604020202020204" pitchFamily="34" charset="0"/>
                <a:cs typeface="Arial" panose="020B0604020202020204" pitchFamily="34" charset="0"/>
              </a:rPr>
              <a:t>Economic Nationalism:  Federalist (Northern) ideas adopted by </a:t>
            </a:r>
          </a:p>
          <a:p>
            <a:r>
              <a:rPr lang="en-GB" sz="2400" dirty="0" smtClean="0">
                <a:latin typeface="Arial" panose="020B0604020202020204" pitchFamily="34" charset="0"/>
                <a:cs typeface="Arial" panose="020B0604020202020204" pitchFamily="34" charset="0"/>
              </a:rPr>
              <a:t>Democrat Republicans…. Jefferson Agrarian dream abandoned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33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Threats to Unity</a:t>
            </a:r>
            <a:endParaRPr lang="en-GB" dirty="0"/>
          </a:p>
        </p:txBody>
      </p:sp>
      <p:sp>
        <p:nvSpPr>
          <p:cNvPr id="3" name="Content Placeholder 2"/>
          <p:cNvSpPr>
            <a:spLocks noGrp="1"/>
          </p:cNvSpPr>
          <p:nvPr>
            <p:ph idx="1"/>
          </p:nvPr>
        </p:nvSpPr>
        <p:spPr>
          <a:xfrm>
            <a:off x="2249847" y="2199588"/>
            <a:ext cx="8915400" cy="3777622"/>
          </a:xfrm>
        </p:spPr>
        <p:txBody>
          <a:bodyPr>
            <a:normAutofit/>
          </a:bodyPr>
          <a:lstStyle/>
          <a:p>
            <a:r>
              <a:rPr lang="en-GB" sz="2800" dirty="0" smtClean="0">
                <a:latin typeface="Arial" panose="020B0604020202020204" pitchFamily="34" charset="0"/>
                <a:cs typeface="Arial" panose="020B0604020202020204" pitchFamily="34" charset="0"/>
              </a:rPr>
              <a:t>Economic collapse</a:t>
            </a:r>
          </a:p>
          <a:p>
            <a:endParaRPr lang="en-GB" sz="2800" dirty="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Rise of sectionalism</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277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096" y="0"/>
            <a:ext cx="8911687" cy="1280890"/>
          </a:xfrm>
        </p:spPr>
        <p:txBody>
          <a:bodyPr/>
          <a:lstStyle/>
          <a:p>
            <a:pPr algn="ctr"/>
            <a:r>
              <a:rPr lang="en-GB" dirty="0" smtClean="0"/>
              <a:t>Panic of 1819</a:t>
            </a:r>
            <a:endParaRPr lang="en-GB" dirty="0"/>
          </a:p>
        </p:txBody>
      </p:sp>
      <p:sp>
        <p:nvSpPr>
          <p:cNvPr id="3" name="Content Placeholder 2"/>
          <p:cNvSpPr>
            <a:spLocks noGrp="1"/>
          </p:cNvSpPr>
          <p:nvPr>
            <p:ph idx="1"/>
          </p:nvPr>
        </p:nvSpPr>
        <p:spPr>
          <a:xfrm>
            <a:off x="1555423" y="647935"/>
            <a:ext cx="10048973" cy="2633472"/>
          </a:xfrm>
        </p:spPr>
        <p:txBody>
          <a:bodyPr>
            <a:normAutofit fontScale="92500" lnSpcReduction="10000"/>
          </a:bodyPr>
          <a:lstStyle/>
          <a:p>
            <a:r>
              <a:rPr lang="en-GB" sz="2400" dirty="0" smtClean="0">
                <a:latin typeface="Arial" panose="020B0604020202020204" pitchFamily="34" charset="0"/>
                <a:cs typeface="Arial" panose="020B0604020202020204" pitchFamily="34" charset="0"/>
              </a:rPr>
              <a:t>The Boom (1816-1819)</a:t>
            </a:r>
          </a:p>
          <a:p>
            <a:pPr lvl="1"/>
            <a:r>
              <a:rPr lang="en-GB" sz="2400" dirty="0" smtClean="0">
                <a:latin typeface="Arial" panose="020B0604020202020204" pitchFamily="34" charset="0"/>
                <a:cs typeface="Arial" panose="020B0604020202020204" pitchFamily="34" charset="0"/>
              </a:rPr>
              <a:t>Food prices soar during Napoleonic wars</a:t>
            </a:r>
          </a:p>
          <a:p>
            <a:pPr lvl="1"/>
            <a:r>
              <a:rPr lang="en-GB" sz="2400" dirty="0" smtClean="0">
                <a:latin typeface="Arial" panose="020B0604020202020204" pitchFamily="34" charset="0"/>
                <a:cs typeface="Arial" panose="020B0604020202020204" pitchFamily="34" charset="0"/>
              </a:rPr>
              <a:t>Land prices soar due to demand and “frontier spirit” and easy credit</a:t>
            </a:r>
          </a:p>
          <a:p>
            <a:pPr lvl="1"/>
            <a:r>
              <a:rPr lang="en-GB" sz="2400" dirty="0" smtClean="0">
                <a:latin typeface="Arial" panose="020B0604020202020204" pitchFamily="34" charset="0"/>
                <a:cs typeface="Arial" panose="020B0604020202020204" pitchFamily="34" charset="0"/>
              </a:rPr>
              <a:t>Bank of US charter expired 1814 replaced by unregulated state banks</a:t>
            </a:r>
          </a:p>
          <a:p>
            <a:pPr lvl="1"/>
            <a:r>
              <a:rPr lang="en-GB" sz="2400" dirty="0" smtClean="0">
                <a:latin typeface="Arial" panose="020B0604020202020204" pitchFamily="34" charset="0"/>
                <a:cs typeface="Arial" panose="020B0604020202020204" pitchFamily="34" charset="0"/>
              </a:rPr>
              <a:t>Bank of US renewed 1816: ‘political appointees’ fuel lending</a:t>
            </a:r>
          </a:p>
          <a:p>
            <a:pPr lvl="1"/>
            <a:r>
              <a:rPr lang="en-GB" sz="2400" dirty="0" smtClean="0">
                <a:latin typeface="Arial" panose="020B0604020202020204" pitchFamily="34" charset="0"/>
                <a:cs typeface="Arial" panose="020B0604020202020204" pitchFamily="34" charset="0"/>
              </a:rPr>
              <a:t>Surge in state funded Improvements such as Erie Canal</a:t>
            </a:r>
          </a:p>
          <a:p>
            <a:pPr lvl="1"/>
            <a:endParaRPr lang="en-GB" sz="2400" dirty="0">
              <a:latin typeface="Arial" panose="020B0604020202020204" pitchFamily="34" charset="0"/>
              <a:cs typeface="Arial" panose="020B0604020202020204" pitchFamily="34" charset="0"/>
            </a:endParaRPr>
          </a:p>
          <a:p>
            <a:pPr lvl="1"/>
            <a:endParaRPr lang="en-GB" dirty="0"/>
          </a:p>
        </p:txBody>
      </p:sp>
      <p:sp>
        <p:nvSpPr>
          <p:cNvPr id="4" name="Content Placeholder 2"/>
          <p:cNvSpPr txBox="1">
            <a:spLocks/>
          </p:cNvSpPr>
          <p:nvPr/>
        </p:nvSpPr>
        <p:spPr>
          <a:xfrm>
            <a:off x="1614543" y="3288382"/>
            <a:ext cx="10357498" cy="30464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sz="2400" dirty="0">
                <a:latin typeface="Arial" panose="020B0604020202020204" pitchFamily="34" charset="0"/>
                <a:cs typeface="Arial" panose="020B0604020202020204" pitchFamily="34" charset="0"/>
              </a:rPr>
              <a:t>The </a:t>
            </a:r>
            <a:r>
              <a:rPr lang="en-GB" sz="2400" dirty="0" smtClean="0">
                <a:latin typeface="Arial" panose="020B0604020202020204" pitchFamily="34" charset="0"/>
                <a:cs typeface="Arial" panose="020B0604020202020204" pitchFamily="34" charset="0"/>
              </a:rPr>
              <a:t>Bust (1819-1820)</a:t>
            </a:r>
            <a:endParaRPr lang="en-GB" sz="2400" dirty="0">
              <a:latin typeface="Arial" panose="020B0604020202020204" pitchFamily="34" charset="0"/>
              <a:cs typeface="Arial" panose="020B0604020202020204" pitchFamily="34" charset="0"/>
            </a:endParaRPr>
          </a:p>
          <a:p>
            <a:pPr lvl="1"/>
            <a:r>
              <a:rPr lang="en-GB" sz="2400" dirty="0">
                <a:latin typeface="Arial" panose="020B0604020202020204" pitchFamily="34" charset="0"/>
                <a:cs typeface="Arial" panose="020B0604020202020204" pitchFamily="34" charset="0"/>
              </a:rPr>
              <a:t>Food  prices fall </a:t>
            </a:r>
            <a:r>
              <a:rPr lang="en-GB" sz="2400" dirty="0" smtClean="0">
                <a:latin typeface="Arial" panose="020B0604020202020204" pitchFamily="34" charset="0"/>
                <a:cs typeface="Arial" panose="020B0604020202020204" pitchFamily="34" charset="0"/>
              </a:rPr>
              <a:t>50% as Europe recovers from wars and weather</a:t>
            </a:r>
            <a:endParaRPr lang="en-GB" sz="2400" dirty="0">
              <a:latin typeface="Arial" panose="020B0604020202020204" pitchFamily="34" charset="0"/>
              <a:cs typeface="Arial" panose="020B0604020202020204" pitchFamily="34" charset="0"/>
            </a:endParaRPr>
          </a:p>
          <a:p>
            <a:pPr lvl="1"/>
            <a:r>
              <a:rPr lang="en-GB" sz="2400" dirty="0" smtClean="0">
                <a:latin typeface="Arial" panose="020B0604020202020204" pitchFamily="34" charset="0"/>
                <a:cs typeface="Arial" panose="020B0604020202020204" pitchFamily="34" charset="0"/>
              </a:rPr>
              <a:t>Cotton prices collapse as British switch from US to India</a:t>
            </a:r>
            <a:endParaRPr lang="en-GB" sz="2400" dirty="0">
              <a:latin typeface="Arial" panose="020B0604020202020204" pitchFamily="34" charset="0"/>
              <a:cs typeface="Arial" panose="020B0604020202020204" pitchFamily="34" charset="0"/>
            </a:endParaRPr>
          </a:p>
          <a:p>
            <a:pPr lvl="1"/>
            <a:r>
              <a:rPr lang="en-GB" sz="2400" dirty="0">
                <a:latin typeface="Arial" panose="020B0604020202020204" pitchFamily="34" charset="0"/>
                <a:cs typeface="Arial" panose="020B0604020202020204" pitchFamily="34" charset="0"/>
              </a:rPr>
              <a:t>British </a:t>
            </a:r>
            <a:r>
              <a:rPr lang="en-GB" sz="2400" dirty="0" smtClean="0">
                <a:latin typeface="Arial" panose="020B0604020202020204" pitchFamily="34" charset="0"/>
                <a:cs typeface="Arial" panose="020B0604020202020204" pitchFamily="34" charset="0"/>
              </a:rPr>
              <a:t>dump surplus goods on US market due to European post war depression …US factories collapse…US gold and reserves drained</a:t>
            </a:r>
            <a:endParaRPr lang="en-GB" sz="2400" dirty="0">
              <a:latin typeface="Arial" panose="020B0604020202020204" pitchFamily="34" charset="0"/>
              <a:cs typeface="Arial" panose="020B0604020202020204" pitchFamily="34" charset="0"/>
            </a:endParaRPr>
          </a:p>
          <a:p>
            <a:pPr lvl="1"/>
            <a:r>
              <a:rPr lang="en-GB" sz="2400" dirty="0">
                <a:latin typeface="Arial" panose="020B0604020202020204" pitchFamily="34" charset="0"/>
                <a:cs typeface="Arial" panose="020B0604020202020204" pitchFamily="34" charset="0"/>
              </a:rPr>
              <a:t>Investors unable to pay </a:t>
            </a:r>
            <a:r>
              <a:rPr lang="en-GB" sz="2400" dirty="0" smtClean="0">
                <a:latin typeface="Arial" panose="020B0604020202020204" pitchFamily="34" charset="0"/>
                <a:cs typeface="Arial" panose="020B0604020202020204" pitchFamily="34" charset="0"/>
              </a:rPr>
              <a:t>loans</a:t>
            </a:r>
            <a:endParaRPr lang="en-GB" sz="2400" dirty="0">
              <a:latin typeface="Arial" panose="020B0604020202020204" pitchFamily="34" charset="0"/>
              <a:cs typeface="Arial" panose="020B0604020202020204" pitchFamily="34" charset="0"/>
            </a:endParaRPr>
          </a:p>
          <a:p>
            <a:pPr lvl="1"/>
            <a:r>
              <a:rPr lang="en-GB" sz="2400" dirty="0">
                <a:latin typeface="Arial" panose="020B0604020202020204" pitchFamily="34" charset="0"/>
                <a:cs typeface="Arial" panose="020B0604020202020204" pitchFamily="34" charset="0"/>
              </a:rPr>
              <a:t>Bank of US </a:t>
            </a:r>
            <a:r>
              <a:rPr lang="en-GB" sz="2400" dirty="0" smtClean="0">
                <a:latin typeface="Arial" panose="020B0604020202020204" pitchFamily="34" charset="0"/>
                <a:cs typeface="Arial" panose="020B0604020202020204" pitchFamily="34" charset="0"/>
              </a:rPr>
              <a:t>new regime…calls </a:t>
            </a:r>
            <a:r>
              <a:rPr lang="en-GB" sz="2400" dirty="0">
                <a:latin typeface="Arial" panose="020B0604020202020204" pitchFamily="34" charset="0"/>
                <a:cs typeface="Arial" panose="020B0604020202020204" pitchFamily="34" charset="0"/>
              </a:rPr>
              <a:t>in </a:t>
            </a:r>
            <a:r>
              <a:rPr lang="en-GB" sz="2400" dirty="0" smtClean="0">
                <a:latin typeface="Arial" panose="020B0604020202020204" pitchFamily="34" charset="0"/>
                <a:cs typeface="Arial" panose="020B0604020202020204" pitchFamily="34" charset="0"/>
              </a:rPr>
              <a:t>loans, imposes 60% reserve, imposes specie requirements</a:t>
            </a:r>
            <a:endParaRPr lang="en-GB" sz="2400" dirty="0">
              <a:latin typeface="Arial" panose="020B0604020202020204" pitchFamily="34" charset="0"/>
              <a:cs typeface="Arial" panose="020B0604020202020204" pitchFamily="34" charset="0"/>
            </a:endParaRPr>
          </a:p>
          <a:p>
            <a:pPr lvl="1"/>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27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098" y="152770"/>
            <a:ext cx="8911687" cy="1280890"/>
          </a:xfrm>
        </p:spPr>
        <p:txBody>
          <a:bodyPr/>
          <a:lstStyle/>
          <a:p>
            <a:pPr algn="ctr"/>
            <a:r>
              <a:rPr lang="en-GB" dirty="0" smtClean="0"/>
              <a:t>Impact of Panic</a:t>
            </a:r>
            <a:endParaRPr lang="en-GB" dirty="0"/>
          </a:p>
        </p:txBody>
      </p:sp>
      <p:sp>
        <p:nvSpPr>
          <p:cNvPr id="3" name="Content Placeholder 2"/>
          <p:cNvSpPr>
            <a:spLocks noGrp="1"/>
          </p:cNvSpPr>
          <p:nvPr>
            <p:ph idx="1"/>
          </p:nvPr>
        </p:nvSpPr>
        <p:spPr>
          <a:xfrm>
            <a:off x="1404594" y="842129"/>
            <a:ext cx="10548593" cy="4672551"/>
          </a:xfrm>
        </p:spPr>
        <p:txBody>
          <a:bodyPr>
            <a:normAutofit/>
          </a:bodyPr>
          <a:lstStyle/>
          <a:p>
            <a:pPr lvl="1"/>
            <a:r>
              <a:rPr lang="en-GB" sz="2400" dirty="0" smtClean="0">
                <a:latin typeface="Arial" panose="020B0604020202020204" pitchFamily="34" charset="0"/>
                <a:cs typeface="Arial" panose="020B0604020202020204" pitchFamily="34" charset="0"/>
              </a:rPr>
              <a:t>US GDP decreases 30% in one year</a:t>
            </a:r>
          </a:p>
          <a:p>
            <a:pPr lvl="1"/>
            <a:endParaRPr lang="en-GB" sz="2400" dirty="0">
              <a:latin typeface="Arial" panose="020B0604020202020204" pitchFamily="34" charset="0"/>
              <a:cs typeface="Arial" panose="020B0604020202020204" pitchFamily="34" charset="0"/>
            </a:endParaRPr>
          </a:p>
          <a:p>
            <a:pPr lvl="1"/>
            <a:r>
              <a:rPr lang="en-GB" sz="2400" dirty="0" smtClean="0">
                <a:latin typeface="Arial" panose="020B0604020202020204" pitchFamily="34" charset="0"/>
                <a:cs typeface="Arial" panose="020B0604020202020204" pitchFamily="34" charset="0"/>
              </a:rPr>
              <a:t> 20% unemployment in North</a:t>
            </a:r>
          </a:p>
          <a:p>
            <a:pPr lvl="1"/>
            <a:endParaRPr lang="en-GB" sz="2400" dirty="0">
              <a:latin typeface="Arial" panose="020B0604020202020204" pitchFamily="34" charset="0"/>
              <a:cs typeface="Arial" panose="020B0604020202020204" pitchFamily="34" charset="0"/>
            </a:endParaRPr>
          </a:p>
          <a:p>
            <a:pPr lvl="1"/>
            <a:r>
              <a:rPr lang="en-GB" sz="2400" dirty="0" smtClean="0">
                <a:latin typeface="Arial" panose="020B0604020202020204" pitchFamily="34" charset="0"/>
                <a:cs typeface="Arial" panose="020B0604020202020204" pitchFamily="34" charset="0"/>
              </a:rPr>
              <a:t>Half new banks go bankrupt in one year</a:t>
            </a:r>
          </a:p>
          <a:p>
            <a:pPr lvl="1"/>
            <a:endParaRPr lang="en-GB" sz="2400" dirty="0">
              <a:latin typeface="Arial" panose="020B0604020202020204" pitchFamily="34" charset="0"/>
              <a:cs typeface="Arial" panose="020B0604020202020204" pitchFamily="34" charset="0"/>
            </a:endParaRPr>
          </a:p>
          <a:p>
            <a:pPr lvl="1"/>
            <a:r>
              <a:rPr lang="en-GB" sz="2400" dirty="0" smtClean="0">
                <a:latin typeface="Arial" panose="020B0604020202020204" pitchFamily="34" charset="0"/>
                <a:cs typeface="Arial" panose="020B0604020202020204" pitchFamily="34" charset="0"/>
              </a:rPr>
              <a:t>20% population ruined, rise in debtor prisons</a:t>
            </a:r>
          </a:p>
          <a:p>
            <a:pPr lvl="1"/>
            <a:endParaRPr lang="en-GB" sz="2400" dirty="0" smtClean="0">
              <a:latin typeface="Arial" panose="020B0604020202020204" pitchFamily="34" charset="0"/>
              <a:cs typeface="Arial" panose="020B0604020202020204" pitchFamily="34" charset="0"/>
            </a:endParaRPr>
          </a:p>
          <a:p>
            <a:pPr lvl="1"/>
            <a:r>
              <a:rPr lang="en-GB" sz="2400" dirty="0" smtClean="0">
                <a:latin typeface="Arial" panose="020B0604020202020204" pitchFamily="34" charset="0"/>
                <a:cs typeface="Arial" panose="020B0604020202020204" pitchFamily="34" charset="0"/>
              </a:rPr>
              <a:t>Land prices collapse (Pennsylvania from $350 to $50 per acre)</a:t>
            </a:r>
          </a:p>
          <a:p>
            <a:pPr lvl="1"/>
            <a:endParaRPr lang="en-GB" sz="2400" dirty="0" smtClean="0">
              <a:latin typeface="Arial" panose="020B0604020202020204" pitchFamily="34" charset="0"/>
              <a:cs typeface="Arial" panose="020B0604020202020204" pitchFamily="34" charset="0"/>
            </a:endParaRPr>
          </a:p>
          <a:p>
            <a:pPr marL="457200" lvl="1" indent="0">
              <a:buNone/>
            </a:pPr>
            <a:endParaRPr lang="en-GB" sz="2400" dirty="0" smtClean="0">
              <a:latin typeface="Arial" panose="020B0604020202020204" pitchFamily="34" charset="0"/>
              <a:cs typeface="Arial" panose="020B0604020202020204" pitchFamily="34" charset="0"/>
            </a:endParaRPr>
          </a:p>
          <a:p>
            <a:pPr lvl="1"/>
            <a:endParaRPr lang="en-GB" dirty="0"/>
          </a:p>
        </p:txBody>
      </p:sp>
      <p:sp>
        <p:nvSpPr>
          <p:cNvPr id="4" name="Content Placeholder 2"/>
          <p:cNvSpPr txBox="1">
            <a:spLocks/>
          </p:cNvSpPr>
          <p:nvPr/>
        </p:nvSpPr>
        <p:spPr>
          <a:xfrm>
            <a:off x="2128869" y="3563332"/>
            <a:ext cx="9862026" cy="26395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GB" dirty="0" smtClean="0"/>
          </a:p>
          <a:p>
            <a:pPr marL="457200" lvl="1" indent="0">
              <a:buNone/>
            </a:pPr>
            <a:endParaRPr lang="en-GB" dirty="0"/>
          </a:p>
        </p:txBody>
      </p:sp>
      <p:sp>
        <p:nvSpPr>
          <p:cNvPr id="6" name="TextBox 5"/>
          <p:cNvSpPr txBox="1"/>
          <p:nvPr/>
        </p:nvSpPr>
        <p:spPr>
          <a:xfrm>
            <a:off x="1398309" y="5514681"/>
            <a:ext cx="10793691" cy="1200329"/>
          </a:xfrm>
          <a:prstGeom prst="rect">
            <a:avLst/>
          </a:prstGeom>
          <a:solidFill>
            <a:schemeClr val="bg1"/>
          </a:solidFill>
        </p:spPr>
        <p:txBody>
          <a:bodyPr wrap="square" rtlCol="0">
            <a:spAutoFit/>
          </a:bodyPr>
          <a:lstStyle/>
          <a:p>
            <a:r>
              <a:rPr lang="en-GB" sz="2400" dirty="0" smtClean="0">
                <a:latin typeface="Arial" panose="020B0604020202020204" pitchFamily="34" charset="0"/>
                <a:cs typeface="Arial" panose="020B0604020202020204" pitchFamily="34" charset="0"/>
              </a:rPr>
              <a:t>Economy recovers 1820/21 as prices rise, credit and reserve eased</a:t>
            </a:r>
          </a:p>
          <a:p>
            <a:r>
              <a:rPr lang="en-GB" sz="2400" dirty="0" smtClean="0">
                <a:latin typeface="Arial" panose="020B0604020202020204" pitchFamily="34" charset="0"/>
                <a:cs typeface="Arial" panose="020B0604020202020204" pitchFamily="34" charset="0"/>
              </a:rPr>
              <a:t>……Shock to American self belief….not supposed to happen here!</a:t>
            </a:r>
          </a:p>
          <a:p>
            <a:r>
              <a:rPr lang="en-GB" sz="2400" dirty="0" smtClean="0">
                <a:latin typeface="Arial" panose="020B0604020202020204" pitchFamily="34" charset="0"/>
                <a:cs typeface="Arial" panose="020B0604020202020204" pitchFamily="34" charset="0"/>
              </a:rPr>
              <a:t>Sense of betrayal by elites…demands to remove franchise restrictions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77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049" y="265891"/>
            <a:ext cx="8911687" cy="1280890"/>
          </a:xfrm>
        </p:spPr>
        <p:txBody>
          <a:bodyPr/>
          <a:lstStyle/>
          <a:p>
            <a:pPr algn="ctr"/>
            <a:r>
              <a:rPr lang="en-GB" dirty="0" smtClean="0"/>
              <a:t>The Missouri problem</a:t>
            </a:r>
            <a:endParaRPr lang="en-GB" dirty="0"/>
          </a:p>
        </p:txBody>
      </p:sp>
      <p:pic>
        <p:nvPicPr>
          <p:cNvPr id="2050" name="Picture 2" descr="https://upload.wikimedia.org/wikipedia/commons/thumb/3/3f/USA_Territorial_Growth_1820_alt.jpg/300px-USA_Territorial_Growth_1820_a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9497"/>
            <a:ext cx="8458200" cy="56985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26986" y="809132"/>
            <a:ext cx="3859583" cy="1569660"/>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Expansion West…Missouri</a:t>
            </a:r>
          </a:p>
          <a:p>
            <a:r>
              <a:rPr lang="en-GB" sz="2400" dirty="0" smtClean="0">
                <a:latin typeface="Arial" panose="020B0604020202020204" pitchFamily="34" charset="0"/>
                <a:cs typeface="Arial" panose="020B0604020202020204" pitchFamily="34" charset="0"/>
              </a:rPr>
              <a:t>Population &gt;60,000 and </a:t>
            </a:r>
          </a:p>
          <a:p>
            <a:r>
              <a:rPr lang="en-GB" sz="2400" dirty="0" smtClean="0">
                <a:latin typeface="Arial" panose="020B0604020202020204" pitchFamily="34" charset="0"/>
                <a:cs typeface="Arial" panose="020B0604020202020204" pitchFamily="34" charset="0"/>
              </a:rPr>
              <a:t>Ready for statehood…as </a:t>
            </a:r>
          </a:p>
          <a:p>
            <a:r>
              <a:rPr lang="en-GB" sz="2400" dirty="0" smtClean="0">
                <a:latin typeface="Arial" panose="020B0604020202020204" pitchFamily="34" charset="0"/>
                <a:cs typeface="Arial" panose="020B0604020202020204" pitchFamily="34" charset="0"/>
              </a:rPr>
              <a:t>“slave” or “Southern state”</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8611574" y="2413935"/>
            <a:ext cx="4255845"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South controls Senate due</a:t>
            </a:r>
          </a:p>
          <a:p>
            <a:r>
              <a:rPr lang="en-GB" sz="2400" dirty="0">
                <a:latin typeface="Arial" panose="020B0604020202020204" pitchFamily="34" charset="0"/>
                <a:cs typeface="Arial" panose="020B0604020202020204" pitchFamily="34" charset="0"/>
              </a:rPr>
              <a:t>To 3/5 vote for </a:t>
            </a:r>
            <a:r>
              <a:rPr lang="en-GB" sz="2400" dirty="0" err="1">
                <a:latin typeface="Arial" panose="020B0604020202020204" pitchFamily="34" charset="0"/>
                <a:cs typeface="Arial" panose="020B0604020202020204" pitchFamily="34" charset="0"/>
              </a:rPr>
              <a:t>slaves..despite</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only 40% white population</a:t>
            </a:r>
          </a:p>
        </p:txBody>
      </p:sp>
      <p:sp>
        <p:nvSpPr>
          <p:cNvPr id="7" name="TextBox 6"/>
          <p:cNvSpPr txBox="1"/>
          <p:nvPr/>
        </p:nvSpPr>
        <p:spPr>
          <a:xfrm>
            <a:off x="8569077" y="3611813"/>
            <a:ext cx="4028388" cy="1569660"/>
          </a:xfrm>
          <a:prstGeom prst="rect">
            <a:avLst/>
          </a:prstGeom>
          <a:noFill/>
        </p:spPr>
        <p:txBody>
          <a:bodyPr wrap="square" rtlCol="0">
            <a:spAutoFit/>
          </a:bodyPr>
          <a:lstStyle/>
          <a:p>
            <a:r>
              <a:rPr lang="en-GB" dirty="0"/>
              <a:t> </a:t>
            </a:r>
            <a:r>
              <a:rPr lang="en-GB" sz="2400" dirty="0">
                <a:latin typeface="Arial" panose="020B0604020202020204" pitchFamily="34" charset="0"/>
                <a:cs typeface="Arial" panose="020B0604020202020204" pitchFamily="34" charset="0"/>
              </a:rPr>
              <a:t>Rising abolitionist in north </a:t>
            </a:r>
            <a:r>
              <a:rPr lang="en-GB" sz="2400" dirty="0" smtClean="0">
                <a:latin typeface="Arial" panose="020B0604020202020204" pitchFamily="34" charset="0"/>
                <a:cs typeface="Arial" panose="020B0604020202020204" pitchFamily="34" charset="0"/>
              </a:rPr>
              <a:t>seek to </a:t>
            </a:r>
            <a:r>
              <a:rPr lang="en-GB" sz="2400" dirty="0">
                <a:latin typeface="Arial" panose="020B0604020202020204" pitchFamily="34" charset="0"/>
                <a:cs typeface="Arial" panose="020B0604020202020204" pitchFamily="34" charset="0"/>
              </a:rPr>
              <a:t>restrict slavery in </a:t>
            </a:r>
            <a:r>
              <a:rPr lang="en-GB" sz="2400" dirty="0" smtClean="0">
                <a:latin typeface="Arial" panose="020B0604020202020204" pitchFamily="34" charset="0"/>
                <a:cs typeface="Arial" panose="020B0604020202020204" pitchFamily="34" charset="0"/>
              </a:rPr>
              <a:t>Missouri: Tallmadge </a:t>
            </a:r>
            <a:r>
              <a:rPr lang="en-GB" sz="2400" dirty="0">
                <a:latin typeface="Arial" panose="020B0604020202020204" pitchFamily="34" charset="0"/>
                <a:cs typeface="Arial" panose="020B0604020202020204" pitchFamily="34" charset="0"/>
              </a:rPr>
              <a:t>Amendment</a:t>
            </a:r>
          </a:p>
        </p:txBody>
      </p:sp>
      <p:sp>
        <p:nvSpPr>
          <p:cNvPr id="8" name="TextBox 7"/>
          <p:cNvSpPr txBox="1"/>
          <p:nvPr/>
        </p:nvSpPr>
        <p:spPr>
          <a:xfrm>
            <a:off x="8303310" y="5386312"/>
            <a:ext cx="4394152"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South outraged…North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Imposing control…threats </a:t>
            </a:r>
          </a:p>
          <a:p>
            <a:r>
              <a:rPr lang="en-GB" sz="2400" dirty="0" smtClean="0">
                <a:latin typeface="Arial" panose="020B0604020202020204" pitchFamily="34" charset="0"/>
                <a:cs typeface="Arial" panose="020B0604020202020204" pitchFamily="34" charset="0"/>
              </a:rPr>
              <a:t>of secession .</a:t>
            </a:r>
            <a:r>
              <a:rPr lang="en-GB" sz="2400" dirty="0">
                <a:latin typeface="Arial" panose="020B0604020202020204" pitchFamily="34" charset="0"/>
                <a:cs typeface="Arial" panose="020B0604020202020204" pitchFamily="34" charset="0"/>
              </a:rPr>
              <a:t>violent </a:t>
            </a:r>
            <a:r>
              <a:rPr lang="en-GB" sz="2400" dirty="0" smtClean="0">
                <a:latin typeface="Arial" panose="020B0604020202020204" pitchFamily="34" charset="0"/>
                <a:cs typeface="Arial" panose="020B0604020202020204" pitchFamily="34" charset="0"/>
              </a:rPr>
              <a:t>debates.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82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725" y="221774"/>
            <a:ext cx="8911687" cy="1280890"/>
          </a:xfrm>
        </p:spPr>
        <p:txBody>
          <a:bodyPr/>
          <a:lstStyle/>
          <a:p>
            <a:r>
              <a:rPr lang="en-GB" dirty="0" smtClean="0"/>
              <a:t>The Compromise of 1820 </a:t>
            </a:r>
            <a:endParaRPr lang="en-GB" dirty="0"/>
          </a:p>
        </p:txBody>
      </p:sp>
      <p:pic>
        <p:nvPicPr>
          <p:cNvPr id="4" name="Picture 3"/>
          <p:cNvPicPr>
            <a:picLocks noChangeAspect="1"/>
          </p:cNvPicPr>
          <p:nvPr/>
        </p:nvPicPr>
        <p:blipFill>
          <a:blip r:embed="rId2"/>
          <a:stretch>
            <a:fillRect/>
          </a:stretch>
        </p:blipFill>
        <p:spPr>
          <a:xfrm>
            <a:off x="222407" y="914401"/>
            <a:ext cx="6748857" cy="5943600"/>
          </a:xfrm>
          <a:prstGeom prst="rect">
            <a:avLst/>
          </a:prstGeom>
        </p:spPr>
      </p:pic>
      <p:sp>
        <p:nvSpPr>
          <p:cNvPr id="5" name="TextBox 4"/>
          <p:cNvSpPr txBox="1"/>
          <p:nvPr/>
        </p:nvSpPr>
        <p:spPr>
          <a:xfrm>
            <a:off x="7179089" y="920890"/>
            <a:ext cx="5012911" cy="830997"/>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Tallmadge Amendment narrowly</a:t>
            </a:r>
          </a:p>
          <a:p>
            <a:r>
              <a:rPr lang="en-GB" sz="2400" dirty="0" smtClean="0">
                <a:latin typeface="Arial" panose="020B0604020202020204" pitchFamily="34" charset="0"/>
                <a:cs typeface="Arial" panose="020B0604020202020204" pitchFamily="34" charset="0"/>
              </a:rPr>
              <a:t>Passes House….blocked in Senate</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7318988" y="1914536"/>
            <a:ext cx="4328429"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Admission of Missouri blocked</a:t>
            </a:r>
          </a:p>
          <a:p>
            <a:r>
              <a:rPr lang="en-GB" sz="2400" dirty="0">
                <a:latin typeface="Arial" panose="020B0604020202020204" pitchFamily="34" charset="0"/>
                <a:cs typeface="Arial" panose="020B0604020202020204" pitchFamily="34" charset="0"/>
              </a:rPr>
              <a:t>North fears South control of </a:t>
            </a:r>
          </a:p>
          <a:p>
            <a:r>
              <a:rPr lang="en-GB" sz="2400" dirty="0">
                <a:latin typeface="Arial" panose="020B0604020202020204" pitchFamily="34" charset="0"/>
                <a:cs typeface="Arial" panose="020B0604020202020204" pitchFamily="34" charset="0"/>
              </a:rPr>
              <a:t>Senate</a:t>
            </a:r>
          </a:p>
        </p:txBody>
      </p:sp>
      <p:sp>
        <p:nvSpPr>
          <p:cNvPr id="7" name="TextBox 6"/>
          <p:cNvSpPr txBox="1"/>
          <p:nvPr/>
        </p:nvSpPr>
        <p:spPr>
          <a:xfrm>
            <a:off x="7223221" y="3287907"/>
            <a:ext cx="3986989"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Clay proposes Compromise</a:t>
            </a:r>
          </a:p>
          <a:p>
            <a:r>
              <a:rPr lang="en-GB" sz="2400" dirty="0">
                <a:latin typeface="Arial" panose="020B0604020202020204" pitchFamily="34" charset="0"/>
                <a:cs typeface="Arial" panose="020B0604020202020204" pitchFamily="34" charset="0"/>
              </a:rPr>
              <a:t>Admit Missouri…split Maine</a:t>
            </a:r>
          </a:p>
          <a:p>
            <a:r>
              <a:rPr lang="en-GB" sz="2400" dirty="0">
                <a:latin typeface="Arial" panose="020B0604020202020204" pitchFamily="34" charset="0"/>
                <a:cs typeface="Arial" panose="020B0604020202020204" pitchFamily="34" charset="0"/>
              </a:rPr>
              <a:t>From Massachusetts</a:t>
            </a:r>
            <a:r>
              <a:rPr lang="en-GB" dirty="0" smtClean="0"/>
              <a:t>, </a:t>
            </a:r>
            <a:endParaRPr lang="en-GB" dirty="0"/>
          </a:p>
        </p:txBody>
      </p:sp>
      <p:sp>
        <p:nvSpPr>
          <p:cNvPr id="8" name="TextBox 7"/>
          <p:cNvSpPr txBox="1"/>
          <p:nvPr/>
        </p:nvSpPr>
        <p:spPr>
          <a:xfrm>
            <a:off x="7151041" y="4527952"/>
            <a:ext cx="4139275"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Agreement that new states</a:t>
            </a:r>
          </a:p>
          <a:p>
            <a:r>
              <a:rPr lang="en-GB" sz="2400" dirty="0">
                <a:latin typeface="Arial" panose="020B0604020202020204" pitchFamily="34" charset="0"/>
                <a:cs typeface="Arial" panose="020B0604020202020204" pitchFamily="34" charset="0"/>
              </a:rPr>
              <a:t>Admitted must balance…one</a:t>
            </a:r>
          </a:p>
          <a:p>
            <a:r>
              <a:rPr lang="en-GB" sz="2400" dirty="0">
                <a:latin typeface="Arial" panose="020B0604020202020204" pitchFamily="34" charset="0"/>
                <a:cs typeface="Arial" panose="020B0604020202020204" pitchFamily="34" charset="0"/>
              </a:rPr>
              <a:t>‘free’ one ‘slave</a:t>
            </a:r>
            <a:r>
              <a:rPr lang="en-GB" dirty="0" smtClean="0"/>
              <a:t>’</a:t>
            </a:r>
            <a:endParaRPr lang="en-GB" dirty="0"/>
          </a:p>
        </p:txBody>
      </p:sp>
      <p:sp>
        <p:nvSpPr>
          <p:cNvPr id="9" name="TextBox 8"/>
          <p:cNvSpPr txBox="1"/>
          <p:nvPr/>
        </p:nvSpPr>
        <p:spPr>
          <a:xfrm>
            <a:off x="7239294" y="5890113"/>
            <a:ext cx="4952705"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First of several….</a:t>
            </a:r>
            <a:r>
              <a:rPr lang="en-GB" sz="2400" dirty="0" smtClean="0">
                <a:latin typeface="Arial" panose="020B0604020202020204" pitchFamily="34" charset="0"/>
                <a:cs typeface="Arial" panose="020B0604020202020204" pitchFamily="34" charset="0"/>
              </a:rPr>
              <a:t>requires Clay </a:t>
            </a:r>
            <a:r>
              <a:rPr lang="en-GB" sz="2400" dirty="0">
                <a:latin typeface="Arial" panose="020B0604020202020204" pitchFamily="34" charset="0"/>
                <a:cs typeface="Arial" panose="020B0604020202020204" pitchFamily="34" charset="0"/>
              </a:rPr>
              <a:t>to </a:t>
            </a:r>
            <a:r>
              <a:rPr lang="en-GB" sz="2400" dirty="0" smtClean="0">
                <a:latin typeface="Arial" panose="020B0604020202020204" pitchFamily="34" charset="0"/>
                <a:cs typeface="Arial" panose="020B0604020202020204" pitchFamily="34" charset="0"/>
              </a:rPr>
              <a:t>maintain…Calhoun ‘transformed’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2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573" y="185575"/>
            <a:ext cx="8911687" cy="1280890"/>
          </a:xfrm>
        </p:spPr>
        <p:txBody>
          <a:bodyPr/>
          <a:lstStyle/>
          <a:p>
            <a:pPr algn="ctr"/>
            <a:r>
              <a:rPr lang="en-GB" dirty="0" smtClean="0"/>
              <a:t>Emerging Divisions</a:t>
            </a:r>
            <a:endParaRPr lang="en-GB" dirty="0"/>
          </a:p>
        </p:txBody>
      </p:sp>
      <p:sp>
        <p:nvSpPr>
          <p:cNvPr id="3" name="Content Placeholder 2"/>
          <p:cNvSpPr>
            <a:spLocks noGrp="1"/>
          </p:cNvSpPr>
          <p:nvPr>
            <p:ph idx="1"/>
          </p:nvPr>
        </p:nvSpPr>
        <p:spPr>
          <a:xfrm>
            <a:off x="1925833" y="831858"/>
            <a:ext cx="9590971" cy="5539445"/>
          </a:xfrm>
        </p:spPr>
        <p:txBody>
          <a:bodyPr>
            <a:normAutofit lnSpcReduction="10000"/>
          </a:bodyPr>
          <a:lstStyle/>
          <a:p>
            <a:r>
              <a:rPr lang="en-GB" sz="2400" dirty="0" smtClean="0">
                <a:latin typeface="Arial" panose="020B0604020202020204" pitchFamily="34" charset="0"/>
                <a:cs typeface="Arial" panose="020B0604020202020204" pitchFamily="34" charset="0"/>
              </a:rPr>
              <a:t>North</a:t>
            </a:r>
          </a:p>
          <a:p>
            <a:pPr lvl="1"/>
            <a:r>
              <a:rPr lang="en-GB" sz="2400" dirty="0" smtClean="0">
                <a:latin typeface="Arial" panose="020B0604020202020204" pitchFamily="34" charset="0"/>
                <a:cs typeface="Arial" panose="020B0604020202020204" pitchFamily="34" charset="0"/>
              </a:rPr>
              <a:t>Want high tariffs to protect domestic manufacturing</a:t>
            </a:r>
          </a:p>
          <a:p>
            <a:pPr lvl="1"/>
            <a:r>
              <a:rPr lang="en-GB" sz="2400" dirty="0" smtClean="0">
                <a:latin typeface="Arial" panose="020B0604020202020204" pitchFamily="34" charset="0"/>
                <a:cs typeface="Arial" panose="020B0604020202020204" pitchFamily="34" charset="0"/>
              </a:rPr>
              <a:t>Central bank , regulated credit, gold conversion, prevent panics</a:t>
            </a:r>
          </a:p>
          <a:p>
            <a:pPr lvl="1"/>
            <a:r>
              <a:rPr lang="en-GB" sz="2400" dirty="0" smtClean="0">
                <a:latin typeface="Arial" panose="020B0604020202020204" pitchFamily="34" charset="0"/>
                <a:cs typeface="Arial" panose="020B0604020202020204" pitchFamily="34" charset="0"/>
              </a:rPr>
              <a:t>Restrictions to slavery to protect wage labour </a:t>
            </a:r>
          </a:p>
          <a:p>
            <a:pPr lvl="1"/>
            <a:r>
              <a:rPr lang="en-GB" sz="2400" dirty="0" smtClean="0">
                <a:latin typeface="Arial" panose="020B0604020202020204" pitchFamily="34" charset="0"/>
                <a:cs typeface="Arial" panose="020B0604020202020204" pitchFamily="34" charset="0"/>
              </a:rPr>
              <a:t>Abolitionist presence rises….Second Great Awakening</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South</a:t>
            </a:r>
          </a:p>
          <a:p>
            <a:pPr lvl="1"/>
            <a:r>
              <a:rPr lang="en-GB" sz="2400" dirty="0" smtClean="0">
                <a:latin typeface="Arial" panose="020B0604020202020204" pitchFamily="34" charset="0"/>
                <a:cs typeface="Arial" panose="020B0604020202020204" pitchFamily="34" charset="0"/>
              </a:rPr>
              <a:t>Free trade to support cotton exports and cheap imports</a:t>
            </a:r>
          </a:p>
          <a:p>
            <a:pPr lvl="1"/>
            <a:r>
              <a:rPr lang="en-GB" sz="2400" dirty="0" smtClean="0">
                <a:latin typeface="Arial" panose="020B0604020202020204" pitchFamily="34" charset="0"/>
                <a:cs typeface="Arial" panose="020B0604020202020204" pitchFamily="34" charset="0"/>
              </a:rPr>
              <a:t>Deregulated banks, easy credit, paper or bi metallic money</a:t>
            </a:r>
          </a:p>
          <a:p>
            <a:pPr lvl="1"/>
            <a:r>
              <a:rPr lang="en-GB" sz="2400" dirty="0" smtClean="0">
                <a:latin typeface="Arial" panose="020B0604020202020204" pitchFamily="34" charset="0"/>
                <a:cs typeface="Arial" panose="020B0604020202020204" pitchFamily="34" charset="0"/>
              </a:rPr>
              <a:t>Protection of slavery property </a:t>
            </a:r>
          </a:p>
          <a:p>
            <a:r>
              <a:rPr lang="en-GB" sz="2400" dirty="0" smtClean="0">
                <a:latin typeface="Arial" panose="020B0604020202020204" pitchFamily="34" charset="0"/>
                <a:cs typeface="Arial" panose="020B0604020202020204" pitchFamily="34" charset="0"/>
              </a:rPr>
              <a:t>West</a:t>
            </a:r>
          </a:p>
          <a:p>
            <a:pPr lvl="1"/>
            <a:r>
              <a:rPr lang="en-GB" sz="2400" dirty="0" smtClean="0">
                <a:latin typeface="Arial" panose="020B0604020202020204" pitchFamily="34" charset="0"/>
                <a:cs typeface="Arial" panose="020B0604020202020204" pitchFamily="34" charset="0"/>
              </a:rPr>
              <a:t>Cheap land</a:t>
            </a:r>
          </a:p>
          <a:p>
            <a:pPr lvl="1"/>
            <a:r>
              <a:rPr lang="en-GB" sz="2400" dirty="0" smtClean="0">
                <a:latin typeface="Arial" panose="020B0604020202020204" pitchFamily="34" charset="0"/>
                <a:cs typeface="Arial" panose="020B0604020202020204" pitchFamily="34" charset="0"/>
              </a:rPr>
              <a:t>Government funded Improvements</a:t>
            </a:r>
          </a:p>
          <a:p>
            <a:pPr lvl="1"/>
            <a:endParaRPr lang="en-GB" dirty="0"/>
          </a:p>
        </p:txBody>
      </p:sp>
      <p:sp>
        <p:nvSpPr>
          <p:cNvPr id="4" name="TextBox 3"/>
          <p:cNvSpPr txBox="1"/>
          <p:nvPr/>
        </p:nvSpPr>
        <p:spPr>
          <a:xfrm>
            <a:off x="870155" y="6396335"/>
            <a:ext cx="11646310" cy="461665"/>
          </a:xfrm>
          <a:prstGeom prst="rect">
            <a:avLst/>
          </a:prstGeom>
          <a:solidFill>
            <a:schemeClr val="bg1"/>
          </a:solidFill>
        </p:spPr>
        <p:txBody>
          <a:bodyPr wrap="square" rtlCol="0">
            <a:spAutoFit/>
          </a:bodyPr>
          <a:lstStyle/>
          <a:p>
            <a:r>
              <a:rPr lang="en-GB" sz="2400" dirty="0" smtClean="0">
                <a:latin typeface="Arial" panose="020B0604020202020204" pitchFamily="34" charset="0"/>
                <a:cs typeface="Arial" panose="020B0604020202020204" pitchFamily="34" charset="0"/>
              </a:rPr>
              <a:t>Plus rise of populism and distrust vs elite and demands to increase franchise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42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349" y="538766"/>
            <a:ext cx="8911687" cy="1280890"/>
          </a:xfrm>
        </p:spPr>
        <p:txBody>
          <a:bodyPr/>
          <a:lstStyle/>
          <a:p>
            <a:r>
              <a:rPr lang="en-GB" dirty="0" smtClean="0"/>
              <a:t>1820 Election</a:t>
            </a:r>
            <a:endParaRPr lang="en-GB" dirty="0"/>
          </a:p>
        </p:txBody>
      </p:sp>
      <p:pic>
        <p:nvPicPr>
          <p:cNvPr id="1026" name="Picture 2" descr="https://upload.wikimedia.org/wikipedia/commons/thumb/e/ef/ElectoralCollege1820.svg/205px-ElectoralCollege1820.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83" y="1178351"/>
            <a:ext cx="8154187" cy="56796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15176" y="4127985"/>
            <a:ext cx="3217683" cy="461665"/>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Federalists obliterated</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8329678" y="4988661"/>
            <a:ext cx="3709922" cy="1569660"/>
          </a:xfrm>
          <a:prstGeom prst="rect">
            <a:avLst/>
          </a:prstGeom>
          <a:noFill/>
        </p:spPr>
        <p:txBody>
          <a:bodyPr wrap="square" rtlCol="0">
            <a:spAutoFit/>
          </a:bodyPr>
          <a:lstStyle/>
          <a:p>
            <a:r>
              <a:rPr lang="en-GB" dirty="0" smtClean="0"/>
              <a:t> </a:t>
            </a:r>
            <a:r>
              <a:rPr lang="en-GB" sz="2400" dirty="0">
                <a:latin typeface="Arial" panose="020B0604020202020204" pitchFamily="34" charset="0"/>
                <a:cs typeface="Arial" panose="020B0604020202020204" pitchFamily="34" charset="0"/>
              </a:rPr>
              <a:t>Only 80,000 votes (population of </a:t>
            </a:r>
            <a:r>
              <a:rPr lang="en-GB" sz="2400" dirty="0" smtClean="0">
                <a:latin typeface="Arial" panose="020B0604020202020204" pitchFamily="34" charset="0"/>
                <a:cs typeface="Arial" panose="020B0604020202020204" pitchFamily="34" charset="0"/>
              </a:rPr>
              <a:t>12 million!  Most electors </a:t>
            </a:r>
            <a:r>
              <a:rPr lang="en-GB" sz="2400" dirty="0">
                <a:latin typeface="Arial" panose="020B0604020202020204" pitchFamily="34" charset="0"/>
                <a:cs typeface="Arial" panose="020B0604020202020204" pitchFamily="34" charset="0"/>
              </a:rPr>
              <a:t>chosen by</a:t>
            </a:r>
          </a:p>
          <a:p>
            <a:r>
              <a:rPr lang="en-GB" sz="2400" dirty="0">
                <a:latin typeface="Arial" panose="020B0604020202020204" pitchFamily="34" charset="0"/>
                <a:cs typeface="Arial" panose="020B0604020202020204" pitchFamily="34" charset="0"/>
              </a:rPr>
              <a:t>m</a:t>
            </a:r>
            <a:r>
              <a:rPr lang="en-GB" sz="2400" dirty="0" smtClean="0">
                <a:latin typeface="Arial" panose="020B0604020202020204" pitchFamily="34" charset="0"/>
                <a:cs typeface="Arial" panose="020B0604020202020204" pitchFamily="34" charset="0"/>
              </a:rPr>
              <a:t>ajor </a:t>
            </a:r>
            <a:r>
              <a:rPr lang="en-GB" sz="2400" dirty="0">
                <a:latin typeface="Arial" panose="020B0604020202020204" pitchFamily="34" charset="0"/>
                <a:cs typeface="Arial" panose="020B0604020202020204" pitchFamily="34" charset="0"/>
              </a:rPr>
              <a:t>property owners  </a:t>
            </a:r>
          </a:p>
        </p:txBody>
      </p:sp>
      <p:sp>
        <p:nvSpPr>
          <p:cNvPr id="6" name="TextBox 5"/>
          <p:cNvSpPr txBox="1"/>
          <p:nvPr/>
        </p:nvSpPr>
        <p:spPr>
          <a:xfrm>
            <a:off x="8314948" y="287502"/>
            <a:ext cx="3985386"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Resentment vs elite </a:t>
            </a:r>
            <a:r>
              <a:rPr lang="en-GB" sz="2400" dirty="0" smtClean="0">
                <a:latin typeface="Arial" panose="020B0604020202020204" pitchFamily="34" charset="0"/>
                <a:cs typeface="Arial" panose="020B0604020202020204" pitchFamily="34" charset="0"/>
              </a:rPr>
              <a:t>grows</a:t>
            </a:r>
          </a:p>
          <a:p>
            <a:r>
              <a:rPr lang="en-GB" sz="2400" dirty="0" smtClean="0">
                <a:latin typeface="Arial" panose="020B0604020202020204" pitchFamily="34" charset="0"/>
                <a:cs typeface="Arial" panose="020B0604020202020204" pitchFamily="34" charset="0"/>
              </a:rPr>
              <a:t>due to Panic …Irrelevant</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since only elite </a:t>
            </a:r>
            <a:r>
              <a:rPr lang="en-GB" sz="2400" dirty="0" smtClean="0">
                <a:latin typeface="Arial" panose="020B0604020202020204" pitchFamily="34" charset="0"/>
                <a:cs typeface="Arial" panose="020B0604020202020204" pitchFamily="34" charset="0"/>
              </a:rPr>
              <a:t>vote and no</a:t>
            </a:r>
          </a:p>
          <a:p>
            <a:r>
              <a:rPr lang="en-GB" sz="2400" dirty="0">
                <a:latin typeface="Arial" panose="020B0604020202020204" pitchFamily="34" charset="0"/>
                <a:cs typeface="Arial" panose="020B0604020202020204" pitchFamily="34" charset="0"/>
              </a:rPr>
              <a:t>o</a:t>
            </a:r>
            <a:r>
              <a:rPr lang="en-GB" sz="2400" dirty="0" smtClean="0">
                <a:latin typeface="Arial" panose="020B0604020202020204" pitchFamily="34" charset="0"/>
                <a:cs typeface="Arial" panose="020B0604020202020204" pitchFamily="34" charset="0"/>
              </a:rPr>
              <a:t>rganized opposition</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8422199" y="2443236"/>
            <a:ext cx="3693601"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Monroe re- elected….</a:t>
            </a:r>
          </a:p>
          <a:p>
            <a:r>
              <a:rPr lang="en-GB" sz="2400" dirty="0" smtClean="0">
                <a:latin typeface="Arial" panose="020B0604020202020204" pitchFamily="34" charset="0"/>
                <a:cs typeface="Arial" panose="020B0604020202020204" pitchFamily="34" charset="0"/>
              </a:rPr>
              <a:t>‘unanimously’..1 elector</a:t>
            </a:r>
          </a:p>
          <a:p>
            <a:r>
              <a:rPr lang="en-GB" sz="2400" dirty="0">
                <a:latin typeface="Arial" panose="020B0604020202020204" pitchFamily="34" charset="0"/>
                <a:cs typeface="Arial" panose="020B0604020202020204" pitchFamily="34" charset="0"/>
              </a:rPr>
              <a:t>a</a:t>
            </a:r>
            <a:r>
              <a:rPr lang="en-GB" sz="2400" dirty="0" smtClean="0">
                <a:latin typeface="Arial" panose="020B0604020202020204" pitchFamily="34" charset="0"/>
                <a:cs typeface="Arial" panose="020B0604020202020204" pitchFamily="34" charset="0"/>
              </a:rPr>
              <a:t>sked to change vote</a:t>
            </a:r>
          </a:p>
        </p:txBody>
      </p:sp>
      <p:sp>
        <p:nvSpPr>
          <p:cNvPr id="8" name="Oval 7"/>
          <p:cNvSpPr/>
          <p:nvPr/>
        </p:nvSpPr>
        <p:spPr>
          <a:xfrm>
            <a:off x="1011433" y="3531155"/>
            <a:ext cx="952107" cy="1046375"/>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017273" y="4597955"/>
            <a:ext cx="952107" cy="1046375"/>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144265" y="1519475"/>
            <a:ext cx="952107" cy="1046375"/>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808985" y="5707427"/>
            <a:ext cx="1250183" cy="1046375"/>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New</a:t>
            </a:r>
          </a:p>
          <a:p>
            <a:pPr algn="ctr"/>
            <a:r>
              <a:rPr lang="en-GB" dirty="0" smtClean="0">
                <a:solidFill>
                  <a:schemeClr val="tx1"/>
                </a:solidFill>
              </a:rPr>
              <a:t>States</a:t>
            </a:r>
          </a:p>
        </p:txBody>
      </p:sp>
    </p:spTree>
    <p:extLst>
      <p:ext uri="{BB962C8B-B14F-4D97-AF65-F5344CB8AC3E}">
        <p14:creationId xmlns:p14="http://schemas.microsoft.com/office/powerpoint/2010/main" val="259634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085" y="2745142"/>
            <a:ext cx="8911687" cy="1280890"/>
          </a:xfrm>
        </p:spPr>
        <p:txBody>
          <a:bodyPr/>
          <a:lstStyle/>
          <a:p>
            <a:pPr algn="ctr"/>
            <a:r>
              <a:rPr lang="en-GB" dirty="0" smtClean="0"/>
              <a:t>Prelude</a:t>
            </a:r>
            <a:endParaRPr lang="en-GB" dirty="0"/>
          </a:p>
        </p:txBody>
      </p:sp>
    </p:spTree>
    <p:extLst>
      <p:ext uri="{BB962C8B-B14F-4D97-AF65-F5344CB8AC3E}">
        <p14:creationId xmlns:p14="http://schemas.microsoft.com/office/powerpoint/2010/main" val="3169390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401" y="190477"/>
            <a:ext cx="8911687" cy="1280890"/>
          </a:xfrm>
        </p:spPr>
        <p:txBody>
          <a:bodyPr/>
          <a:lstStyle/>
          <a:p>
            <a:r>
              <a:rPr lang="en-GB" dirty="0" smtClean="0"/>
              <a:t>Monroe’s Second Term (1820-1824)</a:t>
            </a:r>
            <a:endParaRPr lang="en-GB" dirty="0"/>
          </a:p>
        </p:txBody>
      </p:sp>
      <p:sp>
        <p:nvSpPr>
          <p:cNvPr id="3" name="Content Placeholder 2"/>
          <p:cNvSpPr>
            <a:spLocks noGrp="1"/>
          </p:cNvSpPr>
          <p:nvPr>
            <p:ph idx="1"/>
          </p:nvPr>
        </p:nvSpPr>
        <p:spPr>
          <a:xfrm>
            <a:off x="1048512" y="570412"/>
            <a:ext cx="11143488" cy="5562108"/>
          </a:xfrm>
        </p:spPr>
        <p:txBody>
          <a:bodyPr>
            <a:normAutofit fontScale="92500" lnSpcReduction="10000"/>
          </a:bodyPr>
          <a:lstStyle/>
          <a:p>
            <a:endParaRPr lang="en-GB" dirty="0" smtClean="0"/>
          </a:p>
          <a:p>
            <a:r>
              <a:rPr lang="en-GB" sz="2800" dirty="0" smtClean="0">
                <a:latin typeface="Arial" panose="020B0604020202020204" pitchFamily="34" charset="0"/>
                <a:cs typeface="Arial" panose="020B0604020202020204" pitchFamily="34" charset="0"/>
              </a:rPr>
              <a:t>Economy recovers….”good feelings return”</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Foreign Affairs dominate</a:t>
            </a:r>
          </a:p>
          <a:p>
            <a:pPr lvl="1"/>
            <a:r>
              <a:rPr lang="en-GB" sz="2800" dirty="0">
                <a:latin typeface="Arial" panose="020B0604020202020204" pitchFamily="34" charset="0"/>
                <a:cs typeface="Arial" panose="020B0604020202020204" pitchFamily="34" charset="0"/>
              </a:rPr>
              <a:t>Spanish Empire disintegrating….new South American Republics</a:t>
            </a:r>
          </a:p>
          <a:p>
            <a:pPr lvl="1"/>
            <a:r>
              <a:rPr lang="en-GB" sz="2800" dirty="0">
                <a:latin typeface="Arial" panose="020B0604020202020204" pitchFamily="34" charset="0"/>
                <a:cs typeface="Arial" panose="020B0604020202020204" pitchFamily="34" charset="0"/>
              </a:rPr>
              <a:t>British propose joint declaration no European power to invade</a:t>
            </a:r>
          </a:p>
          <a:p>
            <a:pPr lvl="1"/>
            <a:r>
              <a:rPr lang="en-GB" sz="2800" dirty="0">
                <a:latin typeface="Arial" panose="020B0604020202020204" pitchFamily="34" charset="0"/>
                <a:cs typeface="Arial" panose="020B0604020202020204" pitchFamily="34" charset="0"/>
              </a:rPr>
              <a:t>JQ Adams rejects US to guarantee </a:t>
            </a:r>
            <a:r>
              <a:rPr lang="en-GB" sz="2800" dirty="0" err="1">
                <a:latin typeface="Arial" panose="020B0604020202020204" pitchFamily="34" charset="0"/>
                <a:cs typeface="Arial" panose="020B0604020202020204" pitchFamily="34" charset="0"/>
              </a:rPr>
              <a:t>independene</a:t>
            </a:r>
            <a:r>
              <a:rPr lang="en-GB" sz="2800" dirty="0">
                <a:latin typeface="Arial" panose="020B0604020202020204" pitchFamily="34" charset="0"/>
                <a:cs typeface="Arial" panose="020B0604020202020204" pitchFamily="34" charset="0"/>
              </a:rPr>
              <a:t>…”Monroe Doctrine”</a:t>
            </a:r>
          </a:p>
          <a:p>
            <a:pPr lvl="1"/>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Democratic Republicans split as Jackson decides to run in 1824</a:t>
            </a:r>
          </a:p>
          <a:p>
            <a:pPr lvl="1"/>
            <a:r>
              <a:rPr lang="en-GB" sz="2800" dirty="0" smtClean="0">
                <a:latin typeface="Arial" panose="020B0604020202020204" pitchFamily="34" charset="0"/>
                <a:cs typeface="Arial" panose="020B0604020202020204" pitchFamily="34" charset="0"/>
              </a:rPr>
              <a:t>National Republicans… High tariff, central Bank, centralised  finance (ex Federalist), Indian rights</a:t>
            </a:r>
          </a:p>
          <a:p>
            <a:pPr lvl="1"/>
            <a:r>
              <a:rPr lang="en-GB" sz="2800" dirty="0" smtClean="0">
                <a:latin typeface="Arial" panose="020B0604020202020204" pitchFamily="34" charset="0"/>
                <a:cs typeface="Arial" panose="020B0604020202020204" pitchFamily="34" charset="0"/>
              </a:rPr>
              <a:t>Democratic Republicans… Low tariff, anti bank,  for Indian removals</a:t>
            </a:r>
          </a:p>
          <a:p>
            <a:pPr lvl="1"/>
            <a:endParaRPr lang="en-GB" dirty="0" smtClean="0"/>
          </a:p>
          <a:p>
            <a:pPr marL="457200" lvl="1" indent="0">
              <a:buNone/>
            </a:pPr>
            <a:endParaRPr lang="en-GB" dirty="0"/>
          </a:p>
          <a:p>
            <a:pPr lvl="1"/>
            <a:endParaRPr lang="en-GB" dirty="0"/>
          </a:p>
        </p:txBody>
      </p:sp>
      <p:sp>
        <p:nvSpPr>
          <p:cNvPr id="4" name="TextBox 3"/>
          <p:cNvSpPr txBox="1"/>
          <p:nvPr/>
        </p:nvSpPr>
        <p:spPr>
          <a:xfrm>
            <a:off x="816427" y="6095293"/>
            <a:ext cx="11114315" cy="892552"/>
          </a:xfrm>
          <a:prstGeom prst="rect">
            <a:avLst/>
          </a:prstGeom>
          <a:solidFill>
            <a:schemeClr val="bg1"/>
          </a:solidFill>
        </p:spPr>
        <p:txBody>
          <a:bodyPr wrap="square" rtlCol="0">
            <a:spAutoFit/>
          </a:bodyPr>
          <a:lstStyle/>
          <a:p>
            <a:pPr algn="ctr"/>
            <a:r>
              <a:rPr lang="en-GB" sz="2800" dirty="0" smtClean="0">
                <a:latin typeface="Arial" panose="020B0604020202020204" pitchFamily="34" charset="0"/>
                <a:cs typeface="Arial" panose="020B0604020202020204" pitchFamily="34" charset="0"/>
              </a:rPr>
              <a:t>Jackson</a:t>
            </a:r>
            <a:r>
              <a:rPr lang="en-GB" sz="2400" dirty="0" smtClean="0">
                <a:latin typeface="Arial" panose="020B0604020202020204" pitchFamily="34" charset="0"/>
                <a:cs typeface="Arial" panose="020B0604020202020204" pitchFamily="34" charset="0"/>
              </a:rPr>
              <a:t> decides to run in 1824 election vs Bank Conspiracy</a:t>
            </a:r>
          </a:p>
          <a:p>
            <a:pPr algn="ct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…..era of “good feelings” about to end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23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416" y="3357883"/>
            <a:ext cx="8911687" cy="1280890"/>
          </a:xfrm>
        </p:spPr>
        <p:txBody>
          <a:bodyPr/>
          <a:lstStyle/>
          <a:p>
            <a:pPr algn="ctr"/>
            <a:r>
              <a:rPr lang="en-GB" dirty="0" smtClean="0"/>
              <a:t>Intermission</a:t>
            </a:r>
            <a:endParaRPr lang="en-GB" dirty="0"/>
          </a:p>
        </p:txBody>
      </p:sp>
    </p:spTree>
    <p:extLst>
      <p:ext uri="{BB962C8B-B14F-4D97-AF65-F5344CB8AC3E}">
        <p14:creationId xmlns:p14="http://schemas.microsoft.com/office/powerpoint/2010/main" val="2541441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774" y="104630"/>
            <a:ext cx="8911687" cy="1280890"/>
          </a:xfrm>
        </p:spPr>
        <p:txBody>
          <a:bodyPr/>
          <a:lstStyle/>
          <a:p>
            <a:pPr algn="ctr"/>
            <a:r>
              <a:rPr lang="en-GB" dirty="0" smtClean="0"/>
              <a:t>Second Great Awakening</a:t>
            </a:r>
            <a:endParaRPr lang="en-GB" dirty="0"/>
          </a:p>
        </p:txBody>
      </p:sp>
      <p:pic>
        <p:nvPicPr>
          <p:cNvPr id="2050" name="Picture 2" descr="https://upload.wikimedia.org/wikipedia/commons/thumb/0/0f/1839-meth.jpg/280px-1839-me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37" y="989814"/>
            <a:ext cx="9761006" cy="58681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36254" y="990599"/>
            <a:ext cx="2255746"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Mass meetings</a:t>
            </a:r>
          </a:p>
          <a:p>
            <a:r>
              <a:rPr lang="en-GB" sz="2400" dirty="0" smtClean="0">
                <a:latin typeface="Arial" panose="020B0604020202020204" pitchFamily="34" charset="0"/>
                <a:cs typeface="Arial" panose="020B0604020202020204" pitchFamily="34" charset="0"/>
              </a:rPr>
              <a:t>Rural, small</a:t>
            </a:r>
          </a:p>
          <a:p>
            <a:r>
              <a:rPr lang="en-GB" sz="2400" dirty="0" smtClean="0">
                <a:latin typeface="Arial" panose="020B0604020202020204" pitchFamily="34" charset="0"/>
                <a:cs typeface="Arial" panose="020B0604020202020204" pitchFamily="34" charset="0"/>
              </a:rPr>
              <a:t>towns</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10047516" y="2536374"/>
            <a:ext cx="2144484"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Emotional.. </a:t>
            </a:r>
            <a:r>
              <a:rPr lang="en-GB" sz="2400" dirty="0" smtClean="0">
                <a:latin typeface="Arial" panose="020B0604020202020204" pitchFamily="34" charset="0"/>
                <a:cs typeface="Arial" panose="020B0604020202020204" pitchFamily="34" charset="0"/>
              </a:rPr>
              <a:t>Fits, seizures</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9957616" y="5693229"/>
            <a:ext cx="2380780" cy="461665"/>
          </a:xfrm>
          <a:prstGeom prst="rect">
            <a:avLst/>
          </a:prstGeom>
          <a:noFill/>
        </p:spPr>
        <p:txBody>
          <a:bodyPr wrap="none" rtlCol="0">
            <a:spAutoFit/>
          </a:bodyPr>
          <a:lstStyle/>
          <a:p>
            <a:r>
              <a:rPr lang="en-GB" dirty="0" smtClean="0"/>
              <a:t>‘</a:t>
            </a:r>
            <a:r>
              <a:rPr lang="en-GB" sz="2400" dirty="0">
                <a:latin typeface="Arial" panose="020B0604020202020204" pitchFamily="34" charset="0"/>
                <a:cs typeface="Arial" panose="020B0604020202020204" pitchFamily="34" charset="0"/>
              </a:rPr>
              <a:t>Anxious </a:t>
            </a:r>
            <a:r>
              <a:rPr lang="en-GB" sz="2400" dirty="0" smtClean="0">
                <a:latin typeface="Arial" panose="020B0604020202020204" pitchFamily="34" charset="0"/>
                <a:cs typeface="Arial" panose="020B0604020202020204" pitchFamily="34" charset="0"/>
              </a:rPr>
              <a:t>Bench’</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10058400" y="4049486"/>
            <a:ext cx="2253343"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Itinerant </a:t>
            </a:r>
            <a:r>
              <a:rPr lang="en-GB" sz="2400" dirty="0" smtClean="0">
                <a:latin typeface="Arial" panose="020B0604020202020204" pitchFamily="34" charset="0"/>
                <a:cs typeface="Arial" panose="020B0604020202020204" pitchFamily="34" charset="0"/>
              </a:rPr>
              <a:t>‘rock star; preachers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12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896" y="101594"/>
            <a:ext cx="8911687" cy="1280890"/>
          </a:xfrm>
        </p:spPr>
        <p:txBody>
          <a:bodyPr/>
          <a:lstStyle/>
          <a:p>
            <a:pPr algn="ctr"/>
            <a:r>
              <a:rPr lang="en-GB" dirty="0" smtClean="0"/>
              <a:t>First vs Second Great Awakening</a:t>
            </a:r>
            <a:endParaRPr lang="en-GB" dirty="0"/>
          </a:p>
        </p:txBody>
      </p:sp>
      <p:sp>
        <p:nvSpPr>
          <p:cNvPr id="3" name="Content Placeholder 2"/>
          <p:cNvSpPr>
            <a:spLocks noGrp="1"/>
          </p:cNvSpPr>
          <p:nvPr>
            <p:ph idx="1"/>
          </p:nvPr>
        </p:nvSpPr>
        <p:spPr>
          <a:xfrm>
            <a:off x="1269283" y="936172"/>
            <a:ext cx="10737660" cy="2830286"/>
          </a:xfrm>
        </p:spPr>
        <p:txBody>
          <a:bodyPr>
            <a:normAutofit fontScale="77500" lnSpcReduction="20000"/>
          </a:bodyPr>
          <a:lstStyle/>
          <a:p>
            <a:r>
              <a:rPr lang="en-GB" sz="3300" dirty="0" smtClean="0">
                <a:latin typeface="Arial" panose="020B0604020202020204" pitchFamily="34" charset="0"/>
                <a:cs typeface="Arial" panose="020B0604020202020204" pitchFamily="34" charset="0"/>
              </a:rPr>
              <a:t>First Awakening 1720-1740</a:t>
            </a:r>
          </a:p>
          <a:p>
            <a:pPr lvl="1"/>
            <a:r>
              <a:rPr lang="en-GB" sz="3300" dirty="0" smtClean="0">
                <a:latin typeface="Arial" panose="020B0604020202020204" pitchFamily="34" charset="0"/>
                <a:cs typeface="Arial" panose="020B0604020202020204" pitchFamily="34" charset="0"/>
              </a:rPr>
              <a:t>Anglican or Methodist led</a:t>
            </a:r>
          </a:p>
          <a:p>
            <a:pPr lvl="1"/>
            <a:r>
              <a:rPr lang="en-GB" sz="3300" dirty="0" smtClean="0">
                <a:latin typeface="Arial" panose="020B0604020202020204" pitchFamily="34" charset="0"/>
                <a:cs typeface="Arial" panose="020B0604020202020204" pitchFamily="34" charset="0"/>
              </a:rPr>
              <a:t>New England</a:t>
            </a:r>
          </a:p>
          <a:p>
            <a:pPr lvl="1"/>
            <a:r>
              <a:rPr lang="en-GB" sz="3300" dirty="0" smtClean="0">
                <a:latin typeface="Arial" panose="020B0604020202020204" pitchFamily="34" charset="0"/>
                <a:cs typeface="Arial" panose="020B0604020202020204" pitchFamily="34" charset="0"/>
              </a:rPr>
              <a:t>Pre Destination… trust in God’s mercy, individual has no agency</a:t>
            </a:r>
          </a:p>
          <a:p>
            <a:pPr lvl="1"/>
            <a:r>
              <a:rPr lang="en-GB" sz="3300" dirty="0" smtClean="0">
                <a:latin typeface="Arial" panose="020B0604020202020204" pitchFamily="34" charset="0"/>
                <a:cs typeface="Arial" panose="020B0604020202020204" pitchFamily="34" charset="0"/>
              </a:rPr>
              <a:t>Communal focus</a:t>
            </a:r>
          </a:p>
          <a:p>
            <a:pPr lvl="1"/>
            <a:r>
              <a:rPr lang="en-GB" sz="3300" dirty="0" smtClean="0">
                <a:latin typeface="Arial" panose="020B0604020202020204" pitchFamily="34" charset="0"/>
                <a:cs typeface="Arial" panose="020B0604020202020204" pitchFamily="34" charset="0"/>
              </a:rPr>
              <a:t>This earth “as it is”</a:t>
            </a:r>
          </a:p>
          <a:p>
            <a:pPr lvl="1"/>
            <a:endParaRPr lang="en-GB" dirty="0"/>
          </a:p>
          <a:p>
            <a:pPr lvl="1"/>
            <a:endParaRPr lang="en-GB" dirty="0"/>
          </a:p>
        </p:txBody>
      </p:sp>
      <p:sp>
        <p:nvSpPr>
          <p:cNvPr id="4" name="Content Placeholder 2"/>
          <p:cNvSpPr txBox="1">
            <a:spLocks/>
          </p:cNvSpPr>
          <p:nvPr/>
        </p:nvSpPr>
        <p:spPr>
          <a:xfrm>
            <a:off x="1123791" y="3886201"/>
            <a:ext cx="10959352" cy="310242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80000"/>
              </a:lnSpc>
            </a:pPr>
            <a:r>
              <a:rPr lang="en-GB" sz="2800" dirty="0">
                <a:latin typeface="Arial" panose="020B0604020202020204" pitchFamily="34" charset="0"/>
                <a:cs typeface="Arial" panose="020B0604020202020204" pitchFamily="34" charset="0"/>
              </a:rPr>
              <a:t>Second </a:t>
            </a:r>
            <a:r>
              <a:rPr lang="en-GB" sz="2800" dirty="0" smtClean="0">
                <a:latin typeface="Arial" panose="020B0604020202020204" pitchFamily="34" charset="0"/>
                <a:cs typeface="Arial" panose="020B0604020202020204" pitchFamily="34" charset="0"/>
              </a:rPr>
              <a:t>Awakening 1800-1850</a:t>
            </a:r>
            <a:endParaRPr lang="en-GB" sz="2800" dirty="0">
              <a:latin typeface="Arial" panose="020B0604020202020204" pitchFamily="34" charset="0"/>
              <a:cs typeface="Arial" panose="020B0604020202020204" pitchFamily="34" charset="0"/>
            </a:endParaRPr>
          </a:p>
          <a:p>
            <a:pPr lvl="1">
              <a:lnSpc>
                <a:spcPct val="80000"/>
              </a:lnSpc>
            </a:pPr>
            <a:r>
              <a:rPr lang="en-GB" sz="2800" dirty="0">
                <a:latin typeface="Arial" panose="020B0604020202020204" pitchFamily="34" charset="0"/>
                <a:cs typeface="Arial" panose="020B0604020202020204" pitchFamily="34" charset="0"/>
              </a:rPr>
              <a:t>Multiple denominations</a:t>
            </a:r>
          </a:p>
          <a:p>
            <a:pPr lvl="1">
              <a:lnSpc>
                <a:spcPct val="80000"/>
              </a:lnSpc>
            </a:pPr>
            <a:r>
              <a:rPr lang="en-GB" sz="2800" dirty="0">
                <a:latin typeface="Arial" panose="020B0604020202020204" pitchFamily="34" charset="0"/>
                <a:cs typeface="Arial" panose="020B0604020202020204" pitchFamily="34" charset="0"/>
              </a:rPr>
              <a:t>Western focus (West = Appalachians, Great Lakes</a:t>
            </a:r>
          </a:p>
          <a:p>
            <a:pPr lvl="1">
              <a:lnSpc>
                <a:spcPct val="80000"/>
              </a:lnSpc>
            </a:pPr>
            <a:r>
              <a:rPr lang="en-GB" sz="2800" dirty="0">
                <a:latin typeface="Arial" panose="020B0604020202020204" pitchFamily="34" charset="0"/>
                <a:cs typeface="Arial" panose="020B0604020202020204" pitchFamily="34" charset="0"/>
              </a:rPr>
              <a:t>Deeds and behaviour decide </a:t>
            </a:r>
            <a:r>
              <a:rPr lang="en-GB" sz="2800" dirty="0" smtClean="0">
                <a:latin typeface="Arial" panose="020B0604020202020204" pitchFamily="34" charset="0"/>
                <a:cs typeface="Arial" panose="020B0604020202020204" pitchFamily="34" charset="0"/>
              </a:rPr>
              <a:t>‘after life’…</a:t>
            </a:r>
            <a:r>
              <a:rPr lang="en-GB" sz="2800" dirty="0">
                <a:latin typeface="Arial" panose="020B0604020202020204" pitchFamily="34" charset="0"/>
                <a:cs typeface="Arial" panose="020B0604020202020204" pitchFamily="34" charset="0"/>
              </a:rPr>
              <a:t>humans have agency</a:t>
            </a:r>
          </a:p>
          <a:p>
            <a:pPr lvl="1">
              <a:lnSpc>
                <a:spcPct val="80000"/>
              </a:lnSpc>
            </a:pPr>
            <a:r>
              <a:rPr lang="en-GB" sz="2800" dirty="0" smtClean="0">
                <a:latin typeface="Arial" panose="020B0604020202020204" pitchFamily="34" charset="0"/>
                <a:cs typeface="Arial" panose="020B0604020202020204" pitchFamily="34" charset="0"/>
              </a:rPr>
              <a:t>Individual not community</a:t>
            </a:r>
            <a:endParaRPr lang="en-GB" sz="2800" dirty="0">
              <a:latin typeface="Arial" panose="020B0604020202020204" pitchFamily="34" charset="0"/>
              <a:cs typeface="Arial" panose="020B0604020202020204" pitchFamily="34" charset="0"/>
            </a:endParaRPr>
          </a:p>
          <a:p>
            <a:pPr lvl="1">
              <a:lnSpc>
                <a:spcPct val="80000"/>
              </a:lnSpc>
            </a:pPr>
            <a:r>
              <a:rPr lang="en-GB" sz="2800" dirty="0">
                <a:latin typeface="Arial" panose="020B0604020202020204" pitchFamily="34" charset="0"/>
                <a:cs typeface="Arial" panose="020B0604020202020204" pitchFamily="34" charset="0"/>
              </a:rPr>
              <a:t>Apocalypse and 1,000 rule by Jesus </a:t>
            </a:r>
            <a:r>
              <a:rPr lang="en-GB" sz="2800" dirty="0" smtClean="0">
                <a:latin typeface="Arial" panose="020B0604020202020204" pitchFamily="34" charset="0"/>
                <a:cs typeface="Arial" panose="020B0604020202020204" pitchFamily="34" charset="0"/>
              </a:rPr>
              <a:t>imminent… </a:t>
            </a:r>
            <a:r>
              <a:rPr lang="en-GB" sz="2800" dirty="0">
                <a:latin typeface="Arial" panose="020B0604020202020204" pitchFamily="34" charset="0"/>
                <a:cs typeface="Arial" panose="020B0604020202020204" pitchFamily="34" charset="0"/>
              </a:rPr>
              <a:t>need “heaven on earth first</a:t>
            </a:r>
          </a:p>
          <a:p>
            <a:pPr lvl="1">
              <a:lnSpc>
                <a:spcPct val="80000"/>
              </a:lnSpc>
            </a:pPr>
            <a:endParaRPr lang="en-GB" sz="2200" dirty="0">
              <a:latin typeface="Arial" panose="020B0604020202020204" pitchFamily="34" charset="0"/>
              <a:cs typeface="Arial" panose="020B0604020202020204" pitchFamily="34" charset="0"/>
            </a:endParaRPr>
          </a:p>
          <a:p>
            <a:pPr lvl="1"/>
            <a:endParaRPr lang="en-GB" dirty="0"/>
          </a:p>
        </p:txBody>
      </p:sp>
    </p:spTree>
    <p:extLst>
      <p:ext uri="{BB962C8B-B14F-4D97-AF65-F5344CB8AC3E}">
        <p14:creationId xmlns:p14="http://schemas.microsoft.com/office/powerpoint/2010/main" val="375486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741" y="477806"/>
            <a:ext cx="8911687" cy="924274"/>
          </a:xfrm>
        </p:spPr>
        <p:txBody>
          <a:bodyPr/>
          <a:lstStyle/>
          <a:p>
            <a:pPr algn="ctr"/>
            <a:r>
              <a:rPr lang="en-GB" dirty="0" smtClean="0"/>
              <a:t>Context</a:t>
            </a:r>
            <a:endParaRPr lang="en-GB" dirty="0"/>
          </a:p>
        </p:txBody>
      </p:sp>
      <p:cxnSp>
        <p:nvCxnSpPr>
          <p:cNvPr id="5" name="Straight Connector 4"/>
          <p:cNvCxnSpPr/>
          <p:nvPr/>
        </p:nvCxnSpPr>
        <p:spPr>
          <a:xfrm>
            <a:off x="701103" y="3940404"/>
            <a:ext cx="10649649" cy="34188"/>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401312" y="3755136"/>
            <a:ext cx="341376" cy="46329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175248" y="3773424"/>
            <a:ext cx="341376" cy="46329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058912" y="3718560"/>
            <a:ext cx="341376" cy="46329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832848" y="3688080"/>
            <a:ext cx="341376" cy="46329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1411712" y="3645408"/>
            <a:ext cx="341376" cy="46329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20624" y="3675888"/>
            <a:ext cx="341376" cy="46329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280416" y="2901696"/>
            <a:ext cx="1471878" cy="646331"/>
          </a:xfrm>
          <a:prstGeom prst="rect">
            <a:avLst/>
          </a:prstGeom>
          <a:noFill/>
        </p:spPr>
        <p:txBody>
          <a:bodyPr wrap="none" rtlCol="0">
            <a:spAutoFit/>
          </a:bodyPr>
          <a:lstStyle/>
          <a:p>
            <a:pPr algn="ctr"/>
            <a:r>
              <a:rPr lang="en-GB" dirty="0" smtClean="0"/>
              <a:t>Jamestown</a:t>
            </a:r>
          </a:p>
          <a:p>
            <a:pPr algn="ctr"/>
            <a:r>
              <a:rPr lang="en-GB" dirty="0" smtClean="0"/>
              <a:t>1620</a:t>
            </a:r>
            <a:endParaRPr lang="en-GB" dirty="0"/>
          </a:p>
        </p:txBody>
      </p:sp>
      <p:sp>
        <p:nvSpPr>
          <p:cNvPr id="14" name="TextBox 13"/>
          <p:cNvSpPr txBox="1"/>
          <p:nvPr/>
        </p:nvSpPr>
        <p:spPr>
          <a:xfrm>
            <a:off x="3638989" y="2773680"/>
            <a:ext cx="1887055" cy="646331"/>
          </a:xfrm>
          <a:prstGeom prst="rect">
            <a:avLst/>
          </a:prstGeom>
          <a:noFill/>
        </p:spPr>
        <p:txBody>
          <a:bodyPr wrap="none" rtlCol="0">
            <a:spAutoFit/>
          </a:bodyPr>
          <a:lstStyle/>
          <a:p>
            <a:pPr algn="ctr"/>
            <a:r>
              <a:rPr lang="en-GB" dirty="0" smtClean="0"/>
              <a:t>Independence</a:t>
            </a:r>
          </a:p>
          <a:p>
            <a:pPr algn="ctr"/>
            <a:r>
              <a:rPr lang="en-GB" dirty="0" smtClean="0"/>
              <a:t>1776</a:t>
            </a:r>
            <a:endParaRPr lang="en-GB" dirty="0"/>
          </a:p>
        </p:txBody>
      </p:sp>
      <p:sp>
        <p:nvSpPr>
          <p:cNvPr id="15" name="TextBox 14"/>
          <p:cNvSpPr txBox="1"/>
          <p:nvPr/>
        </p:nvSpPr>
        <p:spPr>
          <a:xfrm>
            <a:off x="5699818" y="2682240"/>
            <a:ext cx="1191353" cy="646331"/>
          </a:xfrm>
          <a:prstGeom prst="rect">
            <a:avLst/>
          </a:prstGeom>
          <a:noFill/>
        </p:spPr>
        <p:txBody>
          <a:bodyPr wrap="none" rtlCol="0">
            <a:spAutoFit/>
          </a:bodyPr>
          <a:lstStyle/>
          <a:p>
            <a:pPr algn="ctr"/>
            <a:r>
              <a:rPr lang="en-GB" dirty="0" smtClean="0"/>
              <a:t>Jefferson</a:t>
            </a:r>
          </a:p>
          <a:p>
            <a:pPr algn="ctr"/>
            <a:r>
              <a:rPr lang="en-GB" dirty="0" smtClean="0"/>
              <a:t>1800</a:t>
            </a:r>
            <a:endParaRPr lang="en-GB" dirty="0"/>
          </a:p>
        </p:txBody>
      </p:sp>
      <p:sp>
        <p:nvSpPr>
          <p:cNvPr id="16" name="TextBox 15"/>
          <p:cNvSpPr txBox="1"/>
          <p:nvPr/>
        </p:nvSpPr>
        <p:spPr>
          <a:xfrm>
            <a:off x="7374847" y="2737104"/>
            <a:ext cx="1803699" cy="646331"/>
          </a:xfrm>
          <a:prstGeom prst="rect">
            <a:avLst/>
          </a:prstGeom>
          <a:noFill/>
        </p:spPr>
        <p:txBody>
          <a:bodyPr wrap="none" rtlCol="0">
            <a:spAutoFit/>
          </a:bodyPr>
          <a:lstStyle/>
          <a:p>
            <a:pPr algn="ctr"/>
            <a:r>
              <a:rPr lang="en-GB" dirty="0" smtClean="0"/>
              <a:t>Good Feelings</a:t>
            </a:r>
          </a:p>
          <a:p>
            <a:pPr algn="ctr"/>
            <a:r>
              <a:rPr lang="en-GB" dirty="0" smtClean="0"/>
              <a:t>1820</a:t>
            </a:r>
            <a:endParaRPr lang="en-GB" dirty="0"/>
          </a:p>
        </p:txBody>
      </p:sp>
      <p:sp>
        <p:nvSpPr>
          <p:cNvPr id="17" name="TextBox 16"/>
          <p:cNvSpPr txBox="1"/>
          <p:nvPr/>
        </p:nvSpPr>
        <p:spPr>
          <a:xfrm>
            <a:off x="9414035" y="2682240"/>
            <a:ext cx="1151276" cy="923330"/>
          </a:xfrm>
          <a:prstGeom prst="rect">
            <a:avLst/>
          </a:prstGeom>
          <a:noFill/>
        </p:spPr>
        <p:txBody>
          <a:bodyPr wrap="none" rtlCol="0">
            <a:spAutoFit/>
          </a:bodyPr>
          <a:lstStyle/>
          <a:p>
            <a:pPr algn="ctr"/>
            <a:r>
              <a:rPr lang="en-GB" dirty="0" smtClean="0"/>
              <a:t>Mexican</a:t>
            </a:r>
          </a:p>
          <a:p>
            <a:pPr algn="ctr"/>
            <a:r>
              <a:rPr lang="en-GB" dirty="0" smtClean="0"/>
              <a:t>War</a:t>
            </a:r>
          </a:p>
          <a:p>
            <a:pPr algn="ctr"/>
            <a:r>
              <a:rPr lang="en-GB" dirty="0" smtClean="0"/>
              <a:t>1850</a:t>
            </a:r>
            <a:endParaRPr lang="en-GB" dirty="0"/>
          </a:p>
        </p:txBody>
      </p:sp>
      <p:sp>
        <p:nvSpPr>
          <p:cNvPr id="18" name="TextBox 17"/>
          <p:cNvSpPr txBox="1"/>
          <p:nvPr/>
        </p:nvSpPr>
        <p:spPr>
          <a:xfrm>
            <a:off x="11109995" y="2712720"/>
            <a:ext cx="697627" cy="923330"/>
          </a:xfrm>
          <a:prstGeom prst="rect">
            <a:avLst/>
          </a:prstGeom>
          <a:noFill/>
        </p:spPr>
        <p:txBody>
          <a:bodyPr wrap="none" rtlCol="0">
            <a:spAutoFit/>
          </a:bodyPr>
          <a:lstStyle/>
          <a:p>
            <a:pPr algn="ctr"/>
            <a:r>
              <a:rPr lang="en-GB" dirty="0" smtClean="0"/>
              <a:t>Civil</a:t>
            </a:r>
          </a:p>
          <a:p>
            <a:pPr algn="ctr"/>
            <a:r>
              <a:rPr lang="en-GB" dirty="0" smtClean="0"/>
              <a:t>War</a:t>
            </a:r>
          </a:p>
          <a:p>
            <a:pPr algn="ctr"/>
            <a:r>
              <a:rPr lang="en-GB" dirty="0" smtClean="0"/>
              <a:t>1860</a:t>
            </a:r>
            <a:endParaRPr lang="en-GB" dirty="0"/>
          </a:p>
        </p:txBody>
      </p:sp>
      <p:sp>
        <p:nvSpPr>
          <p:cNvPr id="19" name="TextBox 18"/>
          <p:cNvSpPr txBox="1"/>
          <p:nvPr/>
        </p:nvSpPr>
        <p:spPr>
          <a:xfrm>
            <a:off x="2109216" y="4450080"/>
            <a:ext cx="1755648" cy="830997"/>
          </a:xfrm>
          <a:prstGeom prst="rect">
            <a:avLst/>
          </a:prstGeom>
          <a:solidFill>
            <a:schemeClr val="accent6">
              <a:lumMod val="40000"/>
              <a:lumOff val="60000"/>
            </a:schemeClr>
          </a:solidFill>
        </p:spPr>
        <p:txBody>
          <a:bodyPr wrap="square" rtlCol="0">
            <a:spAutoFit/>
          </a:bodyPr>
          <a:lstStyle/>
          <a:p>
            <a:r>
              <a:rPr lang="en-GB" sz="2400" dirty="0" smtClean="0">
                <a:latin typeface="Arial" panose="020B0604020202020204" pitchFamily="34" charset="0"/>
                <a:cs typeface="Arial" panose="020B0604020202020204" pitchFamily="34" charset="0"/>
              </a:rPr>
              <a:t>First Great</a:t>
            </a:r>
          </a:p>
          <a:p>
            <a:r>
              <a:rPr lang="en-GB" sz="2400" dirty="0" smtClean="0">
                <a:latin typeface="Arial" panose="020B0604020202020204" pitchFamily="34" charset="0"/>
                <a:cs typeface="Arial" panose="020B0604020202020204" pitchFamily="34" charset="0"/>
              </a:rPr>
              <a:t>Awakening</a:t>
            </a:r>
            <a:endParaRPr lang="en-GB" sz="2400" dirty="0">
              <a:latin typeface="Arial" panose="020B0604020202020204" pitchFamily="34" charset="0"/>
              <a:cs typeface="Arial" panose="020B0604020202020204" pitchFamily="34" charset="0"/>
            </a:endParaRPr>
          </a:p>
        </p:txBody>
      </p:sp>
      <p:sp>
        <p:nvSpPr>
          <p:cNvPr id="21" name="TextBox 20"/>
          <p:cNvSpPr txBox="1"/>
          <p:nvPr/>
        </p:nvSpPr>
        <p:spPr>
          <a:xfrm>
            <a:off x="6388608" y="4431792"/>
            <a:ext cx="3645408" cy="830997"/>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r>
              <a:rPr lang="en-GB" sz="2400" dirty="0">
                <a:latin typeface="Arial" panose="020B0604020202020204" pitchFamily="34" charset="0"/>
                <a:cs typeface="Arial" panose="020B0604020202020204" pitchFamily="34" charset="0"/>
              </a:rPr>
              <a:t>Second Great</a:t>
            </a:r>
          </a:p>
          <a:p>
            <a:pPr algn="ctr"/>
            <a:r>
              <a:rPr lang="en-GB" sz="2400" dirty="0">
                <a:latin typeface="Arial" panose="020B0604020202020204" pitchFamily="34" charset="0"/>
                <a:cs typeface="Arial" panose="020B0604020202020204" pitchFamily="34" charset="0"/>
              </a:rPr>
              <a:t>Awakening</a:t>
            </a:r>
          </a:p>
        </p:txBody>
      </p:sp>
      <p:sp>
        <p:nvSpPr>
          <p:cNvPr id="22" name="TextBox 21"/>
          <p:cNvSpPr txBox="1"/>
          <p:nvPr/>
        </p:nvSpPr>
        <p:spPr>
          <a:xfrm>
            <a:off x="3565289" y="1604990"/>
            <a:ext cx="1438214"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Events</a:t>
            </a:r>
          </a:p>
        </p:txBody>
      </p:sp>
      <p:sp>
        <p:nvSpPr>
          <p:cNvPr id="23" name="TextBox 22"/>
          <p:cNvSpPr txBox="1"/>
          <p:nvPr/>
        </p:nvSpPr>
        <p:spPr>
          <a:xfrm>
            <a:off x="5943600" y="1676400"/>
            <a:ext cx="1619354"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Culture </a:t>
            </a:r>
          </a:p>
        </p:txBody>
      </p:sp>
      <p:sp>
        <p:nvSpPr>
          <p:cNvPr id="24" name="TextBox 23"/>
          <p:cNvSpPr txBox="1"/>
          <p:nvPr/>
        </p:nvSpPr>
        <p:spPr>
          <a:xfrm>
            <a:off x="8351520" y="1633728"/>
            <a:ext cx="1717766"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Events</a:t>
            </a:r>
          </a:p>
        </p:txBody>
      </p:sp>
      <p:sp>
        <p:nvSpPr>
          <p:cNvPr id="25" name="Right Arrow 24"/>
          <p:cNvSpPr/>
          <p:nvPr/>
        </p:nvSpPr>
        <p:spPr>
          <a:xfrm>
            <a:off x="5169408" y="1694688"/>
            <a:ext cx="585216" cy="475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Arrow 25"/>
          <p:cNvSpPr/>
          <p:nvPr/>
        </p:nvSpPr>
        <p:spPr>
          <a:xfrm>
            <a:off x="7558169" y="1698172"/>
            <a:ext cx="585216" cy="475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2267712" y="5913120"/>
            <a:ext cx="8564973" cy="584775"/>
          </a:xfrm>
          <a:prstGeom prst="rect">
            <a:avLst/>
          </a:prstGeom>
          <a:solidFill>
            <a:schemeClr val="bg1"/>
          </a:solidFill>
        </p:spPr>
        <p:txBody>
          <a:bodyPr wrap="none" rtlCol="0">
            <a:spAutoFit/>
          </a:bodyPr>
          <a:lstStyle/>
          <a:p>
            <a:r>
              <a:rPr lang="en-GB" sz="3200" dirty="0" smtClean="0">
                <a:latin typeface="Arial" panose="020B0604020202020204" pitchFamily="34" charset="0"/>
                <a:cs typeface="Arial" panose="020B0604020202020204" pitchFamily="34" charset="0"/>
              </a:rPr>
              <a:t>Unique American events create unique culture</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22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animBg="1"/>
      <p:bldP spid="21" grpId="0" animBg="1"/>
      <p:bldP spid="22" grpId="0"/>
      <p:bldP spid="23" grpId="0"/>
      <p:bldP spid="24" grpId="0"/>
      <p:bldP spid="25" grpId="0" animBg="1"/>
      <p:bldP spid="26"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133" y="221774"/>
            <a:ext cx="8911687" cy="1280890"/>
          </a:xfrm>
        </p:spPr>
        <p:txBody>
          <a:bodyPr/>
          <a:lstStyle/>
          <a:p>
            <a:pPr algn="ctr"/>
            <a:r>
              <a:rPr lang="en-GB" dirty="0" smtClean="0"/>
              <a:t>Second Great Awakening Causes and Effects</a:t>
            </a:r>
            <a:endParaRPr lang="en-GB" dirty="0"/>
          </a:p>
        </p:txBody>
      </p:sp>
      <p:sp>
        <p:nvSpPr>
          <p:cNvPr id="4" name="Oval 3"/>
          <p:cNvSpPr/>
          <p:nvPr/>
        </p:nvSpPr>
        <p:spPr>
          <a:xfrm>
            <a:off x="1572768" y="1694688"/>
            <a:ext cx="2060448" cy="178003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Market </a:t>
            </a:r>
          </a:p>
          <a:p>
            <a:pPr algn="ctr"/>
            <a:r>
              <a:rPr lang="en-GB" dirty="0" smtClean="0">
                <a:solidFill>
                  <a:schemeClr val="tx1"/>
                </a:solidFill>
              </a:rPr>
              <a:t>Revolution</a:t>
            </a:r>
            <a:endParaRPr lang="en-GB" dirty="0">
              <a:solidFill>
                <a:schemeClr val="tx1"/>
              </a:solidFill>
            </a:endParaRPr>
          </a:p>
        </p:txBody>
      </p:sp>
      <p:sp>
        <p:nvSpPr>
          <p:cNvPr id="6" name="Oval 5"/>
          <p:cNvSpPr/>
          <p:nvPr/>
        </p:nvSpPr>
        <p:spPr>
          <a:xfrm>
            <a:off x="8290560" y="1395984"/>
            <a:ext cx="2157984" cy="178003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New </a:t>
            </a:r>
          </a:p>
          <a:p>
            <a:pPr algn="ctr"/>
            <a:r>
              <a:rPr lang="en-GB" dirty="0" smtClean="0">
                <a:solidFill>
                  <a:schemeClr val="tx1"/>
                </a:solidFill>
              </a:rPr>
              <a:t>Religious</a:t>
            </a:r>
          </a:p>
          <a:p>
            <a:pPr algn="ctr"/>
            <a:r>
              <a:rPr lang="en-GB" dirty="0" smtClean="0">
                <a:solidFill>
                  <a:schemeClr val="tx1"/>
                </a:solidFill>
              </a:rPr>
              <a:t>Movements</a:t>
            </a:r>
            <a:endParaRPr lang="en-GB" dirty="0">
              <a:solidFill>
                <a:schemeClr val="tx1"/>
              </a:solidFill>
            </a:endParaRPr>
          </a:p>
        </p:txBody>
      </p:sp>
      <p:sp>
        <p:nvSpPr>
          <p:cNvPr id="7" name="Oval 6"/>
          <p:cNvSpPr/>
          <p:nvPr/>
        </p:nvSpPr>
        <p:spPr>
          <a:xfrm>
            <a:off x="1414272" y="4949952"/>
            <a:ext cx="2054352" cy="178003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Social</a:t>
            </a:r>
          </a:p>
          <a:p>
            <a:pPr algn="ctr"/>
            <a:r>
              <a:rPr lang="en-GB" dirty="0" smtClean="0">
                <a:solidFill>
                  <a:schemeClr val="tx1"/>
                </a:solidFill>
              </a:rPr>
              <a:t>Changes</a:t>
            </a:r>
            <a:endParaRPr lang="en-GB" dirty="0">
              <a:solidFill>
                <a:schemeClr val="tx1"/>
              </a:solidFill>
            </a:endParaRPr>
          </a:p>
        </p:txBody>
      </p:sp>
      <p:sp>
        <p:nvSpPr>
          <p:cNvPr id="8" name="Oval 7"/>
          <p:cNvSpPr/>
          <p:nvPr/>
        </p:nvSpPr>
        <p:spPr>
          <a:xfrm>
            <a:off x="8418576" y="4748784"/>
            <a:ext cx="2164080" cy="178003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Reform </a:t>
            </a:r>
          </a:p>
          <a:p>
            <a:pPr algn="ctr"/>
            <a:r>
              <a:rPr lang="en-GB" dirty="0" smtClean="0">
                <a:solidFill>
                  <a:schemeClr val="tx1"/>
                </a:solidFill>
              </a:rPr>
              <a:t>Movements</a:t>
            </a:r>
            <a:endParaRPr lang="en-GB" dirty="0">
              <a:solidFill>
                <a:schemeClr val="tx1"/>
              </a:solidFill>
            </a:endParaRPr>
          </a:p>
        </p:txBody>
      </p:sp>
      <p:sp>
        <p:nvSpPr>
          <p:cNvPr id="9" name="Oval 8"/>
          <p:cNvSpPr/>
          <p:nvPr/>
        </p:nvSpPr>
        <p:spPr>
          <a:xfrm>
            <a:off x="4809744" y="3346704"/>
            <a:ext cx="2060448" cy="178003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Second</a:t>
            </a:r>
          </a:p>
          <a:p>
            <a:pPr algn="ctr"/>
            <a:r>
              <a:rPr lang="en-GB" dirty="0" smtClean="0">
                <a:solidFill>
                  <a:schemeClr val="tx1"/>
                </a:solidFill>
              </a:rPr>
              <a:t>Great</a:t>
            </a:r>
          </a:p>
          <a:p>
            <a:pPr algn="ctr"/>
            <a:r>
              <a:rPr lang="en-GB" dirty="0" smtClean="0">
                <a:solidFill>
                  <a:schemeClr val="tx1"/>
                </a:solidFill>
              </a:rPr>
              <a:t>Awakening</a:t>
            </a:r>
            <a:endParaRPr lang="en-GB" dirty="0">
              <a:solidFill>
                <a:schemeClr val="tx1"/>
              </a:solidFill>
            </a:endParaRPr>
          </a:p>
        </p:txBody>
      </p:sp>
      <p:sp>
        <p:nvSpPr>
          <p:cNvPr id="10" name="Left-Right Arrow 9"/>
          <p:cNvSpPr/>
          <p:nvPr/>
        </p:nvSpPr>
        <p:spPr>
          <a:xfrm rot="19615865">
            <a:off x="6888795" y="3005804"/>
            <a:ext cx="1447532" cy="4267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Right Arrow 10"/>
          <p:cNvSpPr/>
          <p:nvPr/>
        </p:nvSpPr>
        <p:spPr>
          <a:xfrm rot="2111485">
            <a:off x="3542089" y="3121626"/>
            <a:ext cx="1447532" cy="4267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eft-Right Arrow 11"/>
          <p:cNvSpPr/>
          <p:nvPr/>
        </p:nvSpPr>
        <p:spPr>
          <a:xfrm rot="8747808">
            <a:off x="3414073" y="4883371"/>
            <a:ext cx="1447532" cy="4267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Left-Right Arrow 12"/>
          <p:cNvSpPr/>
          <p:nvPr/>
        </p:nvSpPr>
        <p:spPr>
          <a:xfrm rot="12601640">
            <a:off x="6919272" y="4755355"/>
            <a:ext cx="1447532" cy="4267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1365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232" y="151388"/>
            <a:ext cx="8911687" cy="649891"/>
          </a:xfrm>
        </p:spPr>
        <p:txBody>
          <a:bodyPr/>
          <a:lstStyle/>
          <a:p>
            <a:pPr algn="ctr"/>
            <a:r>
              <a:rPr lang="en-GB" dirty="0" smtClean="0"/>
              <a:t>Market Forces</a:t>
            </a:r>
            <a:endParaRPr lang="en-GB" dirty="0"/>
          </a:p>
        </p:txBody>
      </p:sp>
      <p:sp>
        <p:nvSpPr>
          <p:cNvPr id="4" name="TextBox 3"/>
          <p:cNvSpPr txBox="1"/>
          <p:nvPr/>
        </p:nvSpPr>
        <p:spPr>
          <a:xfrm>
            <a:off x="6890657" y="675239"/>
            <a:ext cx="4855029"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First American “Superhighway”</a:t>
            </a:r>
          </a:p>
          <a:p>
            <a:r>
              <a:rPr lang="en-GB" sz="2400" dirty="0" smtClean="0">
                <a:latin typeface="Arial" panose="020B0604020202020204" pitchFamily="34" charset="0"/>
                <a:cs typeface="Arial" panose="020B0604020202020204" pitchFamily="34" charset="0"/>
              </a:rPr>
              <a:t>Completed 1825 at cost of £17 </a:t>
            </a:r>
            <a:r>
              <a:rPr lang="en-GB" sz="2400" dirty="0" err="1" smtClean="0">
                <a:latin typeface="Arial" panose="020B0604020202020204" pitchFamily="34" charset="0"/>
                <a:cs typeface="Arial" panose="020B0604020202020204" pitchFamily="34" charset="0"/>
              </a:rPr>
              <a:t>million:NY</a:t>
            </a:r>
            <a:r>
              <a:rPr lang="en-GB" sz="2400" dirty="0" smtClean="0">
                <a:latin typeface="Arial" panose="020B0604020202020204" pitchFamily="34" charset="0"/>
                <a:cs typeface="Arial" panose="020B0604020202020204" pitchFamily="34" charset="0"/>
              </a:rPr>
              <a:t> State as “Improvement”</a:t>
            </a:r>
            <a:endParaRPr lang="en-GB"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54600" y="1481579"/>
            <a:ext cx="6779600" cy="5376421"/>
          </a:xfrm>
          <a:prstGeom prst="rect">
            <a:avLst/>
          </a:prstGeom>
        </p:spPr>
      </p:pic>
      <p:sp>
        <p:nvSpPr>
          <p:cNvPr id="3" name="TextBox 2"/>
          <p:cNvSpPr txBox="1"/>
          <p:nvPr/>
        </p:nvSpPr>
        <p:spPr>
          <a:xfrm>
            <a:off x="2170747" y="843251"/>
            <a:ext cx="1864613"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Erie Canal</a:t>
            </a:r>
            <a:endParaRPr lang="en-GB" sz="2800" dirty="0">
              <a:latin typeface="Arial" panose="020B0604020202020204" pitchFamily="34" charset="0"/>
              <a:cs typeface="Arial" panose="020B0604020202020204" pitchFamily="34" charset="0"/>
            </a:endParaRPr>
          </a:p>
        </p:txBody>
      </p:sp>
      <p:sp>
        <p:nvSpPr>
          <p:cNvPr id="6" name="TextBox 5"/>
          <p:cNvSpPr txBox="1"/>
          <p:nvPr/>
        </p:nvSpPr>
        <p:spPr>
          <a:xfrm>
            <a:off x="6914224" y="2888866"/>
            <a:ext cx="422423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90% reduction in freight costs</a:t>
            </a:r>
          </a:p>
        </p:txBody>
      </p:sp>
      <p:sp>
        <p:nvSpPr>
          <p:cNvPr id="7" name="TextBox 6"/>
          <p:cNvSpPr txBox="1"/>
          <p:nvPr/>
        </p:nvSpPr>
        <p:spPr>
          <a:xfrm>
            <a:off x="6934649" y="3410257"/>
            <a:ext cx="4723951"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Grain from Great Lakes to </a:t>
            </a:r>
            <a:r>
              <a:rPr lang="en-GB" sz="2400" dirty="0" err="1" smtClean="0">
                <a:latin typeface="Arial" panose="020B0604020202020204" pitchFamily="34" charset="0"/>
                <a:cs typeface="Arial" panose="020B0604020202020204" pitchFamily="34" charset="0"/>
              </a:rPr>
              <a:t>NY..</a:t>
            </a:r>
            <a:r>
              <a:rPr lang="en-GB" sz="2400" dirty="0" err="1">
                <a:latin typeface="Arial" panose="020B0604020202020204" pitchFamily="34" charset="0"/>
                <a:cs typeface="Arial" panose="020B0604020202020204" pitchFamily="34" charset="0"/>
              </a:rPr>
              <a:t>Manufactured</a:t>
            </a:r>
            <a:r>
              <a:rPr lang="en-GB" sz="2400" dirty="0">
                <a:latin typeface="Arial" panose="020B0604020202020204" pitchFamily="34" charset="0"/>
                <a:cs typeface="Arial" panose="020B0604020202020204" pitchFamily="34" charset="0"/>
              </a:rPr>
              <a:t> goods in return</a:t>
            </a:r>
          </a:p>
        </p:txBody>
      </p:sp>
      <p:sp>
        <p:nvSpPr>
          <p:cNvPr id="8" name="TextBox 7"/>
          <p:cNvSpPr txBox="1"/>
          <p:nvPr/>
        </p:nvSpPr>
        <p:spPr>
          <a:xfrm>
            <a:off x="6965956" y="4427233"/>
            <a:ext cx="4714415" cy="830997"/>
          </a:xfrm>
          <a:prstGeom prst="rect">
            <a:avLst/>
          </a:prstGeom>
          <a:noFill/>
        </p:spPr>
        <p:txBody>
          <a:bodyPr wrap="square" rtlCol="0">
            <a:spAutoFit/>
          </a:bodyPr>
          <a:lstStyle/>
          <a:p>
            <a:r>
              <a:rPr lang="en-GB" dirty="0" smtClean="0"/>
              <a:t>‘</a:t>
            </a:r>
            <a:r>
              <a:rPr lang="en-GB" sz="2400" dirty="0">
                <a:latin typeface="Arial" panose="020B0604020202020204" pitchFamily="34" charset="0"/>
                <a:cs typeface="Arial" panose="020B0604020202020204" pitchFamily="34" charset="0"/>
              </a:rPr>
              <a:t>National Road completed </a:t>
            </a:r>
            <a:r>
              <a:rPr lang="en-GB" sz="2400" dirty="0" smtClean="0">
                <a:latin typeface="Arial" panose="020B0604020202020204" pitchFamily="34" charset="0"/>
                <a:cs typeface="Arial" panose="020B0604020202020204" pitchFamily="34" charset="0"/>
              </a:rPr>
              <a:t>1811-1837connects Interior to coast</a:t>
            </a:r>
            <a:endParaRPr lang="en-GB" sz="2400" dirty="0">
              <a:latin typeface="Arial" panose="020B0604020202020204" pitchFamily="34" charset="0"/>
              <a:cs typeface="Arial" panose="020B0604020202020204" pitchFamily="34" charset="0"/>
            </a:endParaRPr>
          </a:p>
        </p:txBody>
      </p:sp>
      <p:sp>
        <p:nvSpPr>
          <p:cNvPr id="9" name="TextBox 8"/>
          <p:cNvSpPr txBox="1"/>
          <p:nvPr/>
        </p:nvSpPr>
        <p:spPr>
          <a:xfrm>
            <a:off x="7009278" y="1967062"/>
            <a:ext cx="5073865"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Most labour </a:t>
            </a:r>
            <a:r>
              <a:rPr lang="en-GB" sz="2400" dirty="0" smtClean="0">
                <a:latin typeface="Arial" panose="020B0604020202020204" pitchFamily="34" charset="0"/>
                <a:cs typeface="Arial" panose="020B0604020202020204" pitchFamily="34" charset="0"/>
              </a:rPr>
              <a:t>Catholic Irish migrants …physical </a:t>
            </a:r>
            <a:r>
              <a:rPr lang="en-GB" sz="2400" dirty="0">
                <a:latin typeface="Arial" panose="020B0604020202020204" pitchFamily="34" charset="0"/>
                <a:cs typeface="Arial" panose="020B0604020202020204" pitchFamily="34" charset="0"/>
              </a:rPr>
              <a:t>attacks</a:t>
            </a:r>
          </a:p>
        </p:txBody>
      </p:sp>
      <p:sp>
        <p:nvSpPr>
          <p:cNvPr id="10" name="TextBox 9"/>
          <p:cNvSpPr txBox="1"/>
          <p:nvPr/>
        </p:nvSpPr>
        <p:spPr>
          <a:xfrm>
            <a:off x="7001336" y="5462271"/>
            <a:ext cx="5822235" cy="1200329"/>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Shocking transition </a:t>
            </a:r>
            <a:r>
              <a:rPr lang="en-GB" sz="2400" dirty="0">
                <a:latin typeface="Arial" panose="020B0604020202020204" pitchFamily="34" charset="0"/>
                <a:cs typeface="Arial" panose="020B0604020202020204" pitchFamily="34" charset="0"/>
              </a:rPr>
              <a:t>from personal </a:t>
            </a:r>
            <a:r>
              <a:rPr lang="en-GB" sz="2400" dirty="0" smtClean="0">
                <a:latin typeface="Arial" panose="020B0604020202020204" pitchFamily="34" charset="0"/>
                <a:cs typeface="Arial" panose="020B0604020202020204" pitchFamily="34" charset="0"/>
              </a:rPr>
              <a:t>barter</a:t>
            </a:r>
          </a:p>
          <a:p>
            <a:r>
              <a:rPr lang="en-GB" sz="2400" dirty="0" smtClean="0">
                <a:latin typeface="Arial" panose="020B0604020202020204" pitchFamily="34" charset="0"/>
                <a:cs typeface="Arial" panose="020B0604020202020204" pitchFamily="34" charset="0"/>
              </a:rPr>
              <a:t> economy: Impersonal</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unpredictable</a:t>
            </a:r>
          </a:p>
          <a:p>
            <a:r>
              <a:rPr lang="en-GB" sz="2400" dirty="0" smtClean="0">
                <a:latin typeface="Arial" panose="020B0604020202020204" pitchFamily="34" charset="0"/>
                <a:cs typeface="Arial" panose="020B0604020202020204" pitchFamily="34" charset="0"/>
              </a:rPr>
              <a:t> relationships…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760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Social Change</a:t>
            </a:r>
            <a:endParaRPr lang="en-GB" dirty="0"/>
          </a:p>
        </p:txBody>
      </p:sp>
      <p:sp>
        <p:nvSpPr>
          <p:cNvPr id="3" name="Content Placeholder 2"/>
          <p:cNvSpPr>
            <a:spLocks noGrp="1"/>
          </p:cNvSpPr>
          <p:nvPr>
            <p:ph idx="1"/>
          </p:nvPr>
        </p:nvSpPr>
        <p:spPr>
          <a:xfrm>
            <a:off x="805543" y="1668543"/>
            <a:ext cx="11571513" cy="4854805"/>
          </a:xfrm>
        </p:spPr>
        <p:txBody>
          <a:bodyPr>
            <a:normAutofit fontScale="92500" lnSpcReduction="10000"/>
          </a:bodyPr>
          <a:lstStyle/>
          <a:p>
            <a:r>
              <a:rPr lang="en-GB" sz="2800" dirty="0" smtClean="0">
                <a:latin typeface="Arial" panose="020B0604020202020204" pitchFamily="34" charset="0"/>
                <a:cs typeface="Arial" panose="020B0604020202020204" pitchFamily="34" charset="0"/>
              </a:rPr>
              <a:t>Movement west....away from traditional power centres NY, Philadelphia</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Increase in wealth and opportunity for all….beyond self sufficiency</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Cult of the “rugged individual”</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Middle class of trades, shop owners, small manufacturer emerge</a:t>
            </a:r>
          </a:p>
          <a:p>
            <a:pPr marL="0" indent="0">
              <a:buNone/>
            </a:pPr>
            <a:r>
              <a:rPr lang="en-GB" sz="2800" dirty="0" smtClean="0">
                <a:latin typeface="Arial" panose="020B0604020202020204" pitchFamily="34" charset="0"/>
                <a:cs typeface="Arial" panose="020B0604020202020204" pitchFamily="34" charset="0"/>
              </a:rPr>
              <a:t>…..especially along Erie Canal  </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Conditions ripe for ‘new religion” focused on individual and agency</a:t>
            </a:r>
          </a:p>
          <a:p>
            <a:endParaRPr lang="en-GB" dirty="0"/>
          </a:p>
          <a:p>
            <a:endParaRPr lang="en-GB" dirty="0" smtClean="0"/>
          </a:p>
          <a:p>
            <a:endParaRPr lang="en-GB" dirty="0"/>
          </a:p>
          <a:p>
            <a:endParaRPr lang="en-GB" dirty="0" smtClean="0"/>
          </a:p>
          <a:p>
            <a:endParaRPr lang="en-GB" dirty="0"/>
          </a:p>
          <a:p>
            <a:endParaRPr lang="en-GB" dirty="0" smtClean="0"/>
          </a:p>
        </p:txBody>
      </p:sp>
    </p:spTree>
    <p:extLst>
      <p:ext uri="{BB962C8B-B14F-4D97-AF65-F5344CB8AC3E}">
        <p14:creationId xmlns:p14="http://schemas.microsoft.com/office/powerpoint/2010/main" val="8629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268" y="119216"/>
            <a:ext cx="8911687" cy="1280890"/>
          </a:xfrm>
        </p:spPr>
        <p:txBody>
          <a:bodyPr/>
          <a:lstStyle/>
          <a:p>
            <a:r>
              <a:rPr lang="en-GB" dirty="0" smtClean="0"/>
              <a:t>Religious Movements: common themes</a:t>
            </a:r>
            <a:endParaRPr lang="en-GB" dirty="0"/>
          </a:p>
        </p:txBody>
      </p:sp>
      <p:sp>
        <p:nvSpPr>
          <p:cNvPr id="3" name="Content Placeholder 2"/>
          <p:cNvSpPr>
            <a:spLocks noGrp="1"/>
          </p:cNvSpPr>
          <p:nvPr>
            <p:ph idx="1"/>
          </p:nvPr>
        </p:nvSpPr>
        <p:spPr>
          <a:xfrm>
            <a:off x="1701521" y="957944"/>
            <a:ext cx="10283649" cy="2044606"/>
          </a:xfrm>
        </p:spPr>
        <p:txBody>
          <a:bodyPr>
            <a:noAutofit/>
          </a:bodyPr>
          <a:lstStyle/>
          <a:p>
            <a:r>
              <a:rPr lang="en-GB" sz="2800" dirty="0" smtClean="0">
                <a:latin typeface="Arial" panose="020B0604020202020204" pitchFamily="34" charset="0"/>
                <a:cs typeface="Arial" panose="020B0604020202020204" pitchFamily="34" charset="0"/>
              </a:rPr>
              <a:t>“Heaven on earth”….the objective </a:t>
            </a:r>
          </a:p>
          <a:p>
            <a:pPr lvl="1"/>
            <a:r>
              <a:rPr lang="en-GB" sz="2800" dirty="0" smtClean="0">
                <a:latin typeface="Arial" panose="020B0604020202020204" pitchFamily="34" charset="0"/>
                <a:cs typeface="Arial" panose="020B0604020202020204" pitchFamily="34" charset="0"/>
              </a:rPr>
              <a:t>Jesus’s return imminent ---1,000 yeas of His rule</a:t>
            </a:r>
          </a:p>
          <a:p>
            <a:pPr lvl="1"/>
            <a:r>
              <a:rPr lang="en-GB" sz="2800" dirty="0" smtClean="0">
                <a:latin typeface="Arial" panose="020B0604020202020204" pitchFamily="34" charset="0"/>
                <a:cs typeface="Arial" panose="020B0604020202020204" pitchFamily="34" charset="0"/>
              </a:rPr>
              <a:t>‘Apocalypse” to be welcomed (not ‘Day of Judgement’)</a:t>
            </a:r>
          </a:p>
          <a:p>
            <a:pPr lvl="1"/>
            <a:r>
              <a:rPr lang="en-GB" sz="2800" dirty="0" smtClean="0">
                <a:latin typeface="Arial" panose="020B0604020202020204" pitchFamily="34" charset="0"/>
                <a:cs typeface="Arial" panose="020B0604020202020204" pitchFamily="34" charset="0"/>
              </a:rPr>
              <a:t>Heaven on earth must be created first</a:t>
            </a:r>
            <a:endParaRPr lang="en-GB" sz="2800"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1770652" y="3077851"/>
            <a:ext cx="10541091" cy="19670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sz="2800" dirty="0">
                <a:latin typeface="Arial" panose="020B0604020202020204" pitchFamily="34" charset="0"/>
                <a:cs typeface="Arial" panose="020B0604020202020204" pitchFamily="34" charset="0"/>
              </a:rPr>
              <a:t>Emotion not Logic</a:t>
            </a:r>
          </a:p>
          <a:p>
            <a:pPr lvl="1"/>
            <a:r>
              <a:rPr lang="en-GB" sz="2800" dirty="0">
                <a:latin typeface="Arial" panose="020B0604020202020204" pitchFamily="34" charset="0"/>
                <a:cs typeface="Arial" panose="020B0604020202020204" pitchFamily="34" charset="0"/>
              </a:rPr>
              <a:t>Conversion to be personal, sudden, overwhelming</a:t>
            </a:r>
          </a:p>
          <a:p>
            <a:pPr lvl="1"/>
            <a:r>
              <a:rPr lang="en-GB" sz="2800" dirty="0">
                <a:latin typeface="Arial" panose="020B0604020202020204" pitchFamily="34" charset="0"/>
                <a:cs typeface="Arial" panose="020B0604020202020204" pitchFamily="34" charset="0"/>
              </a:rPr>
              <a:t>‘Conversion accompanied by </a:t>
            </a:r>
            <a:r>
              <a:rPr lang="en-GB" sz="2800" dirty="0" smtClean="0">
                <a:latin typeface="Arial" panose="020B0604020202020204" pitchFamily="34" charset="0"/>
                <a:cs typeface="Arial" panose="020B0604020202020204" pitchFamily="34" charset="0"/>
              </a:rPr>
              <a:t>seen to be real: ‘Rapture’‘</a:t>
            </a:r>
            <a:endParaRPr lang="en-GB" dirty="0"/>
          </a:p>
        </p:txBody>
      </p:sp>
      <p:sp>
        <p:nvSpPr>
          <p:cNvPr id="5" name="Content Placeholder 2"/>
          <p:cNvSpPr txBox="1">
            <a:spLocks/>
          </p:cNvSpPr>
          <p:nvPr/>
        </p:nvSpPr>
        <p:spPr>
          <a:xfrm>
            <a:off x="1728680" y="4813953"/>
            <a:ext cx="10310920" cy="196706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sz="2800" dirty="0">
                <a:latin typeface="Arial" panose="020B0604020202020204" pitchFamily="34" charset="0"/>
                <a:cs typeface="Arial" panose="020B0604020202020204" pitchFamily="34" charset="0"/>
              </a:rPr>
              <a:t>Mass Appeal</a:t>
            </a:r>
          </a:p>
          <a:p>
            <a:pPr lvl="1"/>
            <a:r>
              <a:rPr lang="en-GB" sz="2800" dirty="0">
                <a:latin typeface="Arial" panose="020B0604020202020204" pitchFamily="34" charset="0"/>
                <a:cs typeface="Arial" panose="020B0604020202020204" pitchFamily="34" charset="0"/>
              </a:rPr>
              <a:t>Everyone can be saved…..poor, women, blacks</a:t>
            </a:r>
          </a:p>
          <a:p>
            <a:pPr lvl="1"/>
            <a:r>
              <a:rPr lang="en-GB" sz="2800" dirty="0">
                <a:latin typeface="Arial" panose="020B0604020202020204" pitchFamily="34" charset="0"/>
                <a:cs typeface="Arial" panose="020B0604020202020204" pitchFamily="34" charset="0"/>
              </a:rPr>
              <a:t>Mass meetings…each an event involving entire communities</a:t>
            </a:r>
          </a:p>
          <a:p>
            <a:pPr lvl="1"/>
            <a:r>
              <a:rPr lang="en-GB" sz="2800" dirty="0">
                <a:latin typeface="Arial" panose="020B0604020202020204" pitchFamily="34" charset="0"/>
                <a:cs typeface="Arial" panose="020B0604020202020204" pitchFamily="34" charset="0"/>
              </a:rPr>
              <a:t>‘Star preachers’ touring ‘Burned Over Districts</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595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1206" y="294173"/>
            <a:ext cx="8911687" cy="1280890"/>
          </a:xfrm>
        </p:spPr>
        <p:txBody>
          <a:bodyPr/>
          <a:lstStyle/>
          <a:p>
            <a:r>
              <a:rPr lang="en-GB" dirty="0" smtClean="0"/>
              <a:t>‘Black Harry’ Hosier (1750-1803)</a:t>
            </a:r>
            <a:endParaRPr lang="en-GB" dirty="0"/>
          </a:p>
        </p:txBody>
      </p:sp>
      <p:pic>
        <p:nvPicPr>
          <p:cNvPr id="3074" name="Picture 2" descr="Northwest Indiana Historian James B Lane: &quot;Black Harry&quot; Hoos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03" y="1140644"/>
            <a:ext cx="5029312" cy="57173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16286" y="828660"/>
            <a:ext cx="7761985" cy="1938992"/>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Benjamin Rush: “making </a:t>
            </a:r>
            <a:r>
              <a:rPr lang="en-GB" sz="2400" dirty="0">
                <a:latin typeface="Arial" panose="020B0604020202020204" pitchFamily="34" charset="0"/>
                <a:cs typeface="Arial" panose="020B0604020202020204" pitchFamily="34" charset="0"/>
              </a:rPr>
              <a:t>allowances for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his </a:t>
            </a:r>
            <a:r>
              <a:rPr lang="en-GB" sz="2400" dirty="0">
                <a:latin typeface="Arial" panose="020B0604020202020204" pitchFamily="34" charset="0"/>
                <a:cs typeface="Arial" panose="020B0604020202020204" pitchFamily="34" charset="0"/>
              </a:rPr>
              <a:t>illiteracy, he </a:t>
            </a:r>
            <a:r>
              <a:rPr lang="en-GB" sz="2400" dirty="0" smtClean="0">
                <a:latin typeface="Arial" panose="020B0604020202020204" pitchFamily="34" charset="0"/>
                <a:cs typeface="Arial" panose="020B0604020202020204" pitchFamily="34" charset="0"/>
              </a:rPr>
              <a:t>was </a:t>
            </a:r>
            <a:r>
              <a:rPr lang="en-GB" sz="2400" dirty="0">
                <a:latin typeface="Arial" panose="020B0604020202020204" pitchFamily="34" charset="0"/>
                <a:cs typeface="Arial" panose="020B0604020202020204" pitchFamily="34" charset="0"/>
              </a:rPr>
              <a:t>the greatest orator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in America…</a:t>
            </a:r>
            <a:r>
              <a:rPr lang="en-GB" sz="2400" dirty="0">
                <a:latin typeface="Arial" panose="020B0604020202020204" pitchFamily="34" charset="0"/>
                <a:cs typeface="Arial" panose="020B0604020202020204" pitchFamily="34" charset="0"/>
              </a:rPr>
              <a:t>The white people looked on </a:t>
            </a:r>
            <a:r>
              <a:rPr lang="en-GB" sz="2400" dirty="0" smtClean="0">
                <a:latin typeface="Arial" panose="020B0604020202020204" pitchFamily="34" charset="0"/>
                <a:cs typeface="Arial" panose="020B0604020202020204" pitchFamily="34" charset="0"/>
              </a:rPr>
              <a:t>with</a:t>
            </a:r>
          </a:p>
          <a:p>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attention" even at the first performance</a:t>
            </a:r>
            <a:r>
              <a:rPr lang="en-GB" sz="2400" dirty="0" smtClean="0">
                <a:latin typeface="Arial" panose="020B0604020202020204" pitchFamily="34" charset="0"/>
                <a:cs typeface="Arial" panose="020B0604020202020204" pitchFamily="34" charset="0"/>
              </a:rPr>
              <a:t>;</a:t>
            </a:r>
            <a:r>
              <a:rPr lang="en-GB" sz="2400" baseline="30000" dirty="0" smtClean="0">
                <a:latin typeface="Arial" panose="020B0604020202020204" pitchFamily="34" charset="0"/>
                <a:cs typeface="Arial" panose="020B0604020202020204" pitchFamily="34" charset="0"/>
                <a:hlinkClick r:id="rId3"/>
              </a:rPr>
              <a:t>[</a:t>
            </a:r>
          </a:p>
          <a:p>
            <a:r>
              <a:rPr lang="en-GB" sz="2400" baseline="30000" dirty="0" smtClean="0">
                <a:latin typeface="Arial" panose="020B0604020202020204" pitchFamily="34" charset="0"/>
                <a:cs typeface="Arial" panose="020B0604020202020204" pitchFamily="34" charset="0"/>
                <a:hlinkClick r:id="rId3"/>
              </a:rPr>
              <a:t>8</a:t>
            </a:r>
            <a:r>
              <a:rPr lang="en-GB" sz="2400" baseline="30000" dirty="0">
                <a:latin typeface="Arial" panose="020B0604020202020204" pitchFamily="34" charset="0"/>
                <a:cs typeface="Arial" panose="020B0604020202020204" pitchFamily="34" charset="0"/>
                <a:hlinkClick r:id="rId3"/>
              </a:rPr>
              <a:t>]</a:t>
            </a:r>
            <a:r>
              <a:rPr lang="en-GB" sz="2400" dirty="0">
                <a:latin typeface="Arial" panose="020B0604020202020204" pitchFamily="34" charset="0"/>
                <a:cs typeface="Arial" panose="020B0604020202020204" pitchFamily="34" charset="0"/>
              </a:rPr>
              <a:t> subsequently, they would often be moved to tears</a:t>
            </a:r>
          </a:p>
        </p:txBody>
      </p:sp>
      <p:sp>
        <p:nvSpPr>
          <p:cNvPr id="6" name="TextBox 5"/>
          <p:cNvSpPr txBox="1"/>
          <p:nvPr/>
        </p:nvSpPr>
        <p:spPr>
          <a:xfrm>
            <a:off x="5151861" y="2828715"/>
            <a:ext cx="6773008" cy="1938992"/>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Slave born in Carolinas, sold north, acquired</a:t>
            </a:r>
          </a:p>
          <a:p>
            <a:r>
              <a:rPr lang="en-GB" sz="2400" dirty="0">
                <a:latin typeface="Arial" panose="020B0604020202020204" pitchFamily="34" charset="0"/>
                <a:cs typeface="Arial" panose="020B0604020202020204" pitchFamily="34" charset="0"/>
              </a:rPr>
              <a:t>By Ray Asbury leading Methodist…memorises</a:t>
            </a:r>
          </a:p>
          <a:p>
            <a:r>
              <a:rPr lang="en-GB" sz="2400" dirty="0">
                <a:latin typeface="Arial" panose="020B0604020202020204" pitchFamily="34" charset="0"/>
                <a:cs typeface="Arial" panose="020B0604020202020204" pitchFamily="34" charset="0"/>
              </a:rPr>
              <a:t>Bible, first use to preach to blacks…but expands</a:t>
            </a:r>
          </a:p>
          <a:p>
            <a:r>
              <a:rPr lang="en-GB" sz="2400" dirty="0">
                <a:latin typeface="Arial" panose="020B0604020202020204" pitchFamily="34" charset="0"/>
                <a:cs typeface="Arial" panose="020B0604020202020204" pitchFamily="34" charset="0"/>
              </a:rPr>
              <a:t>..preaching vs slavery, for common man, that </a:t>
            </a:r>
          </a:p>
          <a:p>
            <a:r>
              <a:rPr lang="en-GB" sz="2400" dirty="0">
                <a:latin typeface="Arial" panose="020B0604020202020204" pitchFamily="34" charset="0"/>
                <a:cs typeface="Arial" panose="020B0604020202020204" pitchFamily="34" charset="0"/>
              </a:rPr>
              <a:t>Slave ‘should be good’</a:t>
            </a:r>
          </a:p>
        </p:txBody>
      </p:sp>
      <p:sp>
        <p:nvSpPr>
          <p:cNvPr id="7" name="TextBox 6"/>
          <p:cNvSpPr txBox="1"/>
          <p:nvPr/>
        </p:nvSpPr>
        <p:spPr>
          <a:xfrm>
            <a:off x="5169928" y="4888246"/>
            <a:ext cx="6040436"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Seeks ordination but rejected due to being </a:t>
            </a:r>
          </a:p>
          <a:p>
            <a:r>
              <a:rPr lang="en-GB" sz="2400" dirty="0">
                <a:latin typeface="Arial" panose="020B0604020202020204" pitchFamily="34" charset="0"/>
                <a:cs typeface="Arial" panose="020B0604020202020204" pitchFamily="34" charset="0"/>
              </a:rPr>
              <a:t>Black…falls out with church</a:t>
            </a:r>
          </a:p>
        </p:txBody>
      </p:sp>
      <p:sp>
        <p:nvSpPr>
          <p:cNvPr id="8" name="TextBox 7"/>
          <p:cNvSpPr txBox="1"/>
          <p:nvPr/>
        </p:nvSpPr>
        <p:spPr>
          <a:xfrm>
            <a:off x="5195964" y="5878061"/>
            <a:ext cx="6141425"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Becomes drunk, living of rags from garbage</a:t>
            </a:r>
          </a:p>
          <a:p>
            <a:r>
              <a:rPr lang="en-GB" sz="2400" dirty="0" smtClean="0">
                <a:latin typeface="Arial" panose="020B0604020202020204" pitchFamily="34" charset="0"/>
                <a:cs typeface="Arial" panose="020B0604020202020204" pitchFamily="34" charset="0"/>
              </a:rPr>
              <a:t>for </a:t>
            </a:r>
            <a:r>
              <a:rPr lang="en-GB" sz="2400" dirty="0">
                <a:latin typeface="Arial" panose="020B0604020202020204" pitchFamily="34" charset="0"/>
                <a:cs typeface="Arial" panose="020B0604020202020204" pitchFamily="34" charset="0"/>
              </a:rPr>
              <a:t>resale. </a:t>
            </a:r>
            <a:r>
              <a:rPr lang="en-GB" sz="2400" dirty="0" smtClean="0">
                <a:latin typeface="Arial" panose="020B0604020202020204" pitchFamily="34" charset="0"/>
                <a:cs typeface="Arial" panose="020B0604020202020204" pitchFamily="34" charset="0"/>
              </a:rPr>
              <a:t>Recovers but dies in poverty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1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95" y="171623"/>
            <a:ext cx="8911687" cy="1280890"/>
          </a:xfrm>
        </p:spPr>
        <p:txBody>
          <a:bodyPr/>
          <a:lstStyle/>
          <a:p>
            <a:pPr algn="ctr"/>
            <a:r>
              <a:rPr lang="en-GB" dirty="0" smtClean="0"/>
              <a:t>2</a:t>
            </a:r>
            <a:r>
              <a:rPr lang="en-GB" baseline="30000" dirty="0" smtClean="0"/>
              <a:t>nd</a:t>
            </a:r>
            <a:r>
              <a:rPr lang="en-GB" dirty="0" smtClean="0"/>
              <a:t> Barbary War June 1815</a:t>
            </a:r>
            <a:endParaRPr lang="en-GB" dirty="0"/>
          </a:p>
        </p:txBody>
      </p:sp>
      <p:pic>
        <p:nvPicPr>
          <p:cNvPr id="4" name="Picture 3"/>
          <p:cNvPicPr>
            <a:picLocks noChangeAspect="1"/>
          </p:cNvPicPr>
          <p:nvPr/>
        </p:nvPicPr>
        <p:blipFill>
          <a:blip r:embed="rId2"/>
          <a:stretch>
            <a:fillRect/>
          </a:stretch>
        </p:blipFill>
        <p:spPr>
          <a:xfrm>
            <a:off x="179110" y="1300899"/>
            <a:ext cx="6303578" cy="5637229"/>
          </a:xfrm>
          <a:prstGeom prst="rect">
            <a:avLst/>
          </a:prstGeom>
        </p:spPr>
      </p:pic>
      <p:sp>
        <p:nvSpPr>
          <p:cNvPr id="5" name="TextBox 4"/>
          <p:cNvSpPr txBox="1"/>
          <p:nvPr/>
        </p:nvSpPr>
        <p:spPr>
          <a:xfrm>
            <a:off x="6475281" y="780174"/>
            <a:ext cx="6130653" cy="830997"/>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Berbers resume attacks on US Shipping</a:t>
            </a:r>
          </a:p>
          <a:p>
            <a:r>
              <a:rPr lang="en-GB" sz="2400" dirty="0" smtClean="0">
                <a:latin typeface="Arial" panose="020B0604020202020204" pitchFamily="34" charset="0"/>
                <a:cs typeface="Arial" panose="020B0604020202020204" pitchFamily="34" charset="0"/>
              </a:rPr>
              <a:t>During War of 1812 capture 10 Americans</a:t>
            </a:r>
          </a:p>
        </p:txBody>
      </p:sp>
      <p:sp>
        <p:nvSpPr>
          <p:cNvPr id="6" name="TextBox 5"/>
          <p:cNvSpPr txBox="1"/>
          <p:nvPr/>
        </p:nvSpPr>
        <p:spPr>
          <a:xfrm>
            <a:off x="1828800" y="848413"/>
            <a:ext cx="4060727" cy="369332"/>
          </a:xfrm>
          <a:prstGeom prst="rect">
            <a:avLst/>
          </a:prstGeom>
          <a:noFill/>
        </p:spPr>
        <p:txBody>
          <a:bodyPr wrap="none" rtlCol="0">
            <a:spAutoFit/>
          </a:bodyPr>
          <a:lstStyle/>
          <a:p>
            <a:r>
              <a:rPr lang="en-GB" dirty="0" smtClean="0"/>
              <a:t>Battle of Cape Gata June 17, 1815</a:t>
            </a:r>
            <a:endParaRPr lang="en-GB" dirty="0"/>
          </a:p>
        </p:txBody>
      </p:sp>
      <p:sp>
        <p:nvSpPr>
          <p:cNvPr id="7" name="TextBox 6"/>
          <p:cNvSpPr txBox="1"/>
          <p:nvPr/>
        </p:nvSpPr>
        <p:spPr>
          <a:xfrm>
            <a:off x="6448709" y="2611929"/>
            <a:ext cx="5952912"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US chase and capture Algerian flagship</a:t>
            </a:r>
          </a:p>
          <a:p>
            <a:r>
              <a:rPr lang="en-GB" sz="2400" dirty="0">
                <a:latin typeface="Arial" panose="020B0604020202020204" pitchFamily="34" charset="0"/>
                <a:cs typeface="Arial" panose="020B0604020202020204" pitchFamily="34" charset="0"/>
              </a:rPr>
              <a:t>…other ships, threaten to bombard Algiers</a:t>
            </a:r>
          </a:p>
        </p:txBody>
      </p:sp>
      <p:sp>
        <p:nvSpPr>
          <p:cNvPr id="8" name="TextBox 7"/>
          <p:cNvSpPr txBox="1"/>
          <p:nvPr/>
        </p:nvSpPr>
        <p:spPr>
          <a:xfrm>
            <a:off x="6423898" y="1734838"/>
            <a:ext cx="5561138"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Congress despatches Stephen </a:t>
            </a:r>
            <a:r>
              <a:rPr lang="en-GB" sz="2400" dirty="0" smtClean="0">
                <a:latin typeface="Arial" panose="020B0604020202020204" pitchFamily="34" charset="0"/>
                <a:cs typeface="Arial" panose="020B0604020202020204" pitchFamily="34" charset="0"/>
              </a:rPr>
              <a:t>Decatur</a:t>
            </a:r>
          </a:p>
          <a:p>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and </a:t>
            </a:r>
            <a:r>
              <a:rPr lang="en-GB" sz="2400" dirty="0" smtClean="0">
                <a:latin typeface="Arial" panose="020B0604020202020204" pitchFamily="34" charset="0"/>
                <a:cs typeface="Arial" panose="020B0604020202020204" pitchFamily="34" charset="0"/>
              </a:rPr>
              <a:t>fleet recover </a:t>
            </a:r>
            <a:r>
              <a:rPr lang="en-GB" sz="2400" dirty="0">
                <a:latin typeface="Arial" panose="020B0604020202020204" pitchFamily="34" charset="0"/>
                <a:cs typeface="Arial" panose="020B0604020202020204" pitchFamily="34" charset="0"/>
              </a:rPr>
              <a:t>captives </a:t>
            </a:r>
          </a:p>
        </p:txBody>
      </p:sp>
      <p:sp>
        <p:nvSpPr>
          <p:cNvPr id="9" name="TextBox 8"/>
          <p:cNvSpPr txBox="1"/>
          <p:nvPr/>
        </p:nvSpPr>
        <p:spPr>
          <a:xfrm>
            <a:off x="6472991" y="3520022"/>
            <a:ext cx="5859553"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Dey </a:t>
            </a:r>
            <a:r>
              <a:rPr lang="en-GB" sz="2400" dirty="0" smtClean="0">
                <a:latin typeface="Arial" panose="020B0604020202020204" pitchFamily="34" charset="0"/>
                <a:cs typeface="Arial" panose="020B0604020202020204" pitchFamily="34" charset="0"/>
              </a:rPr>
              <a:t>gives in  </a:t>
            </a:r>
            <a:r>
              <a:rPr lang="en-GB" sz="2400" dirty="0">
                <a:latin typeface="Arial" panose="020B0604020202020204" pitchFamily="34" charset="0"/>
                <a:cs typeface="Arial" panose="020B0604020202020204" pitchFamily="34" charset="0"/>
              </a:rPr>
              <a:t>returns captives. refunds</a:t>
            </a:r>
          </a:p>
          <a:p>
            <a:r>
              <a:rPr lang="en-GB" sz="2400" dirty="0">
                <a:latin typeface="Arial" panose="020B0604020202020204" pitchFamily="34" charset="0"/>
                <a:cs typeface="Arial" panose="020B0604020202020204" pitchFamily="34" charset="0"/>
              </a:rPr>
              <a:t>Ransom.. Agrees to stop </a:t>
            </a:r>
            <a:r>
              <a:rPr lang="en-GB" sz="2400" dirty="0" err="1">
                <a:latin typeface="Arial" panose="020B0604020202020204" pitchFamily="34" charset="0"/>
                <a:cs typeface="Arial" panose="020B0604020202020204" pitchFamily="34" charset="0"/>
              </a:rPr>
              <a:t>piracy..US</a:t>
            </a:r>
            <a:r>
              <a:rPr lang="en-GB" sz="2400" dirty="0">
                <a:latin typeface="Arial" panose="020B0604020202020204" pitchFamily="34" charset="0"/>
                <a:cs typeface="Arial" panose="020B0604020202020204" pitchFamily="34" charset="0"/>
              </a:rPr>
              <a:t> leave</a:t>
            </a:r>
          </a:p>
        </p:txBody>
      </p:sp>
      <p:sp>
        <p:nvSpPr>
          <p:cNvPr id="10" name="TextBox 9"/>
          <p:cNvSpPr txBox="1"/>
          <p:nvPr/>
        </p:nvSpPr>
        <p:spPr>
          <a:xfrm>
            <a:off x="6535214" y="4989883"/>
            <a:ext cx="5543055" cy="2215991"/>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Dey resumes piracy when ships leave, threatens US ambassador…he flees on British ships…British bombard Algiers 1816…..peace…piracy resumed till French invasion 1830</a:t>
            </a:r>
          </a:p>
          <a:p>
            <a:endParaRPr lang="en-GB" dirty="0"/>
          </a:p>
        </p:txBody>
      </p:sp>
      <p:sp>
        <p:nvSpPr>
          <p:cNvPr id="11" name="TextBox 10"/>
          <p:cNvSpPr txBox="1"/>
          <p:nvPr/>
        </p:nvSpPr>
        <p:spPr>
          <a:xfrm>
            <a:off x="6499625" y="4442875"/>
            <a:ext cx="4722768"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Captives drown on return journey</a:t>
            </a:r>
          </a:p>
        </p:txBody>
      </p:sp>
    </p:spTree>
    <p:extLst>
      <p:ext uri="{BB962C8B-B14F-4D97-AF65-F5344CB8AC3E}">
        <p14:creationId xmlns:p14="http://schemas.microsoft.com/office/powerpoint/2010/main" val="282251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28168"/>
            <a:ext cx="8911687" cy="1280890"/>
          </a:xfrm>
        </p:spPr>
        <p:txBody>
          <a:bodyPr/>
          <a:lstStyle/>
          <a:p>
            <a:r>
              <a:rPr lang="en-GB" dirty="0" smtClean="0"/>
              <a:t>Lyman Beecher (1775-1863)</a:t>
            </a:r>
            <a:endParaRPr lang="en-GB" dirty="0"/>
          </a:p>
        </p:txBody>
      </p:sp>
      <p:pic>
        <p:nvPicPr>
          <p:cNvPr id="1026" name="Picture 2" descr="https://upload.wikimedia.org/wikipedia/commons/thumb/b/b1/James_Henry_Beard_-_Lyman_Beecher_-_NPG.75.5_-_National_Portrait_Gallery.jpg/220px-James_Henry_Beard_-_Lyman_Beecher_-_NPG.75.5_-_National_Portrait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06" y="1338606"/>
            <a:ext cx="7517845" cy="55193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41029" y="1195746"/>
            <a:ext cx="4948510" cy="1908215"/>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Traditional New England Presbyterian preaching vs Catholics and for Temperance &amp; repatriation of slaves</a:t>
            </a:r>
          </a:p>
          <a:p>
            <a:r>
              <a:rPr lang="en-GB" sz="2000" dirty="0" smtClean="0">
                <a:latin typeface="Arial" panose="020B0604020202020204" pitchFamily="34" charset="0"/>
                <a:cs typeface="Arial" panose="020B0604020202020204" pitchFamily="34" charset="0"/>
              </a:rPr>
              <a:t>Evangelism, female preachers  and </a:t>
            </a:r>
            <a:r>
              <a:rPr lang="en-GB" sz="2000" dirty="0" err="1" smtClean="0">
                <a:latin typeface="Arial" panose="020B0604020202020204" pitchFamily="34" charset="0"/>
                <a:cs typeface="Arial" panose="020B0604020202020204" pitchFamily="34" charset="0"/>
              </a:rPr>
              <a:t>Temperance..Much</a:t>
            </a:r>
            <a:r>
              <a:rPr lang="en-GB" sz="2000" dirty="0" smtClean="0">
                <a:latin typeface="Arial" panose="020B0604020202020204" pitchFamily="34" charset="0"/>
                <a:cs typeface="Arial" panose="020B0604020202020204" pitchFamily="34" charset="0"/>
              </a:rPr>
              <a:t> respected but poor </a:t>
            </a:r>
          </a:p>
          <a:p>
            <a:endParaRPr lang="en-GB" dirty="0"/>
          </a:p>
        </p:txBody>
      </p:sp>
      <p:sp>
        <p:nvSpPr>
          <p:cNvPr id="8" name="TextBox 7"/>
          <p:cNvSpPr txBox="1"/>
          <p:nvPr/>
        </p:nvSpPr>
        <p:spPr>
          <a:xfrm>
            <a:off x="7119818" y="2912882"/>
            <a:ext cx="4952439" cy="1015663"/>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Gets big job and huge salary to move to Ohio and run Seminary…supports </a:t>
            </a:r>
            <a:r>
              <a:rPr lang="en-GB" sz="2000" dirty="0">
                <a:latin typeface="Arial" panose="020B0604020202020204" pitchFamily="34" charset="0"/>
                <a:cs typeface="Arial" panose="020B0604020202020204" pitchFamily="34" charset="0"/>
              </a:rPr>
              <a:t>camp meetings, revival sessions</a:t>
            </a:r>
          </a:p>
        </p:txBody>
      </p:sp>
      <p:sp>
        <p:nvSpPr>
          <p:cNvPr id="9" name="TextBox 8"/>
          <p:cNvSpPr txBox="1"/>
          <p:nvPr/>
        </p:nvSpPr>
        <p:spPr>
          <a:xfrm>
            <a:off x="7215322" y="3998536"/>
            <a:ext cx="5063764" cy="132343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Organises debate on </a:t>
            </a:r>
            <a:r>
              <a:rPr lang="en-GB" sz="2000" dirty="0" smtClean="0">
                <a:latin typeface="Arial" panose="020B0604020202020204" pitchFamily="34" charset="0"/>
                <a:cs typeface="Arial" panose="020B0604020202020204" pitchFamily="34" charset="0"/>
              </a:rPr>
              <a:t>slavery…gets out of </a:t>
            </a:r>
          </a:p>
          <a:p>
            <a:r>
              <a:rPr lang="en-GB" sz="2000" dirty="0" smtClean="0">
                <a:latin typeface="Arial" panose="020B0604020202020204" pitchFamily="34" charset="0"/>
                <a:cs typeface="Arial" panose="020B0604020202020204" pitchFamily="34" charset="0"/>
              </a:rPr>
              <a:t>Hand (Lane Debates) student vote repatriation a hoax. Riots, has to flees </a:t>
            </a:r>
            <a:r>
              <a:rPr lang="en-GB" sz="2000" dirty="0">
                <a:latin typeface="Arial" panose="020B0604020202020204" pitchFamily="34" charset="0"/>
                <a:cs typeface="Arial" panose="020B0604020202020204" pitchFamily="34" charset="0"/>
              </a:rPr>
              <a:t>to NY</a:t>
            </a:r>
          </a:p>
        </p:txBody>
      </p:sp>
      <p:sp>
        <p:nvSpPr>
          <p:cNvPr id="10" name="TextBox 9"/>
          <p:cNvSpPr txBox="1"/>
          <p:nvPr/>
        </p:nvSpPr>
        <p:spPr>
          <a:xfrm>
            <a:off x="7252242" y="5615570"/>
            <a:ext cx="4939758" cy="1015663"/>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13 Children ….most become  evangelists</a:t>
            </a:r>
            <a:r>
              <a:rPr lang="en-GB" sz="2000" dirty="0">
                <a:latin typeface="Arial" panose="020B0604020202020204" pitchFamily="34" charset="0"/>
                <a:cs typeface="Arial" panose="020B0604020202020204" pitchFamily="34" charset="0"/>
              </a:rPr>
              <a:t>. Daughter Harriet writes “Uncle </a:t>
            </a:r>
            <a:r>
              <a:rPr lang="en-GB" sz="2000" dirty="0" smtClean="0">
                <a:latin typeface="Arial" panose="020B0604020202020204" pitchFamily="34" charset="0"/>
                <a:cs typeface="Arial" panose="020B0604020202020204" pitchFamily="34" charset="0"/>
              </a:rPr>
              <a:t>Tom’s </a:t>
            </a:r>
            <a:r>
              <a:rPr lang="en-GB" sz="2000" dirty="0">
                <a:latin typeface="Arial" panose="020B0604020202020204" pitchFamily="34" charset="0"/>
                <a:cs typeface="Arial" panose="020B0604020202020204" pitchFamily="34" charset="0"/>
              </a:rPr>
              <a:t>Cabin </a:t>
            </a:r>
            <a:r>
              <a:rPr lang="en-GB" sz="2000" dirty="0" smtClean="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abolitionist </a:t>
            </a:r>
            <a:r>
              <a:rPr lang="en-GB" sz="2000" dirty="0" smtClean="0">
                <a:latin typeface="Arial" panose="020B0604020202020204" pitchFamily="34" charset="0"/>
                <a:cs typeface="Arial" panose="020B0604020202020204" pitchFamily="34" charset="0"/>
              </a:rPr>
              <a:t>tract</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78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474" y="190477"/>
            <a:ext cx="8911687" cy="1280890"/>
          </a:xfrm>
        </p:spPr>
        <p:txBody>
          <a:bodyPr/>
          <a:lstStyle/>
          <a:p>
            <a:r>
              <a:rPr lang="en-GB" dirty="0" smtClean="0"/>
              <a:t>Charles Finney (1792-1875)</a:t>
            </a:r>
            <a:endParaRPr lang="en-GB" dirty="0"/>
          </a:p>
        </p:txBody>
      </p:sp>
      <p:pic>
        <p:nvPicPr>
          <p:cNvPr id="2050" name="Picture 2" descr="https://upload.wikimedia.org/wikipedia/commons/thumb/9/96/Charles_g_finney.jpg/220px-Charles_g_fin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76" y="904974"/>
            <a:ext cx="5016968" cy="59530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48943" y="903514"/>
            <a:ext cx="6966856" cy="707886"/>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Born new England, brought up Presbyterian Self taught, ‘born again’ abandons law school  to preach </a:t>
            </a:r>
            <a:endParaRPr lang="en-GB" sz="2000" dirty="0">
              <a:latin typeface="Arial" panose="020B0604020202020204" pitchFamily="34" charset="0"/>
              <a:cs typeface="Arial" panose="020B0604020202020204" pitchFamily="34" charset="0"/>
            </a:endParaRPr>
          </a:p>
        </p:txBody>
      </p:sp>
      <p:sp>
        <p:nvSpPr>
          <p:cNvPr id="5" name="TextBox 4"/>
          <p:cNvSpPr txBox="1"/>
          <p:nvPr/>
        </p:nvSpPr>
        <p:spPr>
          <a:xfrm>
            <a:off x="5180668" y="1741715"/>
            <a:ext cx="8943730" cy="1015663"/>
          </a:xfrm>
          <a:prstGeom prst="rect">
            <a:avLst/>
          </a:prstGeom>
          <a:noFill/>
        </p:spPr>
        <p:txBody>
          <a:bodyPr wrap="none" rtlCol="0">
            <a:spAutoFit/>
          </a:bodyPr>
          <a:lstStyle/>
          <a:p>
            <a:r>
              <a:rPr lang="en-GB" sz="2000" dirty="0" err="1">
                <a:latin typeface="Arial" panose="020B0604020202020204" pitchFamily="34" charset="0"/>
                <a:cs typeface="Arial" panose="020B0604020202020204" pitchFamily="34" charset="0"/>
              </a:rPr>
              <a:t>Intinerant</a:t>
            </a:r>
            <a:r>
              <a:rPr lang="en-GB" sz="2000" dirty="0">
                <a:latin typeface="Arial" panose="020B0604020202020204" pitchFamily="34" charset="0"/>
                <a:cs typeface="Arial" panose="020B0604020202020204" pitchFamily="34" charset="0"/>
              </a:rPr>
              <a:t> evangelist, Mass meetings supports women preachers Abolitionist. </a:t>
            </a:r>
          </a:p>
          <a:p>
            <a:r>
              <a:rPr lang="en-GB" sz="2000" dirty="0">
                <a:latin typeface="Arial" panose="020B0604020202020204" pitchFamily="34" charset="0"/>
                <a:cs typeface="Arial" panose="020B0604020202020204" pitchFamily="34" charset="0"/>
              </a:rPr>
              <a:t>Temperance Bans slave owners from communion</a:t>
            </a:r>
          </a:p>
          <a:p>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5237941" y="2492830"/>
            <a:ext cx="6954059" cy="132343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Advocates ‘perfect perfectionism’ unity belief</a:t>
            </a:r>
          </a:p>
          <a:p>
            <a:r>
              <a:rPr lang="en-GB" sz="2000" dirty="0">
                <a:latin typeface="Arial" panose="020B0604020202020204" pitchFamily="34" charset="0"/>
                <a:cs typeface="Arial" panose="020B0604020202020204" pitchFamily="34" charset="0"/>
              </a:rPr>
              <a:t>And behaviour due to surrender to </a:t>
            </a:r>
            <a:r>
              <a:rPr lang="en-GB" sz="2000" dirty="0" err="1" smtClean="0">
                <a:latin typeface="Arial" panose="020B0604020202020204" pitchFamily="34" charset="0"/>
                <a:cs typeface="Arial" panose="020B0604020202020204" pitchFamily="34" charset="0"/>
              </a:rPr>
              <a:t>God..impossible</a:t>
            </a:r>
            <a:r>
              <a:rPr lang="en-GB" sz="2000" dirty="0" smtClean="0">
                <a:latin typeface="Arial" panose="020B0604020202020204" pitchFamily="34" charset="0"/>
                <a:cs typeface="Arial" panose="020B0604020202020204" pitchFamily="34" charset="0"/>
              </a:rPr>
              <a:t> without</a:t>
            </a:r>
          </a:p>
          <a:p>
            <a:r>
              <a:rPr lang="en-GB" sz="2000" dirty="0" smtClean="0">
                <a:latin typeface="Arial" panose="020B0604020202020204" pitchFamily="34" charset="0"/>
                <a:cs typeface="Arial" panose="020B0604020202020204" pitchFamily="34" charset="0"/>
              </a:rPr>
              <a:t>Abolition of slavery</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4" name="TextBox 3"/>
          <p:cNvSpPr txBox="1"/>
          <p:nvPr/>
        </p:nvSpPr>
        <p:spPr>
          <a:xfrm>
            <a:off x="5301342" y="3637623"/>
            <a:ext cx="6890658" cy="3170099"/>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Effect on Rochester: "The </a:t>
            </a:r>
            <a:r>
              <a:rPr lang="en-GB" sz="2000" dirty="0">
                <a:latin typeface="Arial" panose="020B0604020202020204" pitchFamily="34" charset="0"/>
                <a:cs typeface="Arial" panose="020B0604020202020204" pitchFamily="34" charset="0"/>
              </a:rPr>
              <a:t>whole community was </a:t>
            </a:r>
            <a:r>
              <a:rPr lang="en-GB" sz="2000" dirty="0" smtClean="0">
                <a:latin typeface="Arial" panose="020B0604020202020204" pitchFamily="34" charset="0"/>
                <a:cs typeface="Arial" panose="020B0604020202020204" pitchFamily="34" charset="0"/>
              </a:rPr>
              <a:t>stirred</a:t>
            </a:r>
            <a:r>
              <a:rPr lang="en-GB" sz="2000" dirty="0">
                <a:latin typeface="Arial" panose="020B0604020202020204" pitchFamily="34" charset="0"/>
                <a:cs typeface="Arial" panose="020B0604020202020204" pitchFamily="34" charset="0"/>
              </a:rPr>
              <a:t>. Religion was the topic of </a:t>
            </a:r>
            <a:r>
              <a:rPr lang="en-GB" sz="2000" dirty="0" smtClean="0">
                <a:latin typeface="Arial" panose="020B0604020202020204" pitchFamily="34" charset="0"/>
                <a:cs typeface="Arial" panose="020B0604020202020204" pitchFamily="34" charset="0"/>
              </a:rPr>
              <a:t>conversation  </a:t>
            </a:r>
            <a:r>
              <a:rPr lang="en-GB" sz="2000" dirty="0">
                <a:latin typeface="Arial" panose="020B0604020202020204" pitchFamily="34" charset="0"/>
                <a:cs typeface="Arial" panose="020B0604020202020204" pitchFamily="34" charset="0"/>
              </a:rPr>
              <a:t>in the house, in the shop, in the office and </a:t>
            </a:r>
            <a:r>
              <a:rPr lang="en-GB" sz="2000" dirty="0" smtClean="0">
                <a:latin typeface="Arial" panose="020B0604020202020204" pitchFamily="34" charset="0"/>
                <a:cs typeface="Arial" panose="020B0604020202020204" pitchFamily="34" charset="0"/>
              </a:rPr>
              <a:t>on  </a:t>
            </a:r>
            <a:r>
              <a:rPr lang="en-GB" sz="2000" dirty="0">
                <a:latin typeface="Arial" panose="020B0604020202020204" pitchFamily="34" charset="0"/>
                <a:cs typeface="Arial" panose="020B0604020202020204" pitchFamily="34" charset="0"/>
              </a:rPr>
              <a:t>the street. The only </a:t>
            </a:r>
            <a:r>
              <a:rPr lang="en-GB" sz="2000" dirty="0" err="1">
                <a:latin typeface="Arial" panose="020B0604020202020204" pitchFamily="34" charset="0"/>
                <a:cs typeface="Arial" panose="020B0604020202020204" pitchFamily="34" charset="0"/>
              </a:rPr>
              <a:t>theater</a:t>
            </a:r>
            <a:r>
              <a:rPr lang="en-GB" sz="2000" dirty="0">
                <a:latin typeface="Arial" panose="020B0604020202020204" pitchFamily="34" charset="0"/>
                <a:cs typeface="Arial" panose="020B0604020202020204" pitchFamily="34" charset="0"/>
              </a:rPr>
              <a:t> in the city was </a:t>
            </a:r>
            <a:r>
              <a:rPr lang="en-GB" sz="2000" dirty="0" smtClean="0">
                <a:latin typeface="Arial" panose="020B0604020202020204" pitchFamily="34" charset="0"/>
                <a:cs typeface="Arial" panose="020B0604020202020204" pitchFamily="34" charset="0"/>
              </a:rPr>
              <a:t>converted </a:t>
            </a:r>
            <a:r>
              <a:rPr lang="en-GB" sz="2000" dirty="0">
                <a:latin typeface="Arial" panose="020B0604020202020204" pitchFamily="34" charset="0"/>
                <a:cs typeface="Arial" panose="020B0604020202020204" pitchFamily="34" charset="0"/>
              </a:rPr>
              <a:t>into a livery stable; the only circus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into </a:t>
            </a:r>
            <a:r>
              <a:rPr lang="en-GB" sz="2000" dirty="0">
                <a:latin typeface="Arial" panose="020B0604020202020204" pitchFamily="34" charset="0"/>
                <a:cs typeface="Arial" panose="020B0604020202020204" pitchFamily="34" charset="0"/>
              </a:rPr>
              <a:t>a soap and candle factory. </a:t>
            </a:r>
            <a:r>
              <a:rPr lang="en-GB" sz="2000" dirty="0" smtClean="0">
                <a:latin typeface="Arial" panose="020B0604020202020204" pitchFamily="34" charset="0"/>
                <a:cs typeface="Arial" panose="020B0604020202020204" pitchFamily="34" charset="0"/>
              </a:rPr>
              <a:t>Grog </a:t>
            </a:r>
            <a:r>
              <a:rPr lang="en-GB" sz="2000" dirty="0">
                <a:latin typeface="Arial" panose="020B0604020202020204" pitchFamily="34" charset="0"/>
                <a:cs typeface="Arial" panose="020B0604020202020204" pitchFamily="34" charset="0"/>
              </a:rPr>
              <a:t>shops were closed; the Sabbath </a:t>
            </a:r>
            <a:r>
              <a:rPr lang="en-GB" sz="2000" dirty="0" smtClean="0">
                <a:latin typeface="Arial" panose="020B0604020202020204" pitchFamily="34" charset="0"/>
                <a:cs typeface="Arial" panose="020B0604020202020204" pitchFamily="34" charset="0"/>
              </a:rPr>
              <a:t>was  </a:t>
            </a:r>
            <a:r>
              <a:rPr lang="en-GB" sz="2000" dirty="0" err="1">
                <a:latin typeface="Arial" panose="020B0604020202020204" pitchFamily="34" charset="0"/>
                <a:cs typeface="Arial" panose="020B0604020202020204" pitchFamily="34" charset="0"/>
              </a:rPr>
              <a:t>honored</a:t>
            </a:r>
            <a:r>
              <a:rPr lang="en-GB" sz="2000" dirty="0">
                <a:latin typeface="Arial" panose="020B0604020202020204" pitchFamily="34" charset="0"/>
                <a:cs typeface="Arial" panose="020B0604020202020204" pitchFamily="34" charset="0"/>
              </a:rPr>
              <a:t>; the sanctuaries were thronged with </a:t>
            </a:r>
            <a:r>
              <a:rPr lang="en-GB" sz="2000" dirty="0" smtClean="0">
                <a:latin typeface="Arial" panose="020B0604020202020204" pitchFamily="34" charset="0"/>
                <a:cs typeface="Arial" panose="020B0604020202020204" pitchFamily="34" charset="0"/>
              </a:rPr>
              <a:t>happy </a:t>
            </a:r>
            <a:r>
              <a:rPr lang="en-GB" sz="2000" dirty="0">
                <a:latin typeface="Arial" panose="020B0604020202020204" pitchFamily="34" charset="0"/>
                <a:cs typeface="Arial" panose="020B0604020202020204" pitchFamily="34" charset="0"/>
              </a:rPr>
              <a:t>worshippers; a new impulse was given to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every </a:t>
            </a:r>
            <a:r>
              <a:rPr lang="en-GB" sz="2000" dirty="0">
                <a:latin typeface="Arial" panose="020B0604020202020204" pitchFamily="34" charset="0"/>
                <a:cs typeface="Arial" panose="020B0604020202020204" pitchFamily="34" charset="0"/>
              </a:rPr>
              <a:t>philanthropic enterprise; the fountains of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benevolence </a:t>
            </a:r>
            <a:r>
              <a:rPr lang="en-GB" sz="2000" dirty="0">
                <a:latin typeface="Arial" panose="020B0604020202020204" pitchFamily="34" charset="0"/>
                <a:cs typeface="Arial" panose="020B0604020202020204" pitchFamily="34" charset="0"/>
              </a:rPr>
              <a:t>were opened, and men lived to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good</a:t>
            </a:r>
            <a:r>
              <a:rPr lang="en-GB" sz="2000" dirty="0">
                <a:latin typeface="Arial" panose="020B0604020202020204" pitchFamily="34" charset="0"/>
                <a:cs typeface="Arial" panose="020B0604020202020204" pitchFamily="34" charset="0"/>
              </a:rPr>
              <a:t>."</a:t>
            </a:r>
            <a:r>
              <a:rPr lang="en-GB" sz="2000" baseline="30000" dirty="0">
                <a:latin typeface="Arial" panose="020B0604020202020204" pitchFamily="34" charset="0"/>
                <a:cs typeface="Arial" panose="020B0604020202020204" pitchFamily="34" charset="0"/>
                <a:hlinkClick r:id="rId3"/>
              </a:rPr>
              <a:t>[1</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83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b/b6/Sarah_Moore_Grimk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373" y="1556657"/>
            <a:ext cx="2799200" cy="53013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027154" y="1534887"/>
            <a:ext cx="3567570" cy="5323114"/>
          </a:xfrm>
          <a:prstGeom prst="rect">
            <a:avLst/>
          </a:prstGeom>
        </p:spPr>
      </p:pic>
      <p:sp>
        <p:nvSpPr>
          <p:cNvPr id="3" name="TextBox 2"/>
          <p:cNvSpPr txBox="1"/>
          <p:nvPr/>
        </p:nvSpPr>
        <p:spPr>
          <a:xfrm>
            <a:off x="457200" y="1066799"/>
            <a:ext cx="2669320"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Sarah (1792-1873</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3298371" y="1055915"/>
            <a:ext cx="3199915"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Angelika ( 1805-1879</a:t>
            </a:r>
            <a:r>
              <a:rPr lang="en-GB" dirty="0" smtClean="0"/>
              <a:t>)</a:t>
            </a:r>
            <a:endParaRPr lang="en-GB" dirty="0"/>
          </a:p>
        </p:txBody>
      </p:sp>
      <p:sp>
        <p:nvSpPr>
          <p:cNvPr id="8" name="Title 1"/>
          <p:cNvSpPr txBox="1">
            <a:spLocks/>
          </p:cNvSpPr>
          <p:nvPr/>
        </p:nvSpPr>
        <p:spPr>
          <a:xfrm>
            <a:off x="2486874" y="190477"/>
            <a:ext cx="8911687" cy="593294"/>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Grimke Sisters</a:t>
            </a:r>
            <a:endParaRPr lang="en-GB" dirty="0"/>
          </a:p>
        </p:txBody>
      </p:sp>
      <p:sp>
        <p:nvSpPr>
          <p:cNvPr id="5" name="TextBox 4"/>
          <p:cNvSpPr txBox="1"/>
          <p:nvPr/>
        </p:nvSpPr>
        <p:spPr>
          <a:xfrm>
            <a:off x="6596743" y="2590799"/>
            <a:ext cx="5595257" cy="923330"/>
          </a:xfrm>
          <a:prstGeom prst="rect">
            <a:avLst/>
          </a:prstGeom>
          <a:noFill/>
        </p:spPr>
        <p:txBody>
          <a:bodyPr wrap="square" rtlCol="0">
            <a:spAutoFit/>
          </a:bodyPr>
          <a:lstStyle/>
          <a:p>
            <a:r>
              <a:rPr lang="en-GB" dirty="0" smtClean="0"/>
              <a:t>Accompany father to Philadelphia meets</a:t>
            </a:r>
          </a:p>
          <a:p>
            <a:r>
              <a:rPr lang="en-GB" dirty="0" err="1" smtClean="0"/>
              <a:t>Abolitionsts</a:t>
            </a:r>
            <a:r>
              <a:rPr lang="en-GB" dirty="0" smtClean="0"/>
              <a:t>…father retains </a:t>
            </a:r>
            <a:r>
              <a:rPr lang="en-GB" dirty="0" err="1" smtClean="0"/>
              <a:t>support..Angelika</a:t>
            </a:r>
            <a:r>
              <a:rPr lang="en-GB" dirty="0" smtClean="0"/>
              <a:t> </a:t>
            </a:r>
          </a:p>
          <a:p>
            <a:r>
              <a:rPr lang="en-GB" dirty="0" smtClean="0"/>
              <a:t>Marries abolitionist…Sarah joins family</a:t>
            </a:r>
            <a:endParaRPr lang="en-GB" dirty="0"/>
          </a:p>
        </p:txBody>
      </p:sp>
      <p:sp>
        <p:nvSpPr>
          <p:cNvPr id="10" name="TextBox 9"/>
          <p:cNvSpPr txBox="1"/>
          <p:nvPr/>
        </p:nvSpPr>
        <p:spPr>
          <a:xfrm>
            <a:off x="6705599" y="1491344"/>
            <a:ext cx="5657318" cy="923330"/>
          </a:xfrm>
          <a:prstGeom prst="rect">
            <a:avLst/>
          </a:prstGeom>
          <a:noFill/>
        </p:spPr>
        <p:txBody>
          <a:bodyPr wrap="none" rtlCol="0">
            <a:spAutoFit/>
          </a:bodyPr>
          <a:lstStyle/>
          <a:p>
            <a:r>
              <a:rPr lang="en-GB" dirty="0" smtClean="0"/>
              <a:t>Born S Carolina to slave owning family</a:t>
            </a:r>
          </a:p>
          <a:p>
            <a:r>
              <a:rPr lang="en-GB" dirty="0" smtClean="0"/>
              <a:t>Self </a:t>
            </a:r>
            <a:r>
              <a:rPr lang="en-GB" dirty="0" err="1" smtClean="0"/>
              <a:t>educated..father</a:t>
            </a:r>
            <a:r>
              <a:rPr lang="en-GB" dirty="0" smtClean="0"/>
              <a:t> would not allow education</a:t>
            </a:r>
          </a:p>
          <a:p>
            <a:r>
              <a:rPr lang="en-GB" dirty="0" smtClean="0"/>
              <a:t>…reject slavery</a:t>
            </a:r>
            <a:endParaRPr lang="en-GB" dirty="0"/>
          </a:p>
        </p:txBody>
      </p:sp>
      <p:sp>
        <p:nvSpPr>
          <p:cNvPr id="11" name="TextBox 10"/>
          <p:cNvSpPr txBox="1"/>
          <p:nvPr/>
        </p:nvSpPr>
        <p:spPr>
          <a:xfrm>
            <a:off x="6651172" y="4757056"/>
            <a:ext cx="4633000" cy="646331"/>
          </a:xfrm>
          <a:prstGeom prst="rect">
            <a:avLst/>
          </a:prstGeom>
          <a:noFill/>
        </p:spPr>
        <p:txBody>
          <a:bodyPr wrap="none" rtlCol="0">
            <a:spAutoFit/>
          </a:bodyPr>
          <a:lstStyle/>
          <a:p>
            <a:r>
              <a:rPr lang="en-GB" dirty="0" smtClean="0"/>
              <a:t>Speech at new “Philadelphia Hall”</a:t>
            </a:r>
          </a:p>
          <a:p>
            <a:r>
              <a:rPr lang="en-GB" dirty="0" smtClean="0"/>
              <a:t>Intimidated…flee building…mob attack</a:t>
            </a:r>
            <a:endParaRPr lang="en-GB" dirty="0"/>
          </a:p>
        </p:txBody>
      </p:sp>
      <p:sp>
        <p:nvSpPr>
          <p:cNvPr id="12" name="TextBox 11"/>
          <p:cNvSpPr txBox="1"/>
          <p:nvPr/>
        </p:nvSpPr>
        <p:spPr>
          <a:xfrm>
            <a:off x="6596743" y="3668485"/>
            <a:ext cx="5378395" cy="923330"/>
          </a:xfrm>
          <a:prstGeom prst="rect">
            <a:avLst/>
          </a:prstGeom>
          <a:noFill/>
        </p:spPr>
        <p:txBody>
          <a:bodyPr wrap="none" rtlCol="0">
            <a:spAutoFit/>
          </a:bodyPr>
          <a:lstStyle/>
          <a:p>
            <a:r>
              <a:rPr lang="en-GB" dirty="0" smtClean="0"/>
              <a:t>Become writers for Abolitionism and women’s</a:t>
            </a:r>
          </a:p>
          <a:p>
            <a:r>
              <a:rPr lang="en-GB" dirty="0" smtClean="0"/>
              <a:t>Rights. Then public speakers…to women, then </a:t>
            </a:r>
          </a:p>
          <a:p>
            <a:r>
              <a:rPr lang="en-GB" dirty="0" smtClean="0"/>
              <a:t>mixed groups..</a:t>
            </a:r>
            <a:endParaRPr lang="en-GB" dirty="0"/>
          </a:p>
        </p:txBody>
      </p:sp>
      <p:sp>
        <p:nvSpPr>
          <p:cNvPr id="6" name="TextBox 5"/>
          <p:cNvSpPr txBox="1"/>
          <p:nvPr/>
        </p:nvSpPr>
        <p:spPr>
          <a:xfrm>
            <a:off x="6672943" y="5564556"/>
            <a:ext cx="4886274" cy="1200329"/>
          </a:xfrm>
          <a:prstGeom prst="rect">
            <a:avLst/>
          </a:prstGeom>
          <a:noFill/>
        </p:spPr>
        <p:txBody>
          <a:bodyPr wrap="none" rtlCol="0">
            <a:spAutoFit/>
          </a:bodyPr>
          <a:lstStyle/>
          <a:p>
            <a:r>
              <a:rPr lang="en-GB" dirty="0" smtClean="0"/>
              <a:t>Grimke’s cease public </a:t>
            </a:r>
            <a:r>
              <a:rPr lang="en-GB" dirty="0" err="1" smtClean="0"/>
              <a:t>speacking</a:t>
            </a:r>
            <a:r>
              <a:rPr lang="en-GB" dirty="0" smtClean="0"/>
              <a:t> </a:t>
            </a:r>
          </a:p>
          <a:p>
            <a:r>
              <a:rPr lang="en-GB" dirty="0" smtClean="0"/>
              <a:t>Set up boarding school adopt </a:t>
            </a:r>
            <a:r>
              <a:rPr lang="en-GB" dirty="0"/>
              <a:t>mixed </a:t>
            </a:r>
            <a:r>
              <a:rPr lang="en-GB" dirty="0" smtClean="0"/>
              <a:t>race</a:t>
            </a:r>
          </a:p>
          <a:p>
            <a:r>
              <a:rPr lang="en-GB" dirty="0" smtClean="0"/>
              <a:t> </a:t>
            </a:r>
            <a:r>
              <a:rPr lang="en-GB" dirty="0"/>
              <a:t>children of </a:t>
            </a:r>
            <a:r>
              <a:rPr lang="en-GB" dirty="0" smtClean="0"/>
              <a:t>deceased </a:t>
            </a:r>
            <a:r>
              <a:rPr lang="en-GB" dirty="0" err="1" smtClean="0"/>
              <a:t>brother..live</a:t>
            </a:r>
            <a:r>
              <a:rPr lang="en-GB" dirty="0" smtClean="0"/>
              <a:t> to </a:t>
            </a:r>
          </a:p>
          <a:p>
            <a:r>
              <a:rPr lang="en-GB" dirty="0" smtClean="0"/>
              <a:t>See Slavery ended</a:t>
            </a:r>
            <a:endParaRPr lang="en-GB" dirty="0"/>
          </a:p>
        </p:txBody>
      </p:sp>
    </p:spTree>
    <p:extLst>
      <p:ext uri="{BB962C8B-B14F-4D97-AF65-F5344CB8AC3E}">
        <p14:creationId xmlns:p14="http://schemas.microsoft.com/office/powerpoint/2010/main" val="5684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P spid="10" grpId="0"/>
      <p:bldP spid="11" grpId="0"/>
      <p:bldP spid="12"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Sarah Grimke on female </a:t>
            </a:r>
            <a:r>
              <a:rPr lang="en-GB" dirty="0" err="1" smtClean="0"/>
              <a:t>equaliy</a:t>
            </a:r>
            <a:endParaRPr lang="en-GB" dirty="0"/>
          </a:p>
        </p:txBody>
      </p:sp>
      <p:sp>
        <p:nvSpPr>
          <p:cNvPr id="4" name="Rectangle 3"/>
          <p:cNvSpPr/>
          <p:nvPr/>
        </p:nvSpPr>
        <p:spPr>
          <a:xfrm>
            <a:off x="2819400" y="2285724"/>
            <a:ext cx="6096000" cy="461665"/>
          </a:xfrm>
          <a:prstGeom prst="rect">
            <a:avLst/>
          </a:prstGeom>
        </p:spPr>
        <p:txBody>
          <a:bodyPr>
            <a:spAutoFit/>
          </a:bodyPr>
          <a:lstStyle/>
          <a:p>
            <a:r>
              <a:rPr lang="en-GB" sz="2400" dirty="0">
                <a:latin typeface="Arial" panose="020B0604020202020204" pitchFamily="34" charset="0"/>
                <a:cs typeface="Arial" panose="020B0604020202020204" pitchFamily="34" charset="0"/>
              </a:rPr>
              <a:t>Sarah “Letters on Equality..1838):</a:t>
            </a:r>
          </a:p>
        </p:txBody>
      </p:sp>
      <p:sp>
        <p:nvSpPr>
          <p:cNvPr id="5" name="TextBox 4"/>
          <p:cNvSpPr txBox="1"/>
          <p:nvPr/>
        </p:nvSpPr>
        <p:spPr>
          <a:xfrm>
            <a:off x="2852056" y="3167743"/>
            <a:ext cx="6836229" cy="267765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men and </a:t>
            </a:r>
            <a:r>
              <a:rPr lang="en-GB" sz="2400" dirty="0">
                <a:latin typeface="Arial" panose="020B0604020202020204" pitchFamily="34" charset="0"/>
                <a:cs typeface="Arial" panose="020B0604020202020204" pitchFamily="34" charset="0"/>
              </a:rPr>
              <a:t>women were CREATED EQUAL.... Whatever </a:t>
            </a:r>
            <a:r>
              <a:rPr lang="en-GB" sz="2400" dirty="0" smtClean="0">
                <a:latin typeface="Arial" panose="020B0604020202020204" pitchFamily="34" charset="0"/>
                <a:cs typeface="Arial" panose="020B0604020202020204" pitchFamily="34" charset="0"/>
              </a:rPr>
              <a:t>is  </a:t>
            </a:r>
            <a:r>
              <a:rPr lang="en-GB" sz="2400" dirty="0">
                <a:latin typeface="Arial" panose="020B0604020202020204" pitchFamily="34" charset="0"/>
                <a:cs typeface="Arial" panose="020B0604020202020204" pitchFamily="34" charset="0"/>
              </a:rPr>
              <a:t>right for a man to do, is right for woman....I </a:t>
            </a:r>
            <a:r>
              <a:rPr lang="en-GB" sz="2400" dirty="0" smtClean="0">
                <a:latin typeface="Arial" panose="020B0604020202020204" pitchFamily="34" charset="0"/>
                <a:cs typeface="Arial" panose="020B0604020202020204" pitchFamily="34" charset="0"/>
              </a:rPr>
              <a:t>seek  </a:t>
            </a:r>
            <a:r>
              <a:rPr lang="en-GB" sz="2400" dirty="0">
                <a:latin typeface="Arial" panose="020B0604020202020204" pitchFamily="34" charset="0"/>
                <a:cs typeface="Arial" panose="020B0604020202020204" pitchFamily="34" charset="0"/>
              </a:rPr>
              <a:t>no </a:t>
            </a:r>
            <a:r>
              <a:rPr lang="en-GB" sz="2400" dirty="0" err="1">
                <a:latin typeface="Arial" panose="020B0604020202020204" pitchFamily="34" charset="0"/>
                <a:cs typeface="Arial" panose="020B0604020202020204" pitchFamily="34" charset="0"/>
              </a:rPr>
              <a:t>favors</a:t>
            </a:r>
            <a:r>
              <a:rPr lang="en-GB" sz="2400" dirty="0">
                <a:latin typeface="Arial" panose="020B0604020202020204" pitchFamily="34" charset="0"/>
                <a:cs typeface="Arial" panose="020B0604020202020204" pitchFamily="34" charset="0"/>
              </a:rPr>
              <a:t> for my sex. I surrender not our claim </a:t>
            </a:r>
            <a:r>
              <a:rPr lang="en-GB" sz="2400" dirty="0" smtClean="0">
                <a:latin typeface="Arial" panose="020B0604020202020204" pitchFamily="34" charset="0"/>
                <a:cs typeface="Arial" panose="020B0604020202020204" pitchFamily="34" charset="0"/>
              </a:rPr>
              <a:t>to  </a:t>
            </a:r>
            <a:r>
              <a:rPr lang="en-GB" sz="2400" dirty="0">
                <a:latin typeface="Arial" panose="020B0604020202020204" pitchFamily="34" charset="0"/>
                <a:cs typeface="Arial" panose="020B0604020202020204" pitchFamily="34" charset="0"/>
              </a:rPr>
              <a:t>equality. All I  ask of our brethren is, that they </a:t>
            </a:r>
            <a:r>
              <a:rPr lang="en-GB" sz="2400" dirty="0" smtClean="0">
                <a:latin typeface="Arial" panose="020B0604020202020204" pitchFamily="34" charset="0"/>
                <a:cs typeface="Arial" panose="020B0604020202020204" pitchFamily="34" charset="0"/>
              </a:rPr>
              <a:t>will </a:t>
            </a:r>
            <a:r>
              <a:rPr lang="en-GB" sz="2400" dirty="0">
                <a:latin typeface="Arial" panose="020B0604020202020204" pitchFamily="34" charset="0"/>
                <a:cs typeface="Arial" panose="020B0604020202020204" pitchFamily="34" charset="0"/>
              </a:rPr>
              <a:t>take their feet from off our necks and </a:t>
            </a:r>
            <a:r>
              <a:rPr lang="en-GB" sz="2400" dirty="0" smtClean="0">
                <a:latin typeface="Arial" panose="020B0604020202020204" pitchFamily="34" charset="0"/>
                <a:cs typeface="Arial" panose="020B0604020202020204" pitchFamily="34" charset="0"/>
              </a:rPr>
              <a:t>permit  </a:t>
            </a:r>
            <a:r>
              <a:rPr lang="en-GB" sz="2400" dirty="0">
                <a:latin typeface="Arial" panose="020B0604020202020204" pitchFamily="34" charset="0"/>
                <a:cs typeface="Arial" panose="020B0604020202020204" pitchFamily="34" charset="0"/>
              </a:rPr>
              <a:t>us to stand upright on that ground which </a:t>
            </a:r>
            <a:r>
              <a:rPr lang="en-GB" sz="2400" dirty="0" smtClean="0">
                <a:latin typeface="Arial" panose="020B0604020202020204" pitchFamily="34" charset="0"/>
                <a:cs typeface="Arial" panose="020B0604020202020204" pitchFamily="34" charset="0"/>
              </a:rPr>
              <a:t>God </a:t>
            </a:r>
            <a:r>
              <a:rPr lang="en-GB" sz="2400" dirty="0">
                <a:latin typeface="Arial" panose="020B0604020202020204" pitchFamily="34" charset="0"/>
                <a:cs typeface="Arial" panose="020B0604020202020204" pitchFamily="34" charset="0"/>
              </a:rPr>
              <a:t>destined us to </a:t>
            </a:r>
            <a:r>
              <a:rPr lang="en-GB" sz="2400" dirty="0" smtClean="0">
                <a:latin typeface="Arial" panose="020B0604020202020204" pitchFamily="34" charset="0"/>
                <a:cs typeface="Arial" panose="020B0604020202020204" pitchFamily="34" charset="0"/>
              </a:rPr>
              <a:t>occupy”</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269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154" y="362853"/>
            <a:ext cx="8911687" cy="769261"/>
          </a:xfrm>
        </p:spPr>
        <p:txBody>
          <a:bodyPr/>
          <a:lstStyle/>
          <a:p>
            <a:r>
              <a:rPr lang="en-GB" dirty="0" smtClean="0"/>
              <a:t>Burning of Philadelphia Hall</a:t>
            </a:r>
            <a:endParaRPr lang="en-GB" dirty="0"/>
          </a:p>
        </p:txBody>
      </p:sp>
      <p:pic>
        <p:nvPicPr>
          <p:cNvPr id="4" name="Picture 3"/>
          <p:cNvPicPr>
            <a:picLocks noChangeAspect="1"/>
          </p:cNvPicPr>
          <p:nvPr/>
        </p:nvPicPr>
        <p:blipFill>
          <a:blip r:embed="rId2"/>
          <a:stretch>
            <a:fillRect/>
          </a:stretch>
        </p:blipFill>
        <p:spPr>
          <a:xfrm>
            <a:off x="97971" y="1360714"/>
            <a:ext cx="11059886" cy="5007428"/>
          </a:xfrm>
          <a:prstGeom prst="rect">
            <a:avLst/>
          </a:prstGeom>
        </p:spPr>
      </p:pic>
    </p:spTree>
    <p:extLst>
      <p:ext uri="{BB962C8B-B14F-4D97-AF65-F5344CB8AC3E}">
        <p14:creationId xmlns:p14="http://schemas.microsoft.com/office/powerpoint/2010/main" val="31701488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272" y="109433"/>
            <a:ext cx="8911687" cy="815853"/>
          </a:xfrm>
        </p:spPr>
        <p:txBody>
          <a:bodyPr/>
          <a:lstStyle/>
          <a:p>
            <a:r>
              <a:rPr lang="en-GB" dirty="0" smtClean="0"/>
              <a:t>Great Awakening Events</a:t>
            </a:r>
            <a:endParaRPr lang="en-GB" dirty="0"/>
          </a:p>
        </p:txBody>
      </p:sp>
      <p:pic>
        <p:nvPicPr>
          <p:cNvPr id="1026" name="Picture 2" descr="https://upload.wikimedia.org/wikipedia/commons/thumb/d/d5/Camp_meeting_of_the_Methodists_in_N._America_J._Milbert_del_M._Dubourg_sculp_%28cropped%29.jpg/300px-Camp_meeting_of_the_Methodists_in_N._America_J._Milbert_del_M._Dubourg_sculp_%28cropped%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8" y="762000"/>
            <a:ext cx="8981613" cy="6172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34073" y="1066799"/>
            <a:ext cx="3057927" cy="2215991"/>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Most along Erie Canal….“Burned Over District”</a:t>
            </a:r>
          </a:p>
          <a:p>
            <a:r>
              <a:rPr lang="en-GB" sz="2400" dirty="0" smtClean="0">
                <a:latin typeface="Arial" panose="020B0604020202020204" pitchFamily="34" charset="0"/>
                <a:cs typeface="Arial" panose="020B0604020202020204" pitchFamily="34" charset="0"/>
              </a:rPr>
              <a:t>(so many preachers..</a:t>
            </a:r>
          </a:p>
          <a:p>
            <a:r>
              <a:rPr lang="en-GB" sz="2400" dirty="0" smtClean="0">
                <a:latin typeface="Arial" panose="020B0604020202020204" pitchFamily="34" charset="0"/>
                <a:cs typeface="Arial" panose="020B0604020202020204" pitchFamily="34" charset="0"/>
              </a:rPr>
              <a:t>hellfire</a:t>
            </a:r>
          </a:p>
          <a:p>
            <a:endParaRPr lang="en-GB" dirty="0"/>
          </a:p>
        </p:txBody>
      </p:sp>
      <p:sp>
        <p:nvSpPr>
          <p:cNvPr id="5" name="TextBox 4"/>
          <p:cNvSpPr txBox="1"/>
          <p:nvPr/>
        </p:nvSpPr>
        <p:spPr>
          <a:xfrm>
            <a:off x="9241971" y="3690257"/>
            <a:ext cx="3057927" cy="147732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All classes mix…political</a:t>
            </a:r>
          </a:p>
          <a:p>
            <a:r>
              <a:rPr lang="en-GB" sz="2400" dirty="0">
                <a:latin typeface="Arial" panose="020B0604020202020204" pitchFamily="34" charset="0"/>
                <a:cs typeface="Arial" panose="020B0604020202020204" pitchFamily="34" charset="0"/>
              </a:rPr>
              <a:t>Impact…Democracy</a:t>
            </a:r>
          </a:p>
          <a:p>
            <a:endParaRPr lang="en-GB" dirty="0"/>
          </a:p>
        </p:txBody>
      </p:sp>
      <p:sp>
        <p:nvSpPr>
          <p:cNvPr id="6" name="TextBox 5"/>
          <p:cNvSpPr txBox="1"/>
          <p:nvPr/>
        </p:nvSpPr>
        <p:spPr>
          <a:xfrm>
            <a:off x="9263742" y="5540829"/>
            <a:ext cx="3057927" cy="110799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Spurs creation of </a:t>
            </a:r>
            <a:r>
              <a:rPr lang="en-GB" sz="2400" dirty="0" smtClean="0">
                <a:latin typeface="Arial" panose="020B0604020202020204" pitchFamily="34" charset="0"/>
                <a:cs typeface="Arial" panose="020B0604020202020204" pitchFamily="34" charset="0"/>
              </a:rPr>
              <a:t>religious movements</a:t>
            </a:r>
            <a:endParaRPr lang="en-GB" sz="24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56549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599" y="252088"/>
            <a:ext cx="8911687" cy="1280890"/>
          </a:xfrm>
        </p:spPr>
        <p:txBody>
          <a:bodyPr/>
          <a:lstStyle/>
          <a:p>
            <a:pPr algn="ctr"/>
            <a:r>
              <a:rPr lang="en-GB" dirty="0" smtClean="0"/>
              <a:t>Shakers</a:t>
            </a:r>
            <a:endParaRPr lang="en-GB" dirty="0"/>
          </a:p>
        </p:txBody>
      </p:sp>
      <p:pic>
        <p:nvPicPr>
          <p:cNvPr id="3074" name="Picture 2" descr="Shaker dance and worship, during the Era of Manifes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91" y="1088571"/>
            <a:ext cx="8011324" cy="57694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44472" y="587828"/>
            <a:ext cx="3847528" cy="1200329"/>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Originated in England,,,</a:t>
            </a:r>
          </a:p>
          <a:p>
            <a:r>
              <a:rPr lang="en-GB" sz="2400" dirty="0" smtClean="0">
                <a:latin typeface="Arial" panose="020B0604020202020204" pitchFamily="34" charset="0"/>
                <a:cs typeface="Arial" panose="020B0604020202020204" pitchFamily="34" charset="0"/>
              </a:rPr>
              <a:t>“Shaking Quaker”…end of </a:t>
            </a:r>
          </a:p>
          <a:p>
            <a:r>
              <a:rPr lang="en-GB" sz="2400" dirty="0" smtClean="0">
                <a:latin typeface="Arial" panose="020B0604020202020204" pitchFamily="34" charset="0"/>
                <a:cs typeface="Arial" panose="020B0604020202020204" pitchFamily="34" charset="0"/>
              </a:rPr>
              <a:t>World…ecstatic feelings</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8360229" y="1948543"/>
            <a:ext cx="3969998"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Believe women leadership</a:t>
            </a:r>
          </a:p>
          <a:p>
            <a:r>
              <a:rPr lang="en-GB" sz="2400" dirty="0">
                <a:latin typeface="Arial" panose="020B0604020202020204" pitchFamily="34" charset="0"/>
                <a:cs typeface="Arial" panose="020B0604020202020204" pitchFamily="34" charset="0"/>
              </a:rPr>
              <a:t>Leader Anne Lee  preaches</a:t>
            </a:r>
          </a:p>
          <a:p>
            <a:r>
              <a:rPr lang="en-GB" sz="2400" dirty="0">
                <a:latin typeface="Arial" panose="020B0604020202020204" pitchFamily="34" charset="0"/>
                <a:cs typeface="Arial" panose="020B0604020202020204" pitchFamily="34" charset="0"/>
              </a:rPr>
              <a:t>Celibacy The way to purity</a:t>
            </a:r>
          </a:p>
        </p:txBody>
      </p:sp>
      <p:sp>
        <p:nvSpPr>
          <p:cNvPr id="6" name="TextBox 5"/>
          <p:cNvSpPr txBox="1"/>
          <p:nvPr/>
        </p:nvSpPr>
        <p:spPr>
          <a:xfrm>
            <a:off x="8407618" y="3178629"/>
            <a:ext cx="4310795"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Anne moves group to US </a:t>
            </a:r>
          </a:p>
          <a:p>
            <a:r>
              <a:rPr lang="en-GB" sz="2400" dirty="0">
                <a:latin typeface="Arial" panose="020B0604020202020204" pitchFamily="34" charset="0"/>
                <a:cs typeface="Arial" panose="020B0604020202020204" pitchFamily="34" charset="0"/>
              </a:rPr>
              <a:t>In 1774 to escape persecution</a:t>
            </a:r>
          </a:p>
          <a:p>
            <a:r>
              <a:rPr lang="en-GB" sz="2400" dirty="0">
                <a:latin typeface="Arial" panose="020B0604020202020204" pitchFamily="34" charset="0"/>
                <a:cs typeface="Arial" panose="020B0604020202020204" pitchFamily="34" charset="0"/>
              </a:rPr>
              <a:t>Establishes communities</a:t>
            </a:r>
          </a:p>
        </p:txBody>
      </p:sp>
      <p:sp>
        <p:nvSpPr>
          <p:cNvPr id="7" name="TextBox 6"/>
          <p:cNvSpPr txBox="1"/>
          <p:nvPr/>
        </p:nvSpPr>
        <p:spPr>
          <a:xfrm>
            <a:off x="8396732" y="4430486"/>
            <a:ext cx="4073551" cy="1477328"/>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Communal living all property</a:t>
            </a:r>
          </a:p>
          <a:p>
            <a:r>
              <a:rPr lang="en-GB" sz="2400" dirty="0">
                <a:latin typeface="Arial" panose="020B0604020202020204" pitchFamily="34" charset="0"/>
                <a:cs typeface="Arial" panose="020B0604020202020204" pitchFamily="34" charset="0"/>
              </a:rPr>
              <a:t>Shared. Men women equal</a:t>
            </a:r>
          </a:p>
          <a:p>
            <a:r>
              <a:rPr lang="en-GB" sz="2400" dirty="0">
                <a:latin typeface="Arial" panose="020B0604020202020204" pitchFamily="34" charset="0"/>
                <a:cs typeface="Arial" panose="020B0604020202020204" pitchFamily="34" charset="0"/>
              </a:rPr>
              <a:t>Celibacy, </a:t>
            </a:r>
            <a:r>
              <a:rPr lang="en-GB" sz="2400" dirty="0" err="1">
                <a:latin typeface="Arial" panose="020B0604020202020204" pitchFamily="34" charset="0"/>
                <a:cs typeface="Arial" panose="020B0604020202020204" pitchFamily="34" charset="0"/>
              </a:rPr>
              <a:t>dancing..spirit</a:t>
            </a:r>
            <a:r>
              <a:rPr lang="en-GB" sz="2400" dirty="0">
                <a:latin typeface="Arial" panose="020B0604020202020204" pitchFamily="34" charset="0"/>
                <a:cs typeface="Arial" panose="020B0604020202020204" pitchFamily="34" charset="0"/>
              </a:rPr>
              <a:t> gifts</a:t>
            </a:r>
          </a:p>
          <a:p>
            <a:endParaRPr lang="en-GB" dirty="0" smtClean="0"/>
          </a:p>
        </p:txBody>
      </p:sp>
      <p:sp>
        <p:nvSpPr>
          <p:cNvPr id="8" name="TextBox 7"/>
          <p:cNvSpPr txBox="1"/>
          <p:nvPr/>
        </p:nvSpPr>
        <p:spPr>
          <a:xfrm>
            <a:off x="8407618" y="5684689"/>
            <a:ext cx="3695242" cy="1477328"/>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Era of Manifestations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Expansion 1820-60..then </a:t>
            </a:r>
          </a:p>
          <a:p>
            <a:r>
              <a:rPr lang="en-GB" sz="2400" dirty="0" smtClean="0">
                <a:latin typeface="Arial" panose="020B0604020202020204" pitchFamily="34" charset="0"/>
                <a:cs typeface="Arial" panose="020B0604020202020204" pitchFamily="34" charset="0"/>
              </a:rPr>
              <a:t>Decline…3 left (2014)</a:t>
            </a:r>
            <a:endParaRPr lang="en-GB" sz="2400" dirty="0">
              <a:latin typeface="Arial" panose="020B0604020202020204" pitchFamily="34" charset="0"/>
              <a:cs typeface="Arial" panose="020B0604020202020204" pitchFamily="34" charset="0"/>
            </a:endParaRPr>
          </a:p>
          <a:p>
            <a:endParaRPr lang="en-GB" dirty="0" smtClean="0"/>
          </a:p>
        </p:txBody>
      </p:sp>
    </p:spTree>
    <p:extLst>
      <p:ext uri="{BB962C8B-B14F-4D97-AF65-F5344CB8AC3E}">
        <p14:creationId xmlns:p14="http://schemas.microsoft.com/office/powerpoint/2010/main" val="40819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686" y="90710"/>
            <a:ext cx="10089469" cy="1280890"/>
          </a:xfrm>
        </p:spPr>
        <p:txBody>
          <a:bodyPr/>
          <a:lstStyle/>
          <a:p>
            <a:pPr algn="ctr"/>
            <a:r>
              <a:rPr lang="en-GB" dirty="0" smtClean="0"/>
              <a:t>Shaker “spirit gifts”…gift drawings---messages from ‘the mother’</a:t>
            </a:r>
            <a:endParaRPr lang="en-GB" dirty="0"/>
          </a:p>
        </p:txBody>
      </p:sp>
      <p:pic>
        <p:nvPicPr>
          <p:cNvPr id="4098" name="Picture 2" descr="Hannah Cohoon, The Tree of Light or Blazing Tree, 18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1" y="1992086"/>
            <a:ext cx="6226628" cy="48659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olly Ann Reed, A present from Mother Lucy to Eliza Ann Taylor, 18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629" y="2296886"/>
            <a:ext cx="5584371"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42457" y="1600199"/>
            <a:ext cx="3029997" cy="461665"/>
          </a:xfrm>
          <a:prstGeom prst="rect">
            <a:avLst/>
          </a:prstGeom>
          <a:noFill/>
        </p:spPr>
        <p:txBody>
          <a:bodyPr wrap="none" rtlCol="0">
            <a:spAutoFit/>
          </a:bodyPr>
          <a:lstStyle/>
          <a:p>
            <a:r>
              <a:rPr lang="en-GB" sz="2400" dirty="0" err="1" smtClean="0">
                <a:latin typeface="Arial" panose="020B0604020202020204" pitchFamily="34" charset="0"/>
                <a:cs typeface="Arial" panose="020B0604020202020204" pitchFamily="34" charset="0"/>
              </a:rPr>
              <a:t>Hanah</a:t>
            </a:r>
            <a:r>
              <a:rPr lang="en-GB" sz="2400" dirty="0" smtClean="0">
                <a:latin typeface="Arial" panose="020B0604020202020204" pitchFamily="34" charset="0"/>
                <a:cs typeface="Arial" panose="020B0604020202020204" pitchFamily="34" charset="0"/>
              </a:rPr>
              <a:t> </a:t>
            </a:r>
            <a:r>
              <a:rPr lang="en-GB" sz="2400" dirty="0" err="1" smtClean="0">
                <a:latin typeface="Arial" panose="020B0604020202020204" pitchFamily="34" charset="0"/>
                <a:cs typeface="Arial" panose="020B0604020202020204" pitchFamily="34" charset="0"/>
              </a:rPr>
              <a:t>Cohoon</a:t>
            </a:r>
            <a:r>
              <a:rPr lang="en-GB" sz="2400" dirty="0" smtClean="0">
                <a:latin typeface="Arial" panose="020B0604020202020204" pitchFamily="34" charset="0"/>
                <a:cs typeface="Arial" panose="020B0604020202020204" pitchFamily="34" charset="0"/>
              </a:rPr>
              <a:t> 1845</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7859486" y="1698172"/>
            <a:ext cx="323421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Polly Anne Reed 1851</a:t>
            </a:r>
          </a:p>
        </p:txBody>
      </p:sp>
    </p:spTree>
    <p:extLst>
      <p:ext uri="{BB962C8B-B14F-4D97-AF65-F5344CB8AC3E}">
        <p14:creationId xmlns:p14="http://schemas.microsoft.com/office/powerpoint/2010/main" val="22723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068" y="188682"/>
            <a:ext cx="8911687" cy="1280890"/>
          </a:xfrm>
        </p:spPr>
        <p:txBody>
          <a:bodyPr/>
          <a:lstStyle/>
          <a:p>
            <a:pPr algn="ctr"/>
            <a:r>
              <a:rPr lang="en-GB" dirty="0" err="1" smtClean="0"/>
              <a:t>Millerites</a:t>
            </a:r>
            <a:endParaRPr lang="en-GB" dirty="0"/>
          </a:p>
        </p:txBody>
      </p:sp>
      <p:pic>
        <p:nvPicPr>
          <p:cNvPr id="5122"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32" y="2601686"/>
            <a:ext cx="5581197" cy="27869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1" y="1317172"/>
            <a:ext cx="5161221" cy="1200329"/>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End of World calculated 2,300 ‘days’</a:t>
            </a:r>
          </a:p>
          <a:p>
            <a:r>
              <a:rPr lang="en-GB" sz="2400" dirty="0" smtClean="0">
                <a:latin typeface="Arial" panose="020B0604020202020204" pitchFamily="34" charset="0"/>
                <a:cs typeface="Arial" panose="020B0604020202020204" pitchFamily="34" charset="0"/>
              </a:rPr>
              <a:t>(year day method)  after building of </a:t>
            </a:r>
          </a:p>
          <a:p>
            <a:r>
              <a:rPr lang="en-GB" sz="2400" dirty="0" smtClean="0">
                <a:latin typeface="Arial" panose="020B0604020202020204" pitchFamily="34" charset="0"/>
                <a:cs typeface="Arial" panose="020B0604020202020204" pitchFamily="34" charset="0"/>
              </a:rPr>
              <a:t>new Temple 457 BC</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6302830" y="870858"/>
            <a:ext cx="5508170" cy="1938992"/>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Founded Charles Miller. Prosperous</a:t>
            </a:r>
          </a:p>
          <a:p>
            <a:r>
              <a:rPr lang="en-GB" sz="2400" dirty="0">
                <a:latin typeface="Arial" panose="020B0604020202020204" pitchFamily="34" charset="0"/>
                <a:cs typeface="Arial" panose="020B0604020202020204" pitchFamily="34" charset="0"/>
              </a:rPr>
              <a:t> </a:t>
            </a:r>
            <a:r>
              <a:rPr lang="en-GB" sz="2400" dirty="0" err="1" smtClean="0">
                <a:latin typeface="Arial" panose="020B0604020202020204" pitchFamily="34" charset="0"/>
                <a:cs typeface="Arial" panose="020B0604020202020204" pitchFamily="34" charset="0"/>
              </a:rPr>
              <a:t>farmer..obsessed</a:t>
            </a:r>
            <a:r>
              <a:rPr lang="en-GB" sz="2400" dirty="0" smtClean="0">
                <a:latin typeface="Arial" panose="020B0604020202020204" pitchFamily="34" charset="0"/>
                <a:cs typeface="Arial" panose="020B0604020202020204" pitchFamily="34" charset="0"/>
              </a:rPr>
              <a:t> with Book of Daniel</a:t>
            </a:r>
          </a:p>
          <a:p>
            <a:r>
              <a:rPr lang="en-GB" sz="2400" dirty="0" smtClean="0">
                <a:latin typeface="Arial" panose="020B0604020202020204" pitchFamily="34" charset="0"/>
                <a:cs typeface="Arial" panose="020B0604020202020204" pitchFamily="34" charset="0"/>
              </a:rPr>
              <a:t>Publishes prediction end of world due</a:t>
            </a:r>
          </a:p>
          <a:p>
            <a:r>
              <a:rPr lang="en-GB" sz="2400" dirty="0" smtClean="0">
                <a:latin typeface="Arial" panose="020B0604020202020204" pitchFamily="34" charset="0"/>
                <a:cs typeface="Arial" panose="020B0604020202020204" pitchFamily="34" charset="0"/>
              </a:rPr>
              <a:t> 1830… 600,000 copies …”Sign of Times” newspaper</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6444343" y="2743198"/>
            <a:ext cx="5366657"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Mass movement.. Up to 500,000 </a:t>
            </a:r>
            <a:r>
              <a:rPr lang="en-GB" sz="2400" dirty="0" smtClean="0">
                <a:latin typeface="Arial" panose="020B0604020202020204" pitchFamily="34" charset="0"/>
                <a:cs typeface="Arial" panose="020B0604020202020204" pitchFamily="34" charset="0"/>
              </a:rPr>
              <a:t>members across </a:t>
            </a:r>
            <a:r>
              <a:rPr lang="en-GB" sz="2400" dirty="0">
                <a:latin typeface="Arial" panose="020B0604020202020204" pitchFamily="34" charset="0"/>
                <a:cs typeface="Arial" panose="020B0604020202020204" pitchFamily="34" charset="0"/>
              </a:rPr>
              <a:t>“Burned Over District”. Only true </a:t>
            </a:r>
            <a:r>
              <a:rPr lang="en-GB" sz="2400" dirty="0" smtClean="0">
                <a:latin typeface="Arial" panose="020B0604020202020204" pitchFamily="34" charset="0"/>
                <a:cs typeface="Arial" panose="020B0604020202020204" pitchFamily="34" charset="0"/>
              </a:rPr>
              <a:t>believers saved</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6438690" y="3886200"/>
            <a:ext cx="5851282"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“EOW October 22nd 1844…crowds</a:t>
            </a:r>
          </a:p>
          <a:p>
            <a:r>
              <a:rPr lang="en-GB" sz="2400" dirty="0">
                <a:latin typeface="Arial" panose="020B0604020202020204" pitchFamily="34" charset="0"/>
                <a:cs typeface="Arial" panose="020B0604020202020204" pitchFamily="34" charset="0"/>
              </a:rPr>
              <a:t>Gather…expecting world to be consumed</a:t>
            </a:r>
          </a:p>
          <a:p>
            <a:r>
              <a:rPr lang="en-GB" sz="2400" dirty="0">
                <a:latin typeface="Arial" panose="020B0604020202020204" pitchFamily="34" charset="0"/>
                <a:cs typeface="Arial" panose="020B0604020202020204" pitchFamily="34" charset="0"/>
              </a:rPr>
              <a:t>By fire. And deserving </a:t>
            </a:r>
            <a:r>
              <a:rPr lang="en-GB" sz="2400" dirty="0" err="1">
                <a:latin typeface="Arial" panose="020B0604020202020204" pitchFamily="34" charset="0"/>
                <a:cs typeface="Arial" panose="020B0604020202020204" pitchFamily="34" charset="0"/>
              </a:rPr>
              <a:t>saved..abandon</a:t>
            </a:r>
            <a:endParaRPr lang="en-GB" sz="2400" dirty="0">
              <a:latin typeface="Arial" panose="020B0604020202020204" pitchFamily="34" charset="0"/>
              <a:cs typeface="Arial" panose="020B0604020202020204" pitchFamily="34" charset="0"/>
            </a:endParaRPr>
          </a:p>
          <a:p>
            <a:r>
              <a:rPr lang="en-GB" sz="2400" dirty="0" err="1">
                <a:latin typeface="Arial" panose="020B0604020202020204" pitchFamily="34" charset="0"/>
                <a:cs typeface="Arial" panose="020B0604020202020204" pitchFamily="34" charset="0"/>
              </a:rPr>
              <a:t>Possesions</a:t>
            </a:r>
            <a:r>
              <a:rPr lang="en-GB" sz="2400" dirty="0">
                <a:latin typeface="Arial" panose="020B0604020202020204" pitchFamily="34" charset="0"/>
                <a:cs typeface="Arial" panose="020B0604020202020204" pitchFamily="34" charset="0"/>
              </a:rPr>
              <a:t>…families</a:t>
            </a:r>
          </a:p>
        </p:txBody>
      </p:sp>
      <p:sp>
        <p:nvSpPr>
          <p:cNvPr id="10" name="TextBox 9"/>
          <p:cNvSpPr txBox="1"/>
          <p:nvPr/>
        </p:nvSpPr>
        <p:spPr>
          <a:xfrm>
            <a:off x="6422572" y="5483499"/>
            <a:ext cx="5344885"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Great </a:t>
            </a:r>
            <a:r>
              <a:rPr lang="en-GB" sz="2400" dirty="0" smtClean="0">
                <a:latin typeface="Arial" panose="020B0604020202020204" pitchFamily="34" charset="0"/>
                <a:cs typeface="Arial" panose="020B0604020202020204" pitchFamily="34" charset="0"/>
              </a:rPr>
              <a:t>Disappointment….</a:t>
            </a:r>
            <a:r>
              <a:rPr lang="en-GB" sz="2400" dirty="0">
                <a:latin typeface="Arial" panose="020B0604020202020204" pitchFamily="34" charset="0"/>
                <a:cs typeface="Arial" panose="020B0604020202020204" pitchFamily="34" charset="0"/>
              </a:rPr>
              <a:t>violence, </a:t>
            </a:r>
            <a:r>
              <a:rPr lang="en-GB" sz="2400" dirty="0" smtClean="0">
                <a:latin typeface="Arial" panose="020B0604020202020204" pitchFamily="34" charset="0"/>
                <a:cs typeface="Arial" panose="020B0604020202020204" pitchFamily="34" charset="0"/>
              </a:rPr>
              <a:t>ridicule &amp; rapid reinterpretations …..</a:t>
            </a:r>
            <a:r>
              <a:rPr lang="en-GB" sz="2400" dirty="0">
                <a:latin typeface="Arial" panose="020B0604020202020204" pitchFamily="34" charset="0"/>
                <a:cs typeface="Arial" panose="020B0604020202020204" pitchFamily="34" charset="0"/>
              </a:rPr>
              <a:t>Miller </a:t>
            </a:r>
            <a:r>
              <a:rPr lang="en-GB" sz="2400" dirty="0" smtClean="0">
                <a:latin typeface="Arial" panose="020B0604020202020204" pitchFamily="34" charset="0"/>
                <a:cs typeface="Arial" panose="020B0604020202020204" pitchFamily="34" charset="0"/>
              </a:rPr>
              <a:t>recalculates till </a:t>
            </a:r>
            <a:r>
              <a:rPr lang="en-GB" sz="2400" dirty="0">
                <a:latin typeface="Arial" panose="020B0604020202020204" pitchFamily="34" charset="0"/>
                <a:cs typeface="Arial" panose="020B0604020202020204" pitchFamily="34" charset="0"/>
              </a:rPr>
              <a:t>his death 1849…7th Day Adventists</a:t>
            </a:r>
          </a:p>
        </p:txBody>
      </p:sp>
    </p:spTree>
    <p:extLst>
      <p:ext uri="{BB962C8B-B14F-4D97-AF65-F5344CB8AC3E}">
        <p14:creationId xmlns:p14="http://schemas.microsoft.com/office/powerpoint/2010/main" val="44606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040" y="210453"/>
            <a:ext cx="8911687" cy="1280890"/>
          </a:xfrm>
        </p:spPr>
        <p:txBody>
          <a:bodyPr/>
          <a:lstStyle/>
          <a:p>
            <a:pPr algn="ctr"/>
            <a:r>
              <a:rPr lang="en-GB" dirty="0" smtClean="0"/>
              <a:t>Oneida Community</a:t>
            </a:r>
            <a:endParaRPr lang="en-GB" dirty="0"/>
          </a:p>
        </p:txBody>
      </p:sp>
      <p:pic>
        <p:nvPicPr>
          <p:cNvPr id="614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30" y="1698172"/>
            <a:ext cx="7184570" cy="50183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89372" y="3298371"/>
            <a:ext cx="4822371" cy="1015663"/>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“Complex marriage”….</a:t>
            </a:r>
            <a:r>
              <a:rPr lang="en-GB" sz="2000" dirty="0">
                <a:latin typeface="Arial" panose="020B0604020202020204" pitchFamily="34" charset="0"/>
                <a:cs typeface="Arial" panose="020B0604020202020204" pitchFamily="34" charset="0"/>
              </a:rPr>
              <a:t>multiple </a:t>
            </a:r>
            <a:r>
              <a:rPr lang="en-GB" sz="2000" dirty="0" smtClean="0">
                <a:latin typeface="Arial" panose="020B0604020202020204" pitchFamily="34" charset="0"/>
                <a:cs typeface="Arial" panose="020B0604020202020204" pitchFamily="34" charset="0"/>
              </a:rPr>
              <a:t>Partners</a:t>
            </a:r>
            <a:r>
              <a:rPr lang="en-GB" sz="2000" dirty="0">
                <a:latin typeface="Arial" panose="020B0604020202020204" pitchFamily="34" charset="0"/>
                <a:cs typeface="Arial" panose="020B0604020202020204" pitchFamily="34" charset="0"/>
              </a:rPr>
              <a:t>, communal children, </a:t>
            </a:r>
            <a:r>
              <a:rPr lang="en-GB" sz="2000" dirty="0" smtClean="0">
                <a:latin typeface="Arial" panose="020B0604020202020204" pitchFamily="34" charset="0"/>
                <a:cs typeface="Arial" panose="020B0604020202020204" pitchFamily="34" charset="0"/>
              </a:rPr>
              <a:t>all equal (except for</a:t>
            </a:r>
          </a:p>
          <a:p>
            <a:r>
              <a:rPr lang="en-GB" sz="2000" dirty="0" smtClean="0">
                <a:latin typeface="Arial" panose="020B0604020202020204" pitchFamily="34" charset="0"/>
                <a:cs typeface="Arial" panose="020B0604020202020204" pitchFamily="34" charset="0"/>
              </a:rPr>
              <a:t>Breeding) , </a:t>
            </a:r>
            <a:r>
              <a:rPr lang="en-GB" sz="2000" dirty="0">
                <a:latin typeface="Arial" panose="020B0604020202020204" pitchFamily="34" charset="0"/>
                <a:cs typeface="Arial" panose="020B0604020202020204" pitchFamily="34" charset="0"/>
              </a:rPr>
              <a:t>rotate jobs…silverware</a:t>
            </a:r>
          </a:p>
        </p:txBody>
      </p:sp>
      <p:sp>
        <p:nvSpPr>
          <p:cNvPr id="6" name="TextBox 5"/>
          <p:cNvSpPr txBox="1"/>
          <p:nvPr/>
        </p:nvSpPr>
        <p:spPr>
          <a:xfrm>
            <a:off x="7565572" y="1132113"/>
            <a:ext cx="4033476" cy="1015663"/>
          </a:xfrm>
          <a:prstGeom prst="rect">
            <a:avLst/>
          </a:prstGeom>
          <a:noFill/>
        </p:spPr>
        <p:txBody>
          <a:bodyPr wrap="none" rtlCol="0">
            <a:spAutoFit/>
          </a:bodyPr>
          <a:lstStyle/>
          <a:p>
            <a:r>
              <a:rPr lang="en-GB" sz="2000" dirty="0" smtClean="0">
                <a:latin typeface="Arial" panose="020B0604020202020204" pitchFamily="34" charset="0"/>
                <a:cs typeface="Arial" panose="020B0604020202020204" pitchFamily="34" charset="0"/>
              </a:rPr>
              <a:t>Perfectionist Religious community</a:t>
            </a:r>
          </a:p>
          <a:p>
            <a:r>
              <a:rPr lang="en-GB" sz="2000" dirty="0" smtClean="0">
                <a:latin typeface="Arial" panose="020B0604020202020204" pitchFamily="34" charset="0"/>
                <a:cs typeface="Arial" panose="020B0604020202020204" pitchFamily="34" charset="0"/>
              </a:rPr>
              <a:t>of up 300 in New York founded in</a:t>
            </a:r>
          </a:p>
          <a:p>
            <a:r>
              <a:rPr lang="en-GB" sz="2000" dirty="0" smtClean="0">
                <a:latin typeface="Arial" panose="020B0604020202020204" pitchFamily="34" charset="0"/>
                <a:cs typeface="Arial" panose="020B0604020202020204" pitchFamily="34" charset="0"/>
              </a:rPr>
              <a:t>1848…Charles Noyes</a:t>
            </a:r>
            <a:endParaRPr lang="en-GB" sz="2000" dirty="0">
              <a:latin typeface="Arial" panose="020B0604020202020204" pitchFamily="34" charset="0"/>
              <a:cs typeface="Arial" panose="020B0604020202020204" pitchFamily="34" charset="0"/>
            </a:endParaRPr>
          </a:p>
        </p:txBody>
      </p:sp>
      <p:sp>
        <p:nvSpPr>
          <p:cNvPr id="7" name="TextBox 6"/>
          <p:cNvSpPr txBox="1"/>
          <p:nvPr/>
        </p:nvSpPr>
        <p:spPr>
          <a:xfrm>
            <a:off x="7478486" y="2373084"/>
            <a:ext cx="4057521" cy="707886"/>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Jesus already returned but cannot</a:t>
            </a:r>
          </a:p>
          <a:p>
            <a:r>
              <a:rPr lang="en-GB" sz="2000" dirty="0">
                <a:latin typeface="Arial" panose="020B0604020202020204" pitchFamily="34" charset="0"/>
                <a:cs typeface="Arial" panose="020B0604020202020204" pitchFamily="34" charset="0"/>
              </a:rPr>
              <a:t>Be found till perfection achieved</a:t>
            </a:r>
          </a:p>
        </p:txBody>
      </p:sp>
      <p:sp>
        <p:nvSpPr>
          <p:cNvPr id="8" name="TextBox 7"/>
          <p:cNvSpPr txBox="1"/>
          <p:nvPr/>
        </p:nvSpPr>
        <p:spPr>
          <a:xfrm>
            <a:off x="7424056" y="4430486"/>
            <a:ext cx="4767944"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Public criticism </a:t>
            </a:r>
            <a:r>
              <a:rPr lang="en-GB" sz="2000" dirty="0" smtClean="0">
                <a:latin typeface="Arial" panose="020B0604020202020204" pitchFamily="34" charset="0"/>
                <a:cs typeface="Arial" panose="020B0604020202020204" pitchFamily="34" charset="0"/>
              </a:rPr>
              <a:t>and confession circles</a:t>
            </a:r>
            <a:endParaRPr lang="en-GB" sz="2000" dirty="0">
              <a:latin typeface="Arial" panose="020B0604020202020204" pitchFamily="34" charset="0"/>
              <a:cs typeface="Arial" panose="020B0604020202020204" pitchFamily="34" charset="0"/>
            </a:endParaRPr>
          </a:p>
        </p:txBody>
      </p:sp>
      <p:sp>
        <p:nvSpPr>
          <p:cNvPr id="9" name="TextBox 8"/>
          <p:cNvSpPr txBox="1"/>
          <p:nvPr/>
        </p:nvSpPr>
        <p:spPr>
          <a:xfrm>
            <a:off x="7728856" y="6248401"/>
            <a:ext cx="2053767"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Disbanded 1885</a:t>
            </a:r>
          </a:p>
        </p:txBody>
      </p:sp>
      <p:sp>
        <p:nvSpPr>
          <p:cNvPr id="10" name="TextBox 9"/>
          <p:cNvSpPr txBox="1"/>
          <p:nvPr/>
        </p:nvSpPr>
        <p:spPr>
          <a:xfrm>
            <a:off x="7598227" y="5246915"/>
            <a:ext cx="4676280" cy="707886"/>
          </a:xfrm>
          <a:prstGeom prst="rect">
            <a:avLst/>
          </a:prstGeom>
          <a:noFill/>
        </p:spPr>
        <p:txBody>
          <a:bodyPr wrap="none" rtlCol="0">
            <a:spAutoFit/>
          </a:bodyPr>
          <a:lstStyle/>
          <a:p>
            <a:r>
              <a:rPr lang="en-GB" sz="2000" dirty="0" smtClean="0">
                <a:latin typeface="Arial" panose="020B0604020202020204" pitchFamily="34" charset="0"/>
                <a:cs typeface="Arial" panose="020B0604020202020204" pitchFamily="34" charset="0"/>
              </a:rPr>
              <a:t>Policy of Eugenics</a:t>
            </a:r>
            <a:r>
              <a:rPr lang="en-GB" sz="2000" dirty="0">
                <a:latin typeface="Arial" panose="020B0604020202020204" pitchFamily="34" charset="0"/>
                <a:cs typeface="Arial" panose="020B0604020202020204" pitchFamily="34" charset="0"/>
              </a:rPr>
              <a:t>….selective breeding</a:t>
            </a:r>
          </a:p>
          <a:p>
            <a:r>
              <a:rPr lang="en-GB" sz="2000" dirty="0" smtClean="0">
                <a:latin typeface="Arial" panose="020B0604020202020204" pitchFamily="34" charset="0"/>
                <a:cs typeface="Arial" panose="020B0604020202020204" pitchFamily="34" charset="0"/>
              </a:rPr>
              <a:t>for elite members to </a:t>
            </a:r>
            <a:r>
              <a:rPr lang="en-GB" sz="2000" dirty="0">
                <a:latin typeface="Arial" panose="020B0604020202020204" pitchFamily="34" charset="0"/>
                <a:cs typeface="Arial" panose="020B0604020202020204" pitchFamily="34" charset="0"/>
              </a:rPr>
              <a:t>achieve purity</a:t>
            </a:r>
          </a:p>
        </p:txBody>
      </p:sp>
    </p:spTree>
    <p:extLst>
      <p:ext uri="{BB962C8B-B14F-4D97-AF65-F5344CB8AC3E}">
        <p14:creationId xmlns:p14="http://schemas.microsoft.com/office/powerpoint/2010/main" val="6476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535" y="213226"/>
            <a:ext cx="8911687" cy="1280890"/>
          </a:xfrm>
        </p:spPr>
        <p:txBody>
          <a:bodyPr/>
          <a:lstStyle/>
          <a:p>
            <a:pPr algn="ctr"/>
            <a:r>
              <a:rPr lang="en-GB" dirty="0" smtClean="0"/>
              <a:t>Maroons and Fort Negro</a:t>
            </a:r>
            <a:endParaRPr lang="en-GB" dirty="0"/>
          </a:p>
        </p:txBody>
      </p:sp>
      <p:pic>
        <p:nvPicPr>
          <p:cNvPr id="2050" name="Picture 2" descr="Negro Fort is located in Flor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888" y="1109472"/>
            <a:ext cx="7500720" cy="542041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252875" y="2195314"/>
            <a:ext cx="169683" cy="197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195692" y="2484779"/>
            <a:ext cx="2141933" cy="584775"/>
          </a:xfrm>
          <a:prstGeom prst="rect">
            <a:avLst/>
          </a:prstGeom>
          <a:noFill/>
        </p:spPr>
        <p:txBody>
          <a:bodyPr wrap="none" rtlCol="0">
            <a:spAutoFit/>
          </a:bodyPr>
          <a:lstStyle/>
          <a:p>
            <a:r>
              <a:rPr lang="en-GB" sz="3200" dirty="0" smtClean="0">
                <a:latin typeface="Arial" panose="020B0604020202020204" pitchFamily="34" charset="0"/>
                <a:cs typeface="Arial" panose="020B0604020202020204" pitchFamily="34" charset="0"/>
              </a:rPr>
              <a:t>Fort Negro</a:t>
            </a:r>
            <a:endParaRPr lang="en-GB" sz="3200" dirty="0">
              <a:latin typeface="Arial" panose="020B0604020202020204" pitchFamily="34" charset="0"/>
              <a:cs typeface="Arial" panose="020B0604020202020204" pitchFamily="34" charset="0"/>
            </a:endParaRPr>
          </a:p>
        </p:txBody>
      </p:sp>
      <p:sp>
        <p:nvSpPr>
          <p:cNvPr id="6" name="Rectangle 5"/>
          <p:cNvSpPr/>
          <p:nvPr/>
        </p:nvSpPr>
        <p:spPr>
          <a:xfrm>
            <a:off x="457859" y="1151159"/>
            <a:ext cx="4233883" cy="1526726"/>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West Florida</a:t>
            </a:r>
            <a:endParaRPr lang="en-GB" sz="3200" dirty="0"/>
          </a:p>
        </p:txBody>
      </p:sp>
      <p:sp>
        <p:nvSpPr>
          <p:cNvPr id="7" name="Rectangle 6"/>
          <p:cNvSpPr/>
          <p:nvPr/>
        </p:nvSpPr>
        <p:spPr>
          <a:xfrm>
            <a:off x="4669972" y="1121229"/>
            <a:ext cx="2901260" cy="4986963"/>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East Florida</a:t>
            </a:r>
            <a:endParaRPr lang="en-GB" sz="3600" dirty="0"/>
          </a:p>
        </p:txBody>
      </p:sp>
      <p:sp>
        <p:nvSpPr>
          <p:cNvPr id="8" name="TextBox 7"/>
          <p:cNvSpPr txBox="1"/>
          <p:nvPr/>
        </p:nvSpPr>
        <p:spPr>
          <a:xfrm>
            <a:off x="8046720" y="1146048"/>
            <a:ext cx="3868367" cy="646331"/>
          </a:xfrm>
          <a:prstGeom prst="rect">
            <a:avLst/>
          </a:prstGeom>
          <a:noFill/>
        </p:spPr>
        <p:txBody>
          <a:bodyPr wrap="none" rtlCol="0">
            <a:spAutoFit/>
          </a:bodyPr>
          <a:lstStyle/>
          <a:p>
            <a:r>
              <a:rPr lang="en-GB" dirty="0" smtClean="0"/>
              <a:t>Florida Spanish Colony 1500-1763</a:t>
            </a:r>
          </a:p>
          <a:p>
            <a:r>
              <a:rPr lang="en-GB" dirty="0" smtClean="0"/>
              <a:t>British till 1783…returned to Spain</a:t>
            </a:r>
            <a:endParaRPr lang="en-GB" dirty="0"/>
          </a:p>
        </p:txBody>
      </p:sp>
      <p:sp>
        <p:nvSpPr>
          <p:cNvPr id="11" name="TextBox 10"/>
          <p:cNvSpPr txBox="1"/>
          <p:nvPr/>
        </p:nvSpPr>
        <p:spPr>
          <a:xfrm>
            <a:off x="7947129" y="1944624"/>
            <a:ext cx="4086375" cy="1200329"/>
          </a:xfrm>
          <a:prstGeom prst="rect">
            <a:avLst/>
          </a:prstGeom>
          <a:noFill/>
        </p:spPr>
        <p:txBody>
          <a:bodyPr wrap="none" rtlCol="0">
            <a:spAutoFit/>
          </a:bodyPr>
          <a:lstStyle/>
          <a:p>
            <a:r>
              <a:rPr lang="en-GB" dirty="0" smtClean="0"/>
              <a:t>West Florida occupied by runaway</a:t>
            </a:r>
          </a:p>
          <a:p>
            <a:r>
              <a:rPr lang="en-GB" dirty="0" smtClean="0"/>
              <a:t> slaves, Choctaw Indians, Pirates,</a:t>
            </a:r>
          </a:p>
          <a:p>
            <a:r>
              <a:rPr lang="en-GB" dirty="0" smtClean="0"/>
              <a:t> former Black British Colonial</a:t>
            </a:r>
          </a:p>
          <a:p>
            <a:r>
              <a:rPr lang="en-GB" dirty="0" smtClean="0"/>
              <a:t>Marines…..no Spanish</a:t>
            </a:r>
          </a:p>
        </p:txBody>
      </p:sp>
      <p:sp>
        <p:nvSpPr>
          <p:cNvPr id="12" name="TextBox 11"/>
          <p:cNvSpPr txBox="1"/>
          <p:nvPr/>
        </p:nvSpPr>
        <p:spPr>
          <a:xfrm>
            <a:off x="7894984" y="3312684"/>
            <a:ext cx="4193777" cy="646331"/>
          </a:xfrm>
          <a:prstGeom prst="rect">
            <a:avLst/>
          </a:prstGeom>
          <a:noFill/>
        </p:spPr>
        <p:txBody>
          <a:bodyPr wrap="none" rtlCol="0">
            <a:spAutoFit/>
          </a:bodyPr>
          <a:lstStyle/>
          <a:p>
            <a:r>
              <a:rPr lang="en-GB" dirty="0" smtClean="0"/>
              <a:t>“Capital” Fort Negro (formerly British</a:t>
            </a:r>
            <a:endParaRPr lang="en-GB" dirty="0"/>
          </a:p>
          <a:p>
            <a:r>
              <a:rPr lang="en-GB" dirty="0" smtClean="0"/>
              <a:t>Evacuated end war of 1812</a:t>
            </a:r>
          </a:p>
        </p:txBody>
      </p:sp>
      <p:sp>
        <p:nvSpPr>
          <p:cNvPr id="13" name="TextBox 12"/>
          <p:cNvSpPr txBox="1"/>
          <p:nvPr/>
        </p:nvSpPr>
        <p:spPr>
          <a:xfrm>
            <a:off x="7986030" y="4190115"/>
            <a:ext cx="4205970" cy="923330"/>
          </a:xfrm>
          <a:prstGeom prst="rect">
            <a:avLst/>
          </a:prstGeom>
          <a:noFill/>
        </p:spPr>
        <p:txBody>
          <a:bodyPr wrap="square" rtlCol="0">
            <a:spAutoFit/>
          </a:bodyPr>
          <a:lstStyle/>
          <a:p>
            <a:r>
              <a:rPr lang="en-GB" dirty="0" smtClean="0"/>
              <a:t>“Free community”….venue for</a:t>
            </a:r>
          </a:p>
          <a:p>
            <a:r>
              <a:rPr lang="en-GB" dirty="0"/>
              <a:t>e</a:t>
            </a:r>
            <a:r>
              <a:rPr lang="en-GB" dirty="0" smtClean="0"/>
              <a:t>scaped slaves from Georgia, raids</a:t>
            </a:r>
          </a:p>
          <a:p>
            <a:r>
              <a:rPr lang="en-GB" dirty="0" smtClean="0"/>
              <a:t>Into Georgia </a:t>
            </a:r>
          </a:p>
        </p:txBody>
      </p:sp>
      <p:sp>
        <p:nvSpPr>
          <p:cNvPr id="14" name="TextBox 13"/>
          <p:cNvSpPr txBox="1"/>
          <p:nvPr/>
        </p:nvSpPr>
        <p:spPr>
          <a:xfrm>
            <a:off x="8103822" y="5307059"/>
            <a:ext cx="3714478" cy="646331"/>
          </a:xfrm>
          <a:prstGeom prst="rect">
            <a:avLst/>
          </a:prstGeom>
          <a:noFill/>
        </p:spPr>
        <p:txBody>
          <a:bodyPr wrap="none" rtlCol="0">
            <a:spAutoFit/>
          </a:bodyPr>
          <a:lstStyle/>
          <a:p>
            <a:r>
              <a:rPr lang="en-GB" dirty="0" smtClean="0"/>
              <a:t>Andrew Jackson….fort an </a:t>
            </a:r>
          </a:p>
          <a:p>
            <a:r>
              <a:rPr lang="en-GB" dirty="0" smtClean="0"/>
              <a:t>“abomination” to be destroyed</a:t>
            </a:r>
          </a:p>
        </p:txBody>
      </p:sp>
      <p:sp>
        <p:nvSpPr>
          <p:cNvPr id="3" name="TextBox 2"/>
          <p:cNvSpPr txBox="1"/>
          <p:nvPr/>
        </p:nvSpPr>
        <p:spPr>
          <a:xfrm>
            <a:off x="8031887" y="6060965"/>
            <a:ext cx="4160113" cy="369332"/>
          </a:xfrm>
          <a:prstGeom prst="rect">
            <a:avLst/>
          </a:prstGeom>
          <a:noFill/>
        </p:spPr>
        <p:txBody>
          <a:bodyPr wrap="none" rtlCol="0">
            <a:spAutoFit/>
          </a:bodyPr>
          <a:lstStyle/>
          <a:p>
            <a:r>
              <a:rPr lang="en-GB" dirty="0" smtClean="0"/>
              <a:t>Spanish garrisons only in East Florida</a:t>
            </a:r>
            <a:endParaRPr lang="en-GB" dirty="0"/>
          </a:p>
        </p:txBody>
      </p:sp>
      <p:sp>
        <p:nvSpPr>
          <p:cNvPr id="16" name="Oval 15"/>
          <p:cNvSpPr/>
          <p:nvPr/>
        </p:nvSpPr>
        <p:spPr>
          <a:xfrm>
            <a:off x="4765988" y="2413028"/>
            <a:ext cx="169683" cy="197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093029" y="1905000"/>
            <a:ext cx="2507418"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Spanish Fort</a:t>
            </a:r>
          </a:p>
        </p:txBody>
      </p:sp>
    </p:spTree>
    <p:extLst>
      <p:ext uri="{BB962C8B-B14F-4D97-AF65-F5344CB8AC3E}">
        <p14:creationId xmlns:p14="http://schemas.microsoft.com/office/powerpoint/2010/main" val="166438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11" grpId="0"/>
      <p:bldP spid="12" grpId="0"/>
      <p:bldP spid="13" grpId="0"/>
      <p:bldP spid="14" grpId="0"/>
      <p:bldP spid="3" grpId="0"/>
      <p:bldP spid="16" grpId="0" animBg="1"/>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96" y="0"/>
            <a:ext cx="8911687" cy="932548"/>
          </a:xfrm>
        </p:spPr>
        <p:txBody>
          <a:bodyPr/>
          <a:lstStyle/>
          <a:p>
            <a:pPr algn="ctr"/>
            <a:r>
              <a:rPr lang="en-GB" dirty="0" smtClean="0"/>
              <a:t>Origin of the Mormons</a:t>
            </a:r>
            <a:endParaRPr lang="en-GB" dirty="0"/>
          </a:p>
        </p:txBody>
      </p:sp>
      <p:sp>
        <p:nvSpPr>
          <p:cNvPr id="4" name="TextBox 3"/>
          <p:cNvSpPr txBox="1"/>
          <p:nvPr/>
        </p:nvSpPr>
        <p:spPr>
          <a:xfrm>
            <a:off x="1600201" y="936171"/>
            <a:ext cx="3797835"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Joseph Smith (1805-1844</a:t>
            </a:r>
            <a:r>
              <a:rPr lang="en-GB" dirty="0" smtClean="0"/>
              <a:t>)</a:t>
            </a:r>
            <a:endParaRPr lang="en-GB" dirty="0"/>
          </a:p>
        </p:txBody>
      </p:sp>
      <p:sp>
        <p:nvSpPr>
          <p:cNvPr id="6" name="TextBox 5"/>
          <p:cNvSpPr txBox="1"/>
          <p:nvPr/>
        </p:nvSpPr>
        <p:spPr>
          <a:xfrm>
            <a:off x="6220617" y="2793729"/>
            <a:ext cx="5780314"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Claims </a:t>
            </a:r>
            <a:r>
              <a:rPr lang="en-GB" sz="2400" dirty="0" smtClean="0">
                <a:latin typeface="Arial" panose="020B0604020202020204" pitchFamily="34" charset="0"/>
                <a:cs typeface="Arial" panose="020B0604020202020204" pitchFamily="34" charset="0"/>
              </a:rPr>
              <a:t>visited </a:t>
            </a:r>
            <a:r>
              <a:rPr lang="en-GB" sz="2400" dirty="0">
                <a:latin typeface="Arial" panose="020B0604020202020204" pitchFamily="34" charset="0"/>
                <a:cs typeface="Arial" panose="020B0604020202020204" pitchFamily="34" charset="0"/>
              </a:rPr>
              <a:t>by God and Jesus </a:t>
            </a:r>
            <a:r>
              <a:rPr lang="en-GB" sz="2400" dirty="0" smtClean="0">
                <a:latin typeface="Arial" panose="020B0604020202020204" pitchFamily="34" charset="0"/>
                <a:cs typeface="Arial" panose="020B0604020202020204" pitchFamily="34" charset="0"/>
              </a:rPr>
              <a:t>in 1821: his </a:t>
            </a:r>
            <a:r>
              <a:rPr lang="en-GB" sz="2400" dirty="0">
                <a:latin typeface="Arial" panose="020B0604020202020204" pitchFamily="34" charset="0"/>
                <a:cs typeface="Arial" panose="020B0604020202020204" pitchFamily="34" charset="0"/>
              </a:rPr>
              <a:t>sins </a:t>
            </a:r>
            <a:r>
              <a:rPr lang="en-GB" sz="2400" dirty="0" smtClean="0">
                <a:latin typeface="Arial" panose="020B0604020202020204" pitchFamily="34" charset="0"/>
                <a:cs typeface="Arial" panose="020B0604020202020204" pitchFamily="34" charset="0"/>
              </a:rPr>
              <a:t>forgiven, Gospels incomplete</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6232881" y="3865729"/>
            <a:ext cx="6069162" cy="1200329"/>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Visited by Angel </a:t>
            </a:r>
            <a:r>
              <a:rPr lang="en-GB" sz="2400" dirty="0" err="1" smtClean="0">
                <a:latin typeface="Arial" panose="020B0604020202020204" pitchFamily="34" charset="0"/>
                <a:cs typeface="Arial" panose="020B0604020202020204" pitchFamily="34" charset="0"/>
              </a:rPr>
              <a:t>Moroni</a:t>
            </a:r>
            <a:r>
              <a:rPr lang="en-GB" sz="2400" dirty="0" smtClean="0">
                <a:latin typeface="Arial" panose="020B0604020202020204" pitchFamily="34" charset="0"/>
                <a:cs typeface="Arial" panose="020B0604020202020204" pitchFamily="34" charset="0"/>
              </a:rPr>
              <a:t> in 1823 :Magic box</a:t>
            </a:r>
          </a:p>
          <a:p>
            <a:r>
              <a:rPr lang="en-GB" sz="2400" dirty="0" smtClean="0">
                <a:latin typeface="Arial" panose="020B0604020202020204" pitchFamily="34" charset="0"/>
                <a:cs typeface="Arial" panose="020B0604020202020204" pitchFamily="34" charset="0"/>
              </a:rPr>
              <a:t>golden tablets. transparent “</a:t>
            </a:r>
            <a:r>
              <a:rPr lang="en-GB" sz="2400" dirty="0">
                <a:latin typeface="Arial" panose="020B0604020202020204" pitchFamily="34" charset="0"/>
                <a:cs typeface="Arial" panose="020B0604020202020204" pitchFamily="34" charset="0"/>
              </a:rPr>
              <a:t>Seer Stones”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Translate….create “Book of Mormon”</a:t>
            </a:r>
            <a:endParaRPr lang="en-GB" dirty="0"/>
          </a:p>
        </p:txBody>
      </p:sp>
      <p:sp>
        <p:nvSpPr>
          <p:cNvPr id="9" name="TextBox 8"/>
          <p:cNvSpPr txBox="1"/>
          <p:nvPr/>
        </p:nvSpPr>
        <p:spPr>
          <a:xfrm>
            <a:off x="6380409" y="5454284"/>
            <a:ext cx="5811591"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Creates new church with followers …. considered heretics…flees to Ohio with followers</a:t>
            </a:r>
            <a:endParaRPr lang="en-GB" sz="2400" dirty="0">
              <a:latin typeface="Arial" panose="020B0604020202020204" pitchFamily="34" charset="0"/>
              <a:cs typeface="Arial" panose="020B0604020202020204" pitchFamily="34" charset="0"/>
            </a:endParaRPr>
          </a:p>
        </p:txBody>
      </p:sp>
      <p:pic>
        <p:nvPicPr>
          <p:cNvPr id="7172" name="Picture 4" descr="https://upload.wikimedia.org/wikipedia/commons/8/86/Joseph_Smith%2C_Jr._portrait_owned_by_Joseph_Smith_I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30" y="1502229"/>
            <a:ext cx="5954486" cy="54428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22069" y="880604"/>
            <a:ext cx="6154890" cy="1569660"/>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Born Vermont to Methodist family moved to </a:t>
            </a:r>
          </a:p>
          <a:p>
            <a:r>
              <a:rPr lang="en-GB" sz="2400" dirty="0" smtClean="0">
                <a:latin typeface="Arial" panose="020B0604020202020204" pitchFamily="34" charset="0"/>
                <a:cs typeface="Arial" panose="020B0604020202020204" pitchFamily="34" charset="0"/>
              </a:rPr>
              <a:t>New York “Burned out District” Family </a:t>
            </a:r>
          </a:p>
          <a:p>
            <a:r>
              <a:rPr lang="en-GB" sz="2400" dirty="0" smtClean="0">
                <a:latin typeface="Arial" panose="020B0604020202020204" pitchFamily="34" charset="0"/>
                <a:cs typeface="Arial" panose="020B0604020202020204" pitchFamily="34" charset="0"/>
              </a:rPr>
              <a:t>immersed in revivalism, visions, does ‘odd</a:t>
            </a:r>
          </a:p>
          <a:p>
            <a:r>
              <a:rPr lang="en-GB" sz="2400" dirty="0" smtClean="0">
                <a:latin typeface="Arial" panose="020B0604020202020204" pitchFamily="34" charset="0"/>
                <a:cs typeface="Arial" panose="020B0604020202020204" pitchFamily="34" charset="0"/>
              </a:rPr>
              <a:t>Jobs” ‘folk magic and treasure seekers”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23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9"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040" y="232224"/>
            <a:ext cx="8911687" cy="1280890"/>
          </a:xfrm>
        </p:spPr>
        <p:txBody>
          <a:bodyPr/>
          <a:lstStyle/>
          <a:p>
            <a:pPr algn="ctr"/>
            <a:r>
              <a:rPr lang="en-GB" dirty="0" smtClean="0"/>
              <a:t>Mormons in Ohio/Missouri</a:t>
            </a:r>
            <a:endParaRPr lang="en-GB" dirty="0"/>
          </a:p>
        </p:txBody>
      </p:sp>
      <p:sp>
        <p:nvSpPr>
          <p:cNvPr id="3" name="Content Placeholder 2"/>
          <p:cNvSpPr>
            <a:spLocks noGrp="1"/>
          </p:cNvSpPr>
          <p:nvPr>
            <p:ph idx="1"/>
          </p:nvPr>
        </p:nvSpPr>
        <p:spPr>
          <a:xfrm>
            <a:off x="5102638" y="805380"/>
            <a:ext cx="7413172" cy="5377056"/>
          </a:xfrm>
        </p:spPr>
        <p:txBody>
          <a:bodyPr>
            <a:noAutofit/>
          </a:bodyPr>
          <a:lstStyle/>
          <a:p>
            <a:r>
              <a:rPr lang="en-GB" sz="2400" dirty="0" smtClean="0">
                <a:latin typeface="Arial" panose="020B0604020202020204" pitchFamily="34" charset="0"/>
                <a:cs typeface="Arial" panose="020B0604020202020204" pitchFamily="34" charset="0"/>
              </a:rPr>
              <a:t>Smith to Kirtland Ohio: community of thousands</a:t>
            </a:r>
          </a:p>
          <a:p>
            <a:r>
              <a:rPr lang="en-GB" sz="2400" dirty="0" smtClean="0">
                <a:latin typeface="Arial" panose="020B0604020202020204" pitchFamily="34" charset="0"/>
                <a:cs typeface="Arial" panose="020B0604020202020204" pitchFamily="34" charset="0"/>
              </a:rPr>
              <a:t>Establishes ‘theocracy’ …crushes local ‘ecstatic” believers…communal society, disciplined, ritual, creates bank, influences State Government</a:t>
            </a:r>
          </a:p>
          <a:p>
            <a:r>
              <a:rPr lang="en-GB" sz="2400" dirty="0" smtClean="0">
                <a:latin typeface="Arial" panose="020B0604020202020204" pitchFamily="34" charset="0"/>
                <a:cs typeface="Arial" panose="020B0604020202020204" pitchFamily="34" charset="0"/>
              </a:rPr>
              <a:t>Mormons seen as “heretics”. Smith </a:t>
            </a:r>
            <a:r>
              <a:rPr lang="en-GB" sz="2400" dirty="0">
                <a:latin typeface="Arial" panose="020B0604020202020204" pitchFamily="34" charset="0"/>
                <a:cs typeface="Arial" panose="020B0604020202020204" pitchFamily="34" charset="0"/>
              </a:rPr>
              <a:t>tarred and feathered by </a:t>
            </a:r>
            <a:r>
              <a:rPr lang="en-GB" sz="2400" dirty="0" smtClean="0">
                <a:latin typeface="Arial" panose="020B0604020202020204" pitchFamily="34" charset="0"/>
                <a:cs typeface="Arial" panose="020B0604020202020204" pitchFamily="34" charset="0"/>
              </a:rPr>
              <a:t>mob… moves </a:t>
            </a:r>
            <a:r>
              <a:rPr lang="en-GB" sz="2400" dirty="0">
                <a:latin typeface="Arial" panose="020B0604020202020204" pitchFamily="34" charset="0"/>
                <a:cs typeface="Arial" panose="020B0604020202020204" pitchFamily="34" charset="0"/>
              </a:rPr>
              <a:t>to </a:t>
            </a:r>
            <a:r>
              <a:rPr lang="en-GB" sz="2400" dirty="0" smtClean="0">
                <a:latin typeface="Arial" panose="020B0604020202020204" pitchFamily="34" charset="0"/>
                <a:cs typeface="Arial" panose="020B0604020202020204" pitchFamily="34" charset="0"/>
              </a:rPr>
              <a:t>Missouri…’Far West’…create theocracy</a:t>
            </a:r>
          </a:p>
          <a:p>
            <a:r>
              <a:rPr lang="en-GB" sz="2400" dirty="0" smtClean="0">
                <a:latin typeface="Arial" panose="020B0604020202020204" pitchFamily="34" charset="0"/>
                <a:cs typeface="Arial" panose="020B0604020202020204" pitchFamily="34" charset="0"/>
              </a:rPr>
              <a:t>‘Mormon War’...killings both sides, </a:t>
            </a:r>
            <a:r>
              <a:rPr lang="en-GB" sz="2400" dirty="0" err="1" smtClean="0">
                <a:latin typeface="Arial" panose="020B0604020202020204" pitchFamily="34" charset="0"/>
                <a:cs typeface="Arial" panose="020B0604020202020204" pitchFamily="34" charset="0"/>
              </a:rPr>
              <a:t>Smitharrested</a:t>
            </a:r>
            <a:r>
              <a:rPr lang="en-GB" sz="2400" dirty="0" smtClean="0">
                <a:latin typeface="Arial" panose="020B0604020202020204" pitchFamily="34" charset="0"/>
                <a:cs typeface="Arial" panose="020B0604020202020204" pitchFamily="34" charset="0"/>
              </a:rPr>
              <a:t> for Treason…escapes to Illinois…the new Zion </a:t>
            </a:r>
          </a:p>
          <a:p>
            <a:r>
              <a:rPr lang="en-GB" sz="2400" dirty="0" smtClean="0">
                <a:latin typeface="Arial" panose="020B0604020202020204" pitchFamily="34" charset="0"/>
                <a:cs typeface="Arial" panose="020B0604020202020204" pitchFamily="34" charset="0"/>
              </a:rPr>
              <a:t>Governor sympathetic. Smith builds Nauvoo.</a:t>
            </a:r>
          </a:p>
          <a:p>
            <a:r>
              <a:rPr lang="en-GB" sz="2400" dirty="0" smtClean="0">
                <a:latin typeface="Arial" panose="020B0604020202020204" pitchFamily="34" charset="0"/>
                <a:cs typeface="Arial" panose="020B0604020202020204" pitchFamily="34" charset="0"/>
              </a:rPr>
              <a:t>Wants new territory , creates ‘army</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&amp; introduces polygamy…backlash. Smith suppresses dissent, revolt, arrested…and  lynched</a:t>
            </a:r>
          </a:p>
          <a:p>
            <a:pPr marL="0" indent="0">
              <a:lnSpc>
                <a:spcPct val="110000"/>
              </a:lnSpc>
              <a:buNone/>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To be continued…Talk 14 “Manifest Destiny”</a:t>
            </a:r>
            <a:endParaRPr lang="en-GB" sz="2400" dirty="0">
              <a:latin typeface="Arial" panose="020B0604020202020204" pitchFamily="34" charset="0"/>
              <a:cs typeface="Arial" panose="020B0604020202020204" pitchFamily="34" charset="0"/>
            </a:endParaRPr>
          </a:p>
        </p:txBody>
      </p:sp>
      <p:pic>
        <p:nvPicPr>
          <p:cNvPr id="2050" name="Picture 2" descr="On horseback, Smith leads soldiers bearing fla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31" y="1351128"/>
            <a:ext cx="4895397" cy="55068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73466" y="875732"/>
            <a:ext cx="3421129"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Smith &amp; Nauvoo Legion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51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726" y="139223"/>
            <a:ext cx="8911687" cy="1280890"/>
          </a:xfrm>
        </p:spPr>
        <p:txBody>
          <a:bodyPr/>
          <a:lstStyle/>
          <a:p>
            <a:pPr algn="ctr"/>
            <a:r>
              <a:rPr lang="en-GB" dirty="0" smtClean="0"/>
              <a:t>Mormons: Key Beliefs</a:t>
            </a:r>
            <a:endParaRPr lang="en-GB" dirty="0"/>
          </a:p>
        </p:txBody>
      </p:sp>
      <p:sp>
        <p:nvSpPr>
          <p:cNvPr id="3" name="Content Placeholder 2"/>
          <p:cNvSpPr>
            <a:spLocks noGrp="1"/>
          </p:cNvSpPr>
          <p:nvPr>
            <p:ph idx="1"/>
          </p:nvPr>
        </p:nvSpPr>
        <p:spPr>
          <a:xfrm>
            <a:off x="345057" y="1121434"/>
            <a:ext cx="11846943" cy="5736565"/>
          </a:xfrm>
        </p:spPr>
        <p:txBody>
          <a:bodyPr>
            <a:normAutofit/>
          </a:bodyPr>
          <a:lstStyle/>
          <a:p>
            <a:r>
              <a:rPr lang="en-GB" sz="2800" dirty="0" smtClean="0">
                <a:latin typeface="Arial" panose="020B0604020202020204" pitchFamily="34" charset="0"/>
                <a:cs typeface="Arial" panose="020B0604020202020204" pitchFamily="34" charset="0"/>
              </a:rPr>
              <a:t>End of world due but ‘Zion’ must be built first</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God a physical being, multiple wives, lives on throne near star </a:t>
            </a:r>
            <a:r>
              <a:rPr lang="en-GB" sz="2800" dirty="0" err="1" smtClean="0">
                <a:latin typeface="Arial" panose="020B0604020202020204" pitchFamily="34" charset="0"/>
                <a:cs typeface="Arial" panose="020B0604020202020204" pitchFamily="34" charset="0"/>
              </a:rPr>
              <a:t>Kolob</a:t>
            </a:r>
            <a:endParaRPr lang="en-GB" sz="2800" dirty="0" smtClean="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Book of Mormon  includes “lost truths”&gt; Gospels</a:t>
            </a:r>
          </a:p>
          <a:p>
            <a:pPr lvl="1"/>
            <a:r>
              <a:rPr lang="en-GB" sz="2800" dirty="0" smtClean="0">
                <a:latin typeface="Arial" panose="020B0604020202020204" pitchFamily="34" charset="0"/>
                <a:cs typeface="Arial" panose="020B0604020202020204" pitchFamily="34" charset="0"/>
              </a:rPr>
              <a:t>Three </a:t>
            </a:r>
            <a:r>
              <a:rPr lang="en-GB" sz="2800" dirty="0">
                <a:latin typeface="Arial" panose="020B0604020202020204" pitchFamily="34" charset="0"/>
                <a:cs typeface="Arial" panose="020B0604020202020204" pitchFamily="34" charset="0"/>
              </a:rPr>
              <a:t>tiers of heaven…..intercession possible by post death baptism</a:t>
            </a:r>
          </a:p>
          <a:p>
            <a:pPr lvl="1"/>
            <a:r>
              <a:rPr lang="en-GB" sz="2800" dirty="0" smtClean="0">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Celestial marriage’ and </a:t>
            </a:r>
            <a:r>
              <a:rPr lang="en-GB" sz="2800" dirty="0" smtClean="0">
                <a:latin typeface="Arial" panose="020B0604020202020204" pitchFamily="34" charset="0"/>
                <a:cs typeface="Arial" panose="020B0604020202020204" pitchFamily="34" charset="0"/>
              </a:rPr>
              <a:t>family</a:t>
            </a:r>
          </a:p>
          <a:p>
            <a:r>
              <a:rPr lang="en-GB" sz="2800" dirty="0" smtClean="0">
                <a:latin typeface="Arial" panose="020B0604020202020204" pitchFamily="34" charset="0"/>
                <a:cs typeface="Arial" panose="020B0604020202020204" pitchFamily="34" charset="0"/>
              </a:rPr>
              <a:t>Jews populated North America 600BC…war with ‘</a:t>
            </a:r>
            <a:r>
              <a:rPr lang="en-GB" sz="2800" dirty="0" err="1" smtClean="0">
                <a:latin typeface="Arial" panose="020B0604020202020204" pitchFamily="34" charset="0"/>
                <a:cs typeface="Arial" panose="020B0604020202020204" pitchFamily="34" charset="0"/>
              </a:rPr>
              <a:t>Laminites</a:t>
            </a:r>
            <a:r>
              <a:rPr lang="en-GB" sz="2800" dirty="0" smtClean="0">
                <a:latin typeface="Arial" panose="020B0604020202020204" pitchFamily="34" charset="0"/>
                <a:cs typeface="Arial" panose="020B0604020202020204" pitchFamily="34" charset="0"/>
              </a:rPr>
              <a:t>” Jesus appears after </a:t>
            </a:r>
            <a:r>
              <a:rPr lang="en-GB" sz="2800" dirty="0" err="1" smtClean="0">
                <a:latin typeface="Arial" panose="020B0604020202020204" pitchFamily="34" charset="0"/>
                <a:cs typeface="Arial" panose="020B0604020202020204" pitchFamily="34" charset="0"/>
              </a:rPr>
              <a:t>resurrection:United</a:t>
            </a:r>
            <a:r>
              <a:rPr lang="en-GB" sz="2800" dirty="0" smtClean="0">
                <a:latin typeface="Arial" panose="020B0604020202020204" pitchFamily="34" charset="0"/>
                <a:cs typeface="Arial" panose="020B0604020202020204" pitchFamily="34" charset="0"/>
              </a:rPr>
              <a:t> States 2</a:t>
            </a:r>
            <a:r>
              <a:rPr lang="en-GB" sz="2800" baseline="30000" dirty="0" smtClean="0">
                <a:latin typeface="Arial" panose="020B0604020202020204" pitchFamily="34" charset="0"/>
                <a:cs typeface="Arial" panose="020B0604020202020204" pitchFamily="34" charset="0"/>
              </a:rPr>
              <a:t>nd</a:t>
            </a:r>
            <a:r>
              <a:rPr lang="en-GB" sz="2800" dirty="0" smtClean="0">
                <a:latin typeface="Arial" panose="020B0604020202020204" pitchFamily="34" charset="0"/>
                <a:cs typeface="Arial" panose="020B0604020202020204" pitchFamily="34" charset="0"/>
              </a:rPr>
              <a:t> coming “chosen place”</a:t>
            </a:r>
          </a:p>
          <a:p>
            <a:endParaRPr lang="en-GB" sz="31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marL="0" indent="0">
              <a:buNone/>
            </a:pPr>
            <a:endParaRPr lang="en-GB" dirty="0" smtClean="0"/>
          </a:p>
          <a:p>
            <a:endParaRPr lang="en-GB" dirty="0"/>
          </a:p>
          <a:p>
            <a:endParaRPr lang="en-GB" dirty="0" smtClean="0"/>
          </a:p>
          <a:p>
            <a:endParaRPr lang="en-GB" dirty="0"/>
          </a:p>
          <a:p>
            <a:endParaRPr lang="en-GB" dirty="0" smtClean="0"/>
          </a:p>
          <a:p>
            <a:pPr marL="0" indent="0">
              <a:buNone/>
            </a:pPr>
            <a:endParaRPr lang="en-GB" dirty="0"/>
          </a:p>
        </p:txBody>
      </p:sp>
      <p:sp>
        <p:nvSpPr>
          <p:cNvPr id="4" name="TextBox 3"/>
          <p:cNvSpPr txBox="1"/>
          <p:nvPr/>
        </p:nvSpPr>
        <p:spPr>
          <a:xfrm>
            <a:off x="545863" y="6172048"/>
            <a:ext cx="11646137"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Polygamy abandoned in 1890…End of world delayed to gain state-hood</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12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410" y="3269339"/>
            <a:ext cx="8911687" cy="1280890"/>
          </a:xfrm>
        </p:spPr>
        <p:txBody>
          <a:bodyPr/>
          <a:lstStyle/>
          <a:p>
            <a:pPr algn="ctr"/>
            <a:r>
              <a:rPr lang="en-GB" dirty="0" smtClean="0"/>
              <a:t>End of “Good Feelings”</a:t>
            </a:r>
            <a:endParaRPr lang="en-GB" dirty="0"/>
          </a:p>
        </p:txBody>
      </p:sp>
    </p:spTree>
    <p:extLst>
      <p:ext uri="{BB962C8B-B14F-4D97-AF65-F5344CB8AC3E}">
        <p14:creationId xmlns:p14="http://schemas.microsoft.com/office/powerpoint/2010/main" val="386417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453" y="259304"/>
            <a:ext cx="8911687" cy="1280890"/>
          </a:xfrm>
        </p:spPr>
        <p:txBody>
          <a:bodyPr/>
          <a:lstStyle/>
          <a:p>
            <a:pPr algn="ctr"/>
            <a:r>
              <a:rPr lang="en-GB" dirty="0" smtClean="0"/>
              <a:t>1824 Election ‘Campaign’</a:t>
            </a:r>
            <a:endParaRPr lang="en-GB" dirty="0"/>
          </a:p>
        </p:txBody>
      </p:sp>
      <p:sp>
        <p:nvSpPr>
          <p:cNvPr id="3" name="Content Placeholder 2"/>
          <p:cNvSpPr>
            <a:spLocks noGrp="1"/>
          </p:cNvSpPr>
          <p:nvPr>
            <p:ph idx="1"/>
          </p:nvPr>
        </p:nvSpPr>
        <p:spPr>
          <a:xfrm>
            <a:off x="725864" y="1140643"/>
            <a:ext cx="11236750" cy="5797485"/>
          </a:xfrm>
        </p:spPr>
        <p:txBody>
          <a:bodyPr>
            <a:normAutofit fontScale="62500" lnSpcReduction="20000"/>
          </a:bodyPr>
          <a:lstStyle/>
          <a:p>
            <a:r>
              <a:rPr lang="en-GB" sz="3200" dirty="0" smtClean="0">
                <a:latin typeface="Arial" panose="020B0604020202020204" pitchFamily="34" charset="0"/>
                <a:cs typeface="Arial" panose="020B0604020202020204" pitchFamily="34" charset="0"/>
              </a:rPr>
              <a:t>No Federalist campaign</a:t>
            </a:r>
          </a:p>
          <a:p>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‘Popular Vote’ triples to 300,000…..Elector ‘appointment’ process ending (states removing</a:t>
            </a:r>
          </a:p>
          <a:p>
            <a:pPr marL="0" indent="0">
              <a:buNone/>
            </a:pPr>
            <a:r>
              <a:rPr lang="en-GB" sz="3200" dirty="0" smtClean="0">
                <a:latin typeface="Arial" panose="020B0604020202020204" pitchFamily="34" charset="0"/>
                <a:cs typeface="Arial" panose="020B0604020202020204" pitchFamily="34" charset="0"/>
              </a:rPr>
              <a:t>      property and tax payment qualifications to vote</a:t>
            </a:r>
          </a:p>
          <a:p>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Democratic Republicans one party four competing candidates….based on Regions</a:t>
            </a:r>
          </a:p>
          <a:p>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	John Quincy Adams. North East, Bank of USA , high tariffs</a:t>
            </a: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	Andrew Jackson: West and South: Anti Bank, anti foreigners, Indians</a:t>
            </a: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	Henry Clay: West: “American System” …high tariffs</a:t>
            </a: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	William Crawford:  South: Plantation owner Anti Bank low tariffs,  anti Bank</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dirty="0" smtClean="0"/>
              <a:t>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4763449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1909" y="359706"/>
            <a:ext cx="8911687" cy="830116"/>
          </a:xfrm>
        </p:spPr>
        <p:txBody>
          <a:bodyPr/>
          <a:lstStyle/>
          <a:p>
            <a:r>
              <a:rPr lang="en-GB" dirty="0" smtClean="0"/>
              <a:t>1824 Election &amp; “Corrupt Bargain”</a:t>
            </a:r>
            <a:endParaRPr lang="en-GB" dirty="0"/>
          </a:p>
        </p:txBody>
      </p:sp>
      <p:pic>
        <p:nvPicPr>
          <p:cNvPr id="1026" name="Picture 2" descr="https://upload.wikimedia.org/wikipedia/commons/thumb/e/ea/ElectoralCollege1824.svg/205px-ElectoralCollege1824.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186" y="1322024"/>
            <a:ext cx="7182997" cy="5535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73159" y="2469234"/>
            <a:ext cx="3558988" cy="830997"/>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Deadlocked election, no </a:t>
            </a:r>
          </a:p>
          <a:p>
            <a:r>
              <a:rPr lang="en-GB" sz="2400" dirty="0" smtClean="0">
                <a:latin typeface="Arial" panose="020B0604020202020204" pitchFamily="34" charset="0"/>
                <a:cs typeface="Arial" panose="020B0604020202020204" pitchFamily="34" charset="0"/>
              </a:rPr>
              <a:t>Candidate majority</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7585633" y="1174439"/>
            <a:ext cx="4770858" cy="830997"/>
          </a:xfrm>
          <a:prstGeom prst="rect">
            <a:avLst/>
          </a:prstGeom>
          <a:noFill/>
        </p:spPr>
        <p:txBody>
          <a:bodyPr wrap="none" rtlCol="0">
            <a:spAutoFit/>
          </a:bodyPr>
          <a:lstStyle>
            <a:defPPr>
              <a:defRPr lang="en-US"/>
            </a:defPPr>
            <a:lvl1pPr>
              <a:defRPr sz="2400">
                <a:latin typeface="Arial" panose="020B0604020202020204" pitchFamily="34" charset="0"/>
                <a:cs typeface="Arial" panose="020B0604020202020204" pitchFamily="34" charset="0"/>
              </a:defRPr>
            </a:lvl1pPr>
          </a:lstStyle>
          <a:p>
            <a:r>
              <a:rPr lang="en-GB" dirty="0"/>
              <a:t>Popular vote triples to 350,000</a:t>
            </a:r>
          </a:p>
          <a:p>
            <a:r>
              <a:rPr lang="en-GB" dirty="0"/>
              <a:t>As more states allow direct voting</a:t>
            </a:r>
          </a:p>
        </p:txBody>
      </p:sp>
      <p:sp>
        <p:nvSpPr>
          <p:cNvPr id="6" name="TextBox 5"/>
          <p:cNvSpPr txBox="1"/>
          <p:nvPr/>
        </p:nvSpPr>
        <p:spPr>
          <a:xfrm>
            <a:off x="7470475" y="3519161"/>
            <a:ext cx="4721525" cy="830997"/>
          </a:xfrm>
          <a:prstGeom prst="rect">
            <a:avLst/>
          </a:prstGeom>
          <a:noFill/>
        </p:spPr>
        <p:txBody>
          <a:bodyPr wrap="square" rtlCol="0">
            <a:spAutoFit/>
          </a:bodyPr>
          <a:lstStyle>
            <a:defPPr>
              <a:defRPr lang="en-US"/>
            </a:defPPr>
            <a:lvl1pPr>
              <a:defRPr sz="2400">
                <a:latin typeface="Arial" panose="020B0604020202020204" pitchFamily="34" charset="0"/>
                <a:cs typeface="Arial" panose="020B0604020202020204" pitchFamily="34" charset="0"/>
              </a:defRPr>
            </a:lvl1pPr>
          </a:lstStyle>
          <a:p>
            <a:r>
              <a:rPr lang="en-GB" dirty="0"/>
              <a:t>Contingent Election </a:t>
            </a:r>
            <a:r>
              <a:rPr lang="en-GB" dirty="0" smtClean="0"/>
              <a:t>by Congress </a:t>
            </a:r>
            <a:endParaRPr lang="en-GB" dirty="0"/>
          </a:p>
          <a:p>
            <a:endParaRPr lang="en-GB" dirty="0"/>
          </a:p>
        </p:txBody>
      </p:sp>
      <p:sp>
        <p:nvSpPr>
          <p:cNvPr id="8" name="TextBox 7"/>
          <p:cNvSpPr txBox="1"/>
          <p:nvPr/>
        </p:nvSpPr>
        <p:spPr>
          <a:xfrm>
            <a:off x="7430394" y="4392854"/>
            <a:ext cx="4479111" cy="1200329"/>
          </a:xfrm>
          <a:prstGeom prst="rect">
            <a:avLst/>
          </a:prstGeom>
          <a:noFill/>
        </p:spPr>
        <p:txBody>
          <a:bodyPr wrap="none" rtlCol="0">
            <a:spAutoFit/>
          </a:bodyPr>
          <a:lstStyle>
            <a:defPPr>
              <a:defRPr lang="en-US"/>
            </a:defPPr>
            <a:lvl1pPr>
              <a:defRPr sz="2400">
                <a:latin typeface="Arial" panose="020B0604020202020204" pitchFamily="34" charset="0"/>
                <a:cs typeface="Arial" panose="020B0604020202020204" pitchFamily="34" charset="0"/>
              </a:defRPr>
            </a:lvl1pPr>
          </a:lstStyle>
          <a:p>
            <a:r>
              <a:rPr lang="en-GB" dirty="0"/>
              <a:t>Clay hands all his supporters</a:t>
            </a:r>
          </a:p>
          <a:p>
            <a:r>
              <a:rPr lang="en-GB" dirty="0"/>
              <a:t>Over to John Quincy Adams/…</a:t>
            </a:r>
          </a:p>
          <a:p>
            <a:r>
              <a:rPr lang="en-GB" dirty="0"/>
              <a:t>… appointed Secretary of State</a:t>
            </a:r>
          </a:p>
        </p:txBody>
      </p:sp>
      <p:sp>
        <p:nvSpPr>
          <p:cNvPr id="7" name="TextBox 6"/>
          <p:cNvSpPr txBox="1"/>
          <p:nvPr/>
        </p:nvSpPr>
        <p:spPr>
          <a:xfrm>
            <a:off x="7453202" y="5903584"/>
            <a:ext cx="4738798" cy="738664"/>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Jackson claims “Corrupt Bargain</a:t>
            </a:r>
            <a:r>
              <a:rPr lang="en-GB" sz="2400" dirty="0" smtClean="0">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180310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099" y="646144"/>
            <a:ext cx="8911687" cy="1280890"/>
          </a:xfrm>
        </p:spPr>
        <p:txBody>
          <a:bodyPr/>
          <a:lstStyle/>
          <a:p>
            <a:pPr algn="ctr"/>
            <a:r>
              <a:rPr lang="en-GB" dirty="0" smtClean="0"/>
              <a:t>Beginning of “Bad Feelings”</a:t>
            </a:r>
            <a:endParaRPr lang="en-GB" dirty="0"/>
          </a:p>
        </p:txBody>
      </p:sp>
      <p:sp>
        <p:nvSpPr>
          <p:cNvPr id="3" name="Content Placeholder 2"/>
          <p:cNvSpPr>
            <a:spLocks noGrp="1"/>
          </p:cNvSpPr>
          <p:nvPr>
            <p:ph idx="1"/>
          </p:nvPr>
        </p:nvSpPr>
        <p:spPr>
          <a:xfrm>
            <a:off x="362308" y="1470581"/>
            <a:ext cx="11829691" cy="5387419"/>
          </a:xfrm>
        </p:spPr>
        <p:txBody>
          <a:bodyPr>
            <a:normAutofit/>
          </a:bodyPr>
          <a:lstStyle/>
          <a:p>
            <a:r>
              <a:rPr lang="en-GB" sz="2800" dirty="0" smtClean="0">
                <a:latin typeface="Arial" panose="020B0604020202020204" pitchFamily="34" charset="0"/>
                <a:cs typeface="Arial" panose="020B0604020202020204" pitchFamily="34" charset="0"/>
              </a:rPr>
              <a:t>Jackson claims “Conspiracy” , employs “Campaign Manager” Martin Van Buren to run four year campaign </a:t>
            </a:r>
          </a:p>
          <a:p>
            <a:pPr lvl="1"/>
            <a:r>
              <a:rPr lang="en-GB" sz="2800" dirty="0" smtClean="0">
                <a:latin typeface="Arial" panose="020B0604020202020204" pitchFamily="34" charset="0"/>
                <a:cs typeface="Arial" panose="020B0604020202020204" pitchFamily="34" charset="0"/>
              </a:rPr>
              <a:t>Push more  states to switch to popular vote</a:t>
            </a:r>
          </a:p>
          <a:p>
            <a:pPr lvl="1"/>
            <a:r>
              <a:rPr lang="en-GB" sz="2800" dirty="0" smtClean="0">
                <a:latin typeface="Arial" panose="020B0604020202020204" pitchFamily="34" charset="0"/>
                <a:cs typeface="Arial" panose="020B0604020202020204" pitchFamily="34" charset="0"/>
              </a:rPr>
              <a:t>Rebrand Jackson as “Common Man” vs Bank, Elites, Indians, Abolitionists</a:t>
            </a:r>
          </a:p>
          <a:p>
            <a:pPr lvl="1"/>
            <a:r>
              <a:rPr lang="en-GB" sz="2800" dirty="0" smtClean="0">
                <a:latin typeface="Arial" panose="020B0604020202020204" pitchFamily="34" charset="0"/>
                <a:cs typeface="Arial" panose="020B0604020202020204" pitchFamily="34" charset="0"/>
              </a:rPr>
              <a:t>Motivation  Revenge vs Corrupt bargain </a:t>
            </a: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Democratic Party splits in two</a:t>
            </a:r>
          </a:p>
          <a:p>
            <a:pPr lvl="1"/>
            <a:r>
              <a:rPr lang="en-GB" sz="2800" dirty="0" smtClean="0">
                <a:latin typeface="Arial" panose="020B0604020202020204" pitchFamily="34" charset="0"/>
                <a:cs typeface="Arial" panose="020B0604020202020204" pitchFamily="34" charset="0"/>
              </a:rPr>
              <a:t>National Republicans led by John Quincy Adams</a:t>
            </a:r>
          </a:p>
          <a:p>
            <a:pPr lvl="1"/>
            <a:r>
              <a:rPr lang="en-GB" sz="2800" dirty="0" smtClean="0">
                <a:latin typeface="Arial" panose="020B0604020202020204" pitchFamily="34" charset="0"/>
                <a:cs typeface="Arial" panose="020B0604020202020204" pitchFamily="34" charset="0"/>
              </a:rPr>
              <a:t>Democratic Party led by Andrew Jackson</a:t>
            </a:r>
          </a:p>
          <a:p>
            <a:endParaRPr lang="en-GB" sz="2400" dirty="0">
              <a:latin typeface="Arial" panose="020B0604020202020204" pitchFamily="34" charset="0"/>
              <a:cs typeface="Arial" panose="020B0604020202020204" pitchFamily="34" charset="0"/>
            </a:endParaRPr>
          </a:p>
          <a:p>
            <a:endParaRPr lang="en-GB" dirty="0" smtClean="0"/>
          </a:p>
          <a:p>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75154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500" y="2959684"/>
            <a:ext cx="10983818" cy="2460615"/>
          </a:xfrm>
        </p:spPr>
        <p:txBody>
          <a:bodyPr>
            <a:normAutofit/>
          </a:bodyPr>
          <a:lstStyle/>
          <a:p>
            <a:r>
              <a:rPr lang="en-GB" dirty="0" smtClean="0"/>
              <a:t>Next time: Democratic America emerges</a:t>
            </a:r>
            <a:br>
              <a:rPr lang="en-GB" dirty="0" smtClean="0"/>
            </a:br>
            <a:r>
              <a:rPr lang="en-GB" dirty="0" smtClean="0"/>
              <a:t>…for good (poor whites, plantation owners,  and ill (for elite ‘enlightened’, Indians, and slaves) </a:t>
            </a:r>
            <a:endParaRPr lang="en-GB" dirty="0"/>
          </a:p>
        </p:txBody>
      </p:sp>
    </p:spTree>
    <p:extLst>
      <p:ext uri="{BB962C8B-B14F-4D97-AF65-F5344CB8AC3E}">
        <p14:creationId xmlns:p14="http://schemas.microsoft.com/office/powerpoint/2010/main" val="1634519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957" y="160814"/>
            <a:ext cx="8911687" cy="1280890"/>
          </a:xfrm>
        </p:spPr>
        <p:txBody>
          <a:bodyPr/>
          <a:lstStyle/>
          <a:p>
            <a:r>
              <a:rPr lang="en-GB" dirty="0" smtClean="0"/>
              <a:t>Occupation West Florida</a:t>
            </a:r>
            <a:endParaRPr lang="en-GB" dirty="0"/>
          </a:p>
        </p:txBody>
      </p:sp>
      <p:pic>
        <p:nvPicPr>
          <p:cNvPr id="3074" name="Picture 2" descr="https://i0.wp.com/militaryhistorynow.com/wp-content/uploads/2019/08/explosion-fort-moultrie.jpg?resize=650%2C320&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50" y="1670304"/>
            <a:ext cx="6891401" cy="51876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75104" y="1194816"/>
            <a:ext cx="4158511" cy="369332"/>
          </a:xfrm>
          <a:prstGeom prst="rect">
            <a:avLst/>
          </a:prstGeom>
          <a:noFill/>
        </p:spPr>
        <p:txBody>
          <a:bodyPr wrap="none" rtlCol="0">
            <a:spAutoFit/>
          </a:bodyPr>
          <a:lstStyle/>
          <a:p>
            <a:r>
              <a:rPr lang="en-GB" dirty="0" smtClean="0"/>
              <a:t>Destruction of Fort Negro June 1815</a:t>
            </a:r>
            <a:endParaRPr lang="en-GB" dirty="0"/>
          </a:p>
        </p:txBody>
      </p:sp>
      <p:sp>
        <p:nvSpPr>
          <p:cNvPr id="5" name="TextBox 4"/>
          <p:cNvSpPr txBox="1"/>
          <p:nvPr/>
        </p:nvSpPr>
        <p:spPr>
          <a:xfrm>
            <a:off x="8400916" y="780288"/>
            <a:ext cx="3525324" cy="923330"/>
          </a:xfrm>
          <a:prstGeom prst="rect">
            <a:avLst/>
          </a:prstGeom>
          <a:noFill/>
        </p:spPr>
        <p:txBody>
          <a:bodyPr wrap="none" rtlCol="0">
            <a:spAutoFit/>
          </a:bodyPr>
          <a:lstStyle/>
          <a:p>
            <a:r>
              <a:rPr lang="en-GB" dirty="0" smtClean="0"/>
              <a:t>Jackson dispatches army of </a:t>
            </a:r>
          </a:p>
          <a:p>
            <a:r>
              <a:rPr lang="en-GB" dirty="0" smtClean="0"/>
              <a:t>300 plus gunboats and Creek </a:t>
            </a:r>
          </a:p>
          <a:p>
            <a:r>
              <a:rPr lang="en-GB" dirty="0" smtClean="0"/>
              <a:t>Indians to destroy fort </a:t>
            </a:r>
            <a:endParaRPr lang="en-GB" dirty="0"/>
          </a:p>
        </p:txBody>
      </p:sp>
      <p:sp>
        <p:nvSpPr>
          <p:cNvPr id="7" name="TextBox 6"/>
          <p:cNvSpPr txBox="1"/>
          <p:nvPr/>
        </p:nvSpPr>
        <p:spPr>
          <a:xfrm>
            <a:off x="8284464" y="1798320"/>
            <a:ext cx="3494867" cy="1200329"/>
          </a:xfrm>
          <a:prstGeom prst="rect">
            <a:avLst/>
          </a:prstGeom>
          <a:noFill/>
        </p:spPr>
        <p:txBody>
          <a:bodyPr wrap="none" rtlCol="0">
            <a:spAutoFit/>
          </a:bodyPr>
          <a:lstStyle/>
          <a:p>
            <a:r>
              <a:rPr lang="en-GB" dirty="0" smtClean="0"/>
              <a:t>Pretext need before attack</a:t>
            </a:r>
          </a:p>
          <a:p>
            <a:r>
              <a:rPr lang="en-GB" dirty="0" smtClean="0"/>
              <a:t>…Spanish </a:t>
            </a:r>
            <a:r>
              <a:rPr lang="en-GB" dirty="0" err="1" smtClean="0"/>
              <a:t>territory..raiding</a:t>
            </a:r>
            <a:r>
              <a:rPr lang="en-GB" dirty="0" smtClean="0"/>
              <a:t> </a:t>
            </a:r>
          </a:p>
          <a:p>
            <a:r>
              <a:rPr lang="en-GB" dirty="0" smtClean="0"/>
              <a:t>Party ambushed and killed..1 </a:t>
            </a:r>
          </a:p>
          <a:p>
            <a:r>
              <a:rPr lang="en-GB" dirty="0" smtClean="0"/>
              <a:t>Boiled </a:t>
            </a:r>
            <a:r>
              <a:rPr lang="en-GB" dirty="0" err="1" smtClean="0"/>
              <a:t>allive</a:t>
            </a:r>
            <a:r>
              <a:rPr lang="en-GB" dirty="0" smtClean="0"/>
              <a:t> </a:t>
            </a:r>
          </a:p>
        </p:txBody>
      </p:sp>
      <p:sp>
        <p:nvSpPr>
          <p:cNvPr id="9" name="TextBox 8"/>
          <p:cNvSpPr txBox="1"/>
          <p:nvPr/>
        </p:nvSpPr>
        <p:spPr>
          <a:xfrm>
            <a:off x="8302752" y="3267456"/>
            <a:ext cx="3889248" cy="923330"/>
          </a:xfrm>
          <a:prstGeom prst="rect">
            <a:avLst/>
          </a:prstGeom>
          <a:noFill/>
        </p:spPr>
        <p:txBody>
          <a:bodyPr wrap="square" rtlCol="0">
            <a:spAutoFit/>
          </a:bodyPr>
          <a:lstStyle/>
          <a:p>
            <a:r>
              <a:rPr lang="en-GB" dirty="0" smtClean="0"/>
              <a:t>Fleet approaches </a:t>
            </a:r>
            <a:r>
              <a:rPr lang="en-GB" dirty="0" err="1" smtClean="0"/>
              <a:t>fort..baits</a:t>
            </a:r>
            <a:r>
              <a:rPr lang="en-GB" dirty="0" smtClean="0"/>
              <a:t> attack, slave masters, Fort fires</a:t>
            </a:r>
          </a:p>
          <a:p>
            <a:r>
              <a:rPr lang="en-GB" dirty="0" smtClean="0"/>
              <a:t>On Americans</a:t>
            </a:r>
          </a:p>
        </p:txBody>
      </p:sp>
      <p:sp>
        <p:nvSpPr>
          <p:cNvPr id="10" name="TextBox 9"/>
          <p:cNvSpPr txBox="1"/>
          <p:nvPr/>
        </p:nvSpPr>
        <p:spPr>
          <a:xfrm>
            <a:off x="8302752" y="4334256"/>
            <a:ext cx="3889248" cy="646331"/>
          </a:xfrm>
          <a:prstGeom prst="rect">
            <a:avLst/>
          </a:prstGeom>
          <a:noFill/>
        </p:spPr>
        <p:txBody>
          <a:bodyPr wrap="square" rtlCol="0">
            <a:spAutoFit/>
          </a:bodyPr>
          <a:lstStyle/>
          <a:p>
            <a:r>
              <a:rPr lang="en-GB" dirty="0" smtClean="0"/>
              <a:t>US response….gunpowder magazine…storm fort</a:t>
            </a:r>
          </a:p>
        </p:txBody>
      </p:sp>
      <p:sp>
        <p:nvSpPr>
          <p:cNvPr id="11" name="TextBox 10"/>
          <p:cNvSpPr txBox="1"/>
          <p:nvPr/>
        </p:nvSpPr>
        <p:spPr>
          <a:xfrm>
            <a:off x="8302752" y="5120753"/>
            <a:ext cx="3889248" cy="646331"/>
          </a:xfrm>
          <a:prstGeom prst="rect">
            <a:avLst/>
          </a:prstGeom>
          <a:noFill/>
        </p:spPr>
        <p:txBody>
          <a:bodyPr wrap="square" rtlCol="0">
            <a:spAutoFit/>
          </a:bodyPr>
          <a:lstStyle/>
          <a:p>
            <a:r>
              <a:rPr lang="en-GB" dirty="0" smtClean="0"/>
              <a:t>US army attacks survivors </a:t>
            </a:r>
            <a:r>
              <a:rPr lang="en-GB" dirty="0"/>
              <a:t>e</a:t>
            </a:r>
            <a:r>
              <a:rPr lang="en-GB" dirty="0" smtClean="0"/>
              <a:t>nslaved…or shot…</a:t>
            </a:r>
          </a:p>
        </p:txBody>
      </p:sp>
      <p:sp>
        <p:nvSpPr>
          <p:cNvPr id="6" name="TextBox 5"/>
          <p:cNvSpPr txBox="1"/>
          <p:nvPr/>
        </p:nvSpPr>
        <p:spPr>
          <a:xfrm>
            <a:off x="8339328" y="6096000"/>
            <a:ext cx="3547872" cy="923330"/>
          </a:xfrm>
          <a:prstGeom prst="rect">
            <a:avLst/>
          </a:prstGeom>
          <a:noFill/>
        </p:spPr>
        <p:txBody>
          <a:bodyPr wrap="square" rtlCol="0">
            <a:spAutoFit/>
          </a:bodyPr>
          <a:lstStyle/>
          <a:p>
            <a:r>
              <a:rPr lang="en-GB" dirty="0" smtClean="0"/>
              <a:t>Jackson announces US has occupied West Florida…Spain unable to reply</a:t>
            </a:r>
            <a:endParaRPr lang="en-GB" dirty="0"/>
          </a:p>
        </p:txBody>
      </p:sp>
    </p:spTree>
    <p:extLst>
      <p:ext uri="{BB962C8B-B14F-4D97-AF65-F5344CB8AC3E}">
        <p14:creationId xmlns:p14="http://schemas.microsoft.com/office/powerpoint/2010/main" val="27664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885" y="112046"/>
            <a:ext cx="8911687" cy="741394"/>
          </a:xfrm>
        </p:spPr>
        <p:txBody>
          <a:bodyPr/>
          <a:lstStyle/>
          <a:p>
            <a:pPr algn="ctr"/>
            <a:r>
              <a:rPr lang="en-GB" dirty="0" smtClean="0"/>
              <a:t>Mount Tambura volcano 1815</a:t>
            </a:r>
            <a:endParaRPr lang="en-GB" dirty="0"/>
          </a:p>
        </p:txBody>
      </p:sp>
      <p:sp>
        <p:nvSpPr>
          <p:cNvPr id="5" name="TextBox 4"/>
          <p:cNvSpPr txBox="1"/>
          <p:nvPr/>
        </p:nvSpPr>
        <p:spPr>
          <a:xfrm>
            <a:off x="9046464" y="1060704"/>
            <a:ext cx="2926080" cy="1200329"/>
          </a:xfrm>
          <a:prstGeom prst="rect">
            <a:avLst/>
          </a:prstGeom>
          <a:noFill/>
        </p:spPr>
        <p:txBody>
          <a:bodyPr wrap="square" rtlCol="0">
            <a:spAutoFit/>
          </a:bodyPr>
          <a:lstStyle/>
          <a:p>
            <a:r>
              <a:rPr lang="en-GB" dirty="0" smtClean="0"/>
              <a:t>Largest eruption ever recorded explosion..10x Krakatoa ..heard 1,200 miles away</a:t>
            </a:r>
            <a:endParaRPr lang="en-GB" dirty="0"/>
          </a:p>
        </p:txBody>
      </p:sp>
      <p:sp>
        <p:nvSpPr>
          <p:cNvPr id="7" name="TextBox 6"/>
          <p:cNvSpPr txBox="1"/>
          <p:nvPr/>
        </p:nvSpPr>
        <p:spPr>
          <a:xfrm>
            <a:off x="9089136" y="2798064"/>
            <a:ext cx="2859024" cy="646331"/>
          </a:xfrm>
          <a:prstGeom prst="rect">
            <a:avLst/>
          </a:prstGeom>
          <a:noFill/>
        </p:spPr>
        <p:txBody>
          <a:bodyPr wrap="square" rtlCol="0">
            <a:spAutoFit/>
          </a:bodyPr>
          <a:lstStyle/>
          <a:p>
            <a:r>
              <a:rPr lang="en-GB" dirty="0" smtClean="0"/>
              <a:t>Ash cloud circulated</a:t>
            </a:r>
          </a:p>
          <a:p>
            <a:r>
              <a:rPr lang="en-GB" dirty="0" smtClean="0"/>
              <a:t>To Europe by early 1816</a:t>
            </a:r>
            <a:endParaRPr lang="en-GB" dirty="0"/>
          </a:p>
        </p:txBody>
      </p:sp>
      <p:sp>
        <p:nvSpPr>
          <p:cNvPr id="8" name="TextBox 7"/>
          <p:cNvSpPr txBox="1"/>
          <p:nvPr/>
        </p:nvSpPr>
        <p:spPr>
          <a:xfrm>
            <a:off x="9107424" y="3681984"/>
            <a:ext cx="2804160" cy="1477328"/>
          </a:xfrm>
          <a:prstGeom prst="rect">
            <a:avLst/>
          </a:prstGeom>
          <a:noFill/>
        </p:spPr>
        <p:txBody>
          <a:bodyPr wrap="square" rtlCol="0">
            <a:spAutoFit/>
          </a:bodyPr>
          <a:lstStyle/>
          <a:p>
            <a:r>
              <a:rPr lang="en-GB" dirty="0" smtClean="0"/>
              <a:t>Year without summer across Europe and North America…sky</a:t>
            </a:r>
          </a:p>
          <a:p>
            <a:r>
              <a:rPr lang="en-GB" dirty="0" smtClean="0"/>
              <a:t>Yellow for 2 years</a:t>
            </a:r>
          </a:p>
          <a:p>
            <a:endParaRPr lang="en-GB" dirty="0"/>
          </a:p>
        </p:txBody>
      </p:sp>
      <p:sp>
        <p:nvSpPr>
          <p:cNvPr id="6" name="TextBox 5"/>
          <p:cNvSpPr txBox="1"/>
          <p:nvPr/>
        </p:nvSpPr>
        <p:spPr>
          <a:xfrm>
            <a:off x="9009888" y="5230368"/>
            <a:ext cx="3421129" cy="1200329"/>
          </a:xfrm>
          <a:prstGeom prst="rect">
            <a:avLst/>
          </a:prstGeom>
          <a:noFill/>
        </p:spPr>
        <p:txBody>
          <a:bodyPr wrap="none" rtlCol="0">
            <a:spAutoFit/>
          </a:bodyPr>
          <a:lstStyle/>
          <a:p>
            <a:r>
              <a:rPr lang="en-GB" dirty="0" smtClean="0"/>
              <a:t>Catastrophic loss of </a:t>
            </a:r>
          </a:p>
          <a:p>
            <a:r>
              <a:rPr lang="en-GB" dirty="0" smtClean="0"/>
              <a:t>Crops….Virginia price of oats</a:t>
            </a:r>
          </a:p>
          <a:p>
            <a:r>
              <a:rPr lang="en-GB" dirty="0" smtClean="0"/>
              <a:t>Rose form 12cents to 92c </a:t>
            </a:r>
          </a:p>
          <a:p>
            <a:r>
              <a:rPr lang="en-GB" dirty="0" smtClean="0"/>
              <a:t>Per Bushel (</a:t>
            </a:r>
            <a:endParaRPr lang="en-GB" dirty="0"/>
          </a:p>
        </p:txBody>
      </p:sp>
      <p:pic>
        <p:nvPicPr>
          <p:cNvPr id="4100" name="Picture 4" descr="https://upload.wikimedia.org/wikipedia/commons/thumb/6/6d/Caspar_David_Friedrich_-_Two_Men_by_the_Sea_-_WGA8249.jpg/1280px-Caspar_David_Friedrich_-_Two_Men_by_the_Sea_-_WGA82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2768"/>
            <a:ext cx="8900160" cy="51909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04556" y="914597"/>
            <a:ext cx="6806672" cy="523220"/>
          </a:xfrm>
          <a:prstGeom prst="rect">
            <a:avLst/>
          </a:prstGeom>
          <a:noFill/>
        </p:spPr>
        <p:txBody>
          <a:bodyPr wrap="none" rtlCol="0">
            <a:spAutoFit/>
          </a:bodyPr>
          <a:lstStyle/>
          <a:p>
            <a:r>
              <a:rPr lang="en-GB" dirty="0" smtClean="0"/>
              <a:t> </a:t>
            </a:r>
            <a:r>
              <a:rPr lang="en-GB" sz="2800" dirty="0" smtClean="0">
                <a:latin typeface="Arial" panose="020B0604020202020204" pitchFamily="34" charset="0"/>
                <a:cs typeface="Arial" panose="020B0604020202020204" pitchFamily="34" charset="0"/>
              </a:rPr>
              <a:t>2 Men by the Sea, </a:t>
            </a:r>
            <a:r>
              <a:rPr lang="en-GB" sz="2800" dirty="0" err="1" smtClean="0">
                <a:latin typeface="Arial" panose="020B0604020202020204" pitchFamily="34" charset="0"/>
                <a:cs typeface="Arial" panose="020B0604020202020204" pitchFamily="34" charset="0"/>
              </a:rPr>
              <a:t>Kaspar</a:t>
            </a:r>
            <a:r>
              <a:rPr lang="en-GB" sz="2800" dirty="0" smtClean="0">
                <a:latin typeface="Arial" panose="020B0604020202020204" pitchFamily="34" charset="0"/>
                <a:cs typeface="Arial" panose="020B0604020202020204" pitchFamily="34" charset="0"/>
              </a:rPr>
              <a:t> Friedrich 1817</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64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845" y="404654"/>
            <a:ext cx="8911687" cy="1280890"/>
          </a:xfrm>
        </p:spPr>
        <p:txBody>
          <a:bodyPr/>
          <a:lstStyle/>
          <a:p>
            <a:r>
              <a:rPr lang="en-GB" dirty="0" smtClean="0"/>
              <a:t>Year without summer</a:t>
            </a:r>
            <a:endParaRPr lang="en-GB" dirty="0"/>
          </a:p>
        </p:txBody>
      </p:sp>
      <p:sp>
        <p:nvSpPr>
          <p:cNvPr id="4" name="Rectangle 3"/>
          <p:cNvSpPr/>
          <p:nvPr/>
        </p:nvSpPr>
        <p:spPr>
          <a:xfrm>
            <a:off x="558865" y="1501642"/>
            <a:ext cx="6096000" cy="5632311"/>
          </a:xfrm>
          <a:prstGeom prst="rect">
            <a:avLst/>
          </a:prstGeom>
        </p:spPr>
        <p:txBody>
          <a:bodyPr>
            <a:spAutoFit/>
          </a:bodyPr>
          <a:lstStyle/>
          <a:p>
            <a:r>
              <a:rPr lang="en-GB" sz="2400" dirty="0" smtClean="0">
                <a:solidFill>
                  <a:srgbClr val="202122"/>
                </a:solidFill>
                <a:latin typeface="Arial" panose="020B0604020202020204" pitchFamily="34" charset="0"/>
              </a:rPr>
              <a:t>severe frosts occurred every month; June 7th and 8th snow fell, and it was so cold that crops were cut down, even freezing the roots ... In the early Autumn when corn was in the milk it was so thoroughly frozen that it never ripened and was scarcely worth harvesting. Breadstuffs were scarce and prices high and the poorer class of people were often in straits for want of food. It must be remembered that the granaries of the great west had not then been opened to us by railroad communication, and people were obliged to rely upon their own resources or upon others in their immediate locality</a:t>
            </a:r>
            <a:r>
              <a:rPr lang="en-GB" dirty="0" smtClean="0">
                <a:solidFill>
                  <a:srgbClr val="202122"/>
                </a:solidFill>
                <a:latin typeface="Arial" panose="020B0604020202020204" pitchFamily="34" charset="0"/>
              </a:rPr>
              <a:t>.</a:t>
            </a:r>
            <a:r>
              <a:rPr lang="en-GB" baseline="30000" dirty="0" smtClean="0">
                <a:solidFill>
                  <a:srgbClr val="3366CC"/>
                </a:solidFill>
                <a:latin typeface="Arial" panose="020B0604020202020204" pitchFamily="34" charset="0"/>
                <a:hlinkClick r:id="rId2"/>
              </a:rPr>
              <a:t>[3</a:t>
            </a:r>
            <a:endParaRPr lang="en-GB" dirty="0"/>
          </a:p>
        </p:txBody>
      </p:sp>
      <p:sp>
        <p:nvSpPr>
          <p:cNvPr id="5" name="TextBox 4"/>
          <p:cNvSpPr txBox="1"/>
          <p:nvPr/>
        </p:nvSpPr>
        <p:spPr>
          <a:xfrm>
            <a:off x="6658097" y="2146382"/>
            <a:ext cx="5389617" cy="2246769"/>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I had a dream, which was not all a dream.</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The bright sun was </a:t>
            </a:r>
            <a:r>
              <a:rPr lang="en-GB" sz="2000" dirty="0" err="1">
                <a:latin typeface="Arial" panose="020B0604020202020204" pitchFamily="34" charset="0"/>
                <a:cs typeface="Arial" panose="020B0604020202020204" pitchFamily="34" charset="0"/>
              </a:rPr>
              <a:t>extinguish'd</a:t>
            </a:r>
            <a:r>
              <a:rPr lang="en-GB" sz="2000" dirty="0">
                <a:latin typeface="Arial" panose="020B0604020202020204" pitchFamily="34" charset="0"/>
                <a:cs typeface="Arial" panose="020B0604020202020204" pitchFamily="34" charset="0"/>
              </a:rPr>
              <a:t>, and the stars</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Did wander darkling in the eternal space,</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Rayless, and pathless, and the icy earth</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Swung blind and blackening in the moonless </a:t>
            </a:r>
            <a:endParaRPr lang="en-GB" sz="2000" dirty="0" smtClean="0">
              <a:latin typeface="Arial" panose="020B0604020202020204" pitchFamily="34" charset="0"/>
              <a:cs typeface="Arial" panose="020B0604020202020204" pitchFamily="34" charset="0"/>
            </a:endParaRPr>
          </a:p>
          <a:p>
            <a:r>
              <a:rPr lang="en-GB" sz="2000" dirty="0" err="1" smtClean="0">
                <a:latin typeface="Arial" panose="020B0604020202020204" pitchFamily="34" charset="0"/>
                <a:cs typeface="Arial" panose="020B0604020202020204" pitchFamily="34" charset="0"/>
              </a:rPr>
              <a:t>air;Morn</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came and went—and came, </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and </a:t>
            </a:r>
            <a:r>
              <a:rPr lang="en-GB" sz="2000" dirty="0">
                <a:latin typeface="Arial" panose="020B0604020202020204" pitchFamily="34" charset="0"/>
                <a:cs typeface="Arial" panose="020B0604020202020204" pitchFamily="34" charset="0"/>
              </a:rPr>
              <a:t>brought no day</a:t>
            </a:r>
          </a:p>
        </p:txBody>
      </p:sp>
      <p:sp>
        <p:nvSpPr>
          <p:cNvPr id="6" name="TextBox 5"/>
          <p:cNvSpPr txBox="1"/>
          <p:nvPr/>
        </p:nvSpPr>
        <p:spPr>
          <a:xfrm>
            <a:off x="1102983" y="1047528"/>
            <a:ext cx="3821880"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Massachusetts farmer </a:t>
            </a:r>
            <a:endParaRPr lang="en-GB" sz="2800" dirty="0">
              <a:latin typeface="Arial" panose="020B0604020202020204" pitchFamily="34" charset="0"/>
              <a:cs typeface="Arial" panose="020B0604020202020204" pitchFamily="34" charset="0"/>
            </a:endParaRPr>
          </a:p>
        </p:txBody>
      </p:sp>
      <p:sp>
        <p:nvSpPr>
          <p:cNvPr id="7" name="TextBox 6"/>
          <p:cNvSpPr txBox="1"/>
          <p:nvPr/>
        </p:nvSpPr>
        <p:spPr>
          <a:xfrm>
            <a:off x="8208559" y="1475625"/>
            <a:ext cx="1944763"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Lord Byron</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91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668" y="210453"/>
            <a:ext cx="8911687" cy="1280890"/>
          </a:xfrm>
        </p:spPr>
        <p:txBody>
          <a:bodyPr/>
          <a:lstStyle/>
          <a:p>
            <a:pPr algn="ctr"/>
            <a:r>
              <a:rPr lang="en-GB" dirty="0" smtClean="0"/>
              <a:t>Impact on United States</a:t>
            </a:r>
            <a:endParaRPr lang="en-GB" dirty="0"/>
          </a:p>
        </p:txBody>
      </p:sp>
      <p:sp>
        <p:nvSpPr>
          <p:cNvPr id="3" name="Content Placeholder 2"/>
          <p:cNvSpPr>
            <a:spLocks noGrp="1"/>
          </p:cNvSpPr>
          <p:nvPr>
            <p:ph idx="1"/>
          </p:nvPr>
        </p:nvSpPr>
        <p:spPr>
          <a:xfrm>
            <a:off x="712361" y="1480457"/>
            <a:ext cx="11359896" cy="5377543"/>
          </a:xfrm>
        </p:spPr>
        <p:txBody>
          <a:bodyPr>
            <a:normAutofit/>
          </a:bodyPr>
          <a:lstStyle/>
          <a:p>
            <a:r>
              <a:rPr lang="en-GB" sz="2800" dirty="0">
                <a:latin typeface="Arial" panose="020B0604020202020204" pitchFamily="34" charset="0"/>
                <a:cs typeface="Arial" panose="020B0604020202020204" pitchFamily="34" charset="0"/>
              </a:rPr>
              <a:t>High food prices stimulated demand for land</a:t>
            </a:r>
          </a:p>
          <a:p>
            <a:pPr marL="0" indent="0">
              <a:buNone/>
            </a:pPr>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Emigration west accelerated…fertile government owned land</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Frenzy </a:t>
            </a:r>
            <a:r>
              <a:rPr lang="en-GB" sz="2800" dirty="0">
                <a:latin typeface="Arial" panose="020B0604020202020204" pitchFamily="34" charset="0"/>
                <a:cs typeface="Arial" panose="020B0604020202020204" pitchFamily="34" charset="0"/>
              </a:rPr>
              <a:t>of Mass unregulated lending to fund land purchases</a:t>
            </a:r>
          </a:p>
          <a:p>
            <a:pPr lvl="1"/>
            <a:r>
              <a:rPr lang="en-GB" sz="2600" dirty="0" smtClean="0">
                <a:latin typeface="Arial" panose="020B0604020202020204" pitchFamily="34" charset="0"/>
                <a:cs typeface="Arial" panose="020B0604020202020204" pitchFamily="34" charset="0"/>
              </a:rPr>
              <a:t>Re established Bank of US led by political appointees</a:t>
            </a:r>
          </a:p>
          <a:p>
            <a:pPr lvl="1"/>
            <a:r>
              <a:rPr lang="en-GB" sz="2600" dirty="0" smtClean="0">
                <a:latin typeface="Arial" panose="020B0604020202020204" pitchFamily="34" charset="0"/>
                <a:cs typeface="Arial" panose="020B0604020202020204" pitchFamily="34" charset="0"/>
              </a:rPr>
              <a:t>Drop reserve requirements for banks, down payments for purchases</a:t>
            </a:r>
          </a:p>
          <a:p>
            <a:pPr marL="457200" lvl="1" indent="0">
              <a:buNone/>
            </a:pPr>
            <a:r>
              <a:rPr lang="en-GB" sz="2600" dirty="0">
                <a:latin typeface="Arial" panose="020B0604020202020204" pitchFamily="34" charset="0"/>
                <a:cs typeface="Arial" panose="020B0604020202020204" pitchFamily="34" charset="0"/>
              </a:rPr>
              <a:t> </a:t>
            </a:r>
            <a:r>
              <a:rPr lang="en-GB" sz="2600" dirty="0" smtClean="0">
                <a:latin typeface="Arial" panose="020B0604020202020204" pitchFamily="34" charset="0"/>
                <a:cs typeface="Arial" panose="020B0604020202020204" pitchFamily="34" charset="0"/>
              </a:rPr>
              <a:t>  of Louisiana (renamed Missouri) Territory</a:t>
            </a:r>
            <a:endParaRPr lang="en-GB" sz="2600" dirty="0">
              <a:latin typeface="Arial" panose="020B0604020202020204" pitchFamily="34" charset="0"/>
              <a:cs typeface="Arial" panose="020B0604020202020204" pitchFamily="34" charset="0"/>
            </a:endParaRPr>
          </a:p>
          <a:p>
            <a:endParaRPr lang="en-GB" dirty="0" smtClean="0"/>
          </a:p>
          <a:p>
            <a:endParaRPr lang="en-GB" dirty="0"/>
          </a:p>
        </p:txBody>
      </p:sp>
    </p:spTree>
    <p:extLst>
      <p:ext uri="{BB962C8B-B14F-4D97-AF65-F5344CB8AC3E}">
        <p14:creationId xmlns:p14="http://schemas.microsoft.com/office/powerpoint/2010/main" val="8951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19280</TotalTime>
  <Words>3657</Words>
  <Application>Microsoft Office PowerPoint</Application>
  <PresentationFormat>Widescreen</PresentationFormat>
  <Paragraphs>633</Paragraphs>
  <Slides>57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Century Gothic</vt:lpstr>
      <vt:lpstr>Wingdings 3</vt:lpstr>
      <vt:lpstr>Wisp</vt:lpstr>
      <vt:lpstr>American History </vt:lpstr>
      <vt:lpstr>Overview</vt:lpstr>
      <vt:lpstr>Prelude</vt:lpstr>
      <vt:lpstr>2nd Barbary War June 1815</vt:lpstr>
      <vt:lpstr>Maroons and Fort Negro</vt:lpstr>
      <vt:lpstr>Occupation West Florida</vt:lpstr>
      <vt:lpstr>Mount Tambura volcano 1815</vt:lpstr>
      <vt:lpstr>Year without summer</vt:lpstr>
      <vt:lpstr>Impact on United States</vt:lpstr>
      <vt:lpstr>Election of 1816</vt:lpstr>
      <vt:lpstr>The One Party State </vt:lpstr>
      <vt:lpstr>James Monroe (1751-1831)</vt:lpstr>
      <vt:lpstr>The grand tour of New England 1817</vt:lpstr>
      <vt:lpstr>John Calhoun (1782-1850): Voice of the South</vt:lpstr>
      <vt:lpstr>John Quincy Adams (1767-1848) : Economic Nationalist</vt:lpstr>
      <vt:lpstr>Andrew Jackson (1767-1845): man in the saddle</vt:lpstr>
      <vt:lpstr>Seminole Indians</vt:lpstr>
      <vt:lpstr>First Seminole War 1817-1818</vt:lpstr>
      <vt:lpstr>‘Purchase of Florida’</vt:lpstr>
      <vt:lpstr>New Boundaries </vt:lpstr>
      <vt:lpstr>Henry Clay (1777-1852): The Great Compromiser</vt:lpstr>
      <vt:lpstr>Henry Clay’s “ American System”</vt:lpstr>
      <vt:lpstr>Threats to Unity</vt:lpstr>
      <vt:lpstr>Panic of 1819</vt:lpstr>
      <vt:lpstr>Impact of Panic</vt:lpstr>
      <vt:lpstr>The Missouri problem</vt:lpstr>
      <vt:lpstr>The Compromise of 1820 </vt:lpstr>
      <vt:lpstr>Emerging Divisions</vt:lpstr>
      <vt:lpstr>1820 Election</vt:lpstr>
      <vt:lpstr>Monroe’s Second Term (1820-1824)</vt:lpstr>
      <vt:lpstr>Intermission</vt:lpstr>
      <vt:lpstr>Second Great Awakening</vt:lpstr>
      <vt:lpstr>First vs Second Great Awakening</vt:lpstr>
      <vt:lpstr>Context</vt:lpstr>
      <vt:lpstr>Second Great Awakening Causes and Effects</vt:lpstr>
      <vt:lpstr>Market Forces</vt:lpstr>
      <vt:lpstr>Social Change</vt:lpstr>
      <vt:lpstr>Religious Movements: common themes</vt:lpstr>
      <vt:lpstr>‘Black Harry’ Hosier (1750-1803)</vt:lpstr>
      <vt:lpstr>Lyman Beecher (1775-1863)</vt:lpstr>
      <vt:lpstr>Charles Finney (1792-1875)</vt:lpstr>
      <vt:lpstr>PowerPoint Presentation</vt:lpstr>
      <vt:lpstr>Sarah Grimke on female equaliy</vt:lpstr>
      <vt:lpstr>Burning of Philadelphia Hall</vt:lpstr>
      <vt:lpstr>Great Awakening Events</vt:lpstr>
      <vt:lpstr>Shakers</vt:lpstr>
      <vt:lpstr>Shaker “spirit gifts”…gift drawings---messages from ‘the mother’</vt:lpstr>
      <vt:lpstr>Millerites</vt:lpstr>
      <vt:lpstr>Oneida Community</vt:lpstr>
      <vt:lpstr>Origin of the Mormons</vt:lpstr>
      <vt:lpstr>Mormons in Ohio/Missouri</vt:lpstr>
      <vt:lpstr>Mormons: Key Beliefs</vt:lpstr>
      <vt:lpstr>End of “Good Feelings”</vt:lpstr>
      <vt:lpstr>1824 Election ‘Campaign’</vt:lpstr>
      <vt:lpstr>1824 Election &amp; “Corrupt Bargain”</vt:lpstr>
      <vt:lpstr>Beginning of “Bad Feelings”</vt:lpstr>
      <vt:lpstr>Next time: Democratic America emerges …for good (poor whites, plantation owners,  and ill (for elite ‘enlightened’, Indians, and slaves)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making of America</dc:title>
  <dc:creator>Stephen</dc:creator>
  <cp:lastModifiedBy>Stephen</cp:lastModifiedBy>
  <cp:revision>855</cp:revision>
  <dcterms:created xsi:type="dcterms:W3CDTF">2023-02-02T12:46:22Z</dcterms:created>
  <dcterms:modified xsi:type="dcterms:W3CDTF">2023-12-04T18:03:01Z</dcterms:modified>
</cp:coreProperties>
</file>