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9" r:id="rId1"/>
  </p:sldMasterIdLst>
  <p:notesMasterIdLst>
    <p:notesMasterId r:id="rId45"/>
  </p:notesMasterIdLst>
  <p:sldIdLst>
    <p:sldId id="468" r:id="rId2"/>
    <p:sldId id="472" r:id="rId3"/>
    <p:sldId id="564" r:id="rId4"/>
    <p:sldId id="536" r:id="rId5"/>
    <p:sldId id="563" r:id="rId6"/>
    <p:sldId id="537" r:id="rId7"/>
    <p:sldId id="539" r:id="rId8"/>
    <p:sldId id="538" r:id="rId9"/>
    <p:sldId id="565" r:id="rId10"/>
    <p:sldId id="550" r:id="rId11"/>
    <p:sldId id="542" r:id="rId12"/>
    <p:sldId id="548" r:id="rId13"/>
    <p:sldId id="566" r:id="rId14"/>
    <p:sldId id="549" r:id="rId15"/>
    <p:sldId id="568" r:id="rId16"/>
    <p:sldId id="540" r:id="rId17"/>
    <p:sldId id="544" r:id="rId18"/>
    <p:sldId id="545" r:id="rId19"/>
    <p:sldId id="551" r:id="rId20"/>
    <p:sldId id="543" r:id="rId21"/>
    <p:sldId id="541" r:id="rId22"/>
    <p:sldId id="569" r:id="rId23"/>
    <p:sldId id="552" r:id="rId24"/>
    <p:sldId id="553" r:id="rId25"/>
    <p:sldId id="554" r:id="rId26"/>
    <p:sldId id="557" r:id="rId27"/>
    <p:sldId id="567" r:id="rId28"/>
    <p:sldId id="556" r:id="rId29"/>
    <p:sldId id="561" r:id="rId30"/>
    <p:sldId id="573" r:id="rId31"/>
    <p:sldId id="558" r:id="rId32"/>
    <p:sldId id="574" r:id="rId33"/>
    <p:sldId id="572" r:id="rId34"/>
    <p:sldId id="562" r:id="rId35"/>
    <p:sldId id="559" r:id="rId36"/>
    <p:sldId id="575" r:id="rId37"/>
    <p:sldId id="576" r:id="rId38"/>
    <p:sldId id="577" r:id="rId39"/>
    <p:sldId id="580" r:id="rId40"/>
    <p:sldId id="578" r:id="rId41"/>
    <p:sldId id="581" r:id="rId42"/>
    <p:sldId id="560" r:id="rId43"/>
    <p:sldId id="571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CCFF"/>
    <a:srgbClr val="81E0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9639" autoAdjust="0"/>
    <p:restoredTop sz="94660"/>
  </p:normalViewPr>
  <p:slideViewPr>
    <p:cSldViewPr snapToGrid="0">
      <p:cViewPr varScale="1">
        <p:scale>
          <a:sx n="99" d="100"/>
          <a:sy n="99" d="100"/>
        </p:scale>
        <p:origin x="102" y="17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10686"/>
    </p:cViewPr>
  </p:sorterViewPr>
  <p:notesViewPr>
    <p:cSldViewPr snapToGrid="0">
      <p:cViewPr varScale="1">
        <p:scale>
          <a:sx n="85" d="100"/>
          <a:sy n="85" d="100"/>
        </p:scale>
        <p:origin x="3168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17AB96-EA4E-45D9-BE0D-31444D58337D}" type="datetimeFigureOut">
              <a:rPr lang="en-GB" smtClean="0"/>
              <a:t>03/02/2025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r>
              <a:rPr lang="en-GB" dirty="0" smtClean="0"/>
              <a:t>33</a:t>
            </a:r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67C8F7-FF71-4F25-A9C3-008D9FDA093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61379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58B95-4CF9-43A6-9066-8C025B146548}" type="datetimeFigureOut">
              <a:rPr lang="en-GB" smtClean="0"/>
              <a:t>03/02/2025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53E05A49-B8B3-424D-8B37-637C0C26C03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5805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58B95-4CF9-43A6-9066-8C025B146548}" type="datetimeFigureOut">
              <a:rPr lang="en-GB" smtClean="0"/>
              <a:t>03/02/2025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05A49-B8B3-424D-8B37-637C0C26C03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320546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smtClean="0"/>
              <a:t>American History and Politics</a:t>
            </a:r>
            <a:br>
              <a:rPr lang="en-US" dirty="0" smtClean="0"/>
            </a:br>
            <a:r>
              <a:rPr lang="en-US" dirty="0" smtClean="0"/>
              <a:t>Session 1: Pre Columbian America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The First Americans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Native American cultures 1493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The W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158B95-4CF9-43A6-9066-8C025B146548}" type="datetimeFigureOut">
              <a:rPr lang="en-GB" smtClean="0"/>
              <a:t>03/02/2025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53E05A49-B8B3-424D-8B37-637C0C26C03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85335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4.png"/><Relationship Id="rId7" Type="http://schemas.openxmlformats.org/officeDocument/2006/relationships/image" Target="../media/image1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19.png"/><Relationship Id="rId4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1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9.png"/><Relationship Id="rId4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48638" y="270538"/>
            <a:ext cx="82769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Module 5: Leader of the Free World</a:t>
            </a:r>
            <a:endParaRPr lang="en-GB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graphicFrame>
        <p:nvGraphicFramePr>
          <p:cNvPr id="6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45090838"/>
              </p:ext>
            </p:extLst>
          </p:nvPr>
        </p:nvGraphicFramePr>
        <p:xfrm>
          <a:off x="251012" y="1233294"/>
          <a:ext cx="11623125" cy="56247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5137">
                  <a:extLst>
                    <a:ext uri="{9D8B030D-6E8A-4147-A177-3AD203B41FA5}">
                      <a16:colId xmlns:a16="http://schemas.microsoft.com/office/drawing/2014/main" val="4093556288"/>
                    </a:ext>
                  </a:extLst>
                </a:gridCol>
                <a:gridCol w="5021941">
                  <a:extLst>
                    <a:ext uri="{9D8B030D-6E8A-4147-A177-3AD203B41FA5}">
                      <a16:colId xmlns:a16="http://schemas.microsoft.com/office/drawing/2014/main" val="1218002973"/>
                    </a:ext>
                  </a:extLst>
                </a:gridCol>
                <a:gridCol w="2520854">
                  <a:extLst>
                    <a:ext uri="{9D8B030D-6E8A-4147-A177-3AD203B41FA5}">
                      <a16:colId xmlns:a16="http://schemas.microsoft.com/office/drawing/2014/main" val="3355094114"/>
                    </a:ext>
                  </a:extLst>
                </a:gridCol>
                <a:gridCol w="3205193">
                  <a:extLst>
                    <a:ext uri="{9D8B030D-6E8A-4147-A177-3AD203B41FA5}">
                      <a16:colId xmlns:a16="http://schemas.microsoft.com/office/drawing/2014/main" val="3864966894"/>
                    </a:ext>
                  </a:extLst>
                </a:gridCol>
              </a:tblGrid>
              <a:tr h="550263">
                <a:tc>
                  <a:txBody>
                    <a:bodyPr/>
                    <a:lstStyle/>
                    <a:p>
                      <a:r>
                        <a:rPr lang="en-GB" dirty="0" smtClean="0"/>
                        <a:t>Talk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Title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Time Period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Date of Talk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1440900"/>
                  </a:ext>
                </a:extLst>
              </a:tr>
              <a:tr h="650563"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Isolationism interrupted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1939-1941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January 20th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7754052"/>
                  </a:ext>
                </a:extLst>
              </a:tr>
              <a:tr h="758379"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 European War</a:t>
                      </a:r>
                      <a:endParaRPr lang="en-GB" sz="24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1941-1945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February 3rd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5655905"/>
                  </a:ext>
                </a:extLst>
              </a:tr>
              <a:tr h="779446"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 Pacific War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1941-1945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n-GB" sz="240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February</a:t>
                      </a:r>
                      <a:r>
                        <a:rPr lang="en-GB" sz="2400" kern="1200" baseline="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17th</a:t>
                      </a:r>
                      <a:endParaRPr lang="en-GB" sz="24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2191017"/>
                  </a:ext>
                </a:extLst>
              </a:tr>
              <a:tr h="768912"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America</a:t>
                      </a:r>
                      <a:r>
                        <a:rPr lang="en-GB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and the Post War World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1945-1948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March 3rd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9025345"/>
                  </a:ext>
                </a:extLst>
              </a:tr>
              <a:tr h="771836"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</a:t>
                      </a:r>
                      <a:r>
                        <a:rPr lang="en-GB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Age of Consensus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1948-1960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March 17th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6748484"/>
                  </a:ext>
                </a:extLst>
              </a:tr>
              <a:tr h="808120"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</a:t>
                      </a:r>
                      <a:r>
                        <a:rPr lang="en-GB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Cold War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1948-1960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March 31st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7807227"/>
                  </a:ext>
                </a:extLst>
              </a:tr>
              <a:tr h="537186"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Camelot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1961-1963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April 7th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6312337"/>
                  </a:ext>
                </a:extLst>
              </a:tr>
            </a:tbl>
          </a:graphicData>
        </a:graphic>
      </p:graphicFrame>
      <p:pic>
        <p:nvPicPr>
          <p:cNvPr id="7" name="Picture 2" descr="Clipart - Simple Red Checkmar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7810" y="1780674"/>
            <a:ext cx="636398" cy="642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894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9862" y="0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Battle of Atlantic: US Entry to war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8529" y="674254"/>
            <a:ext cx="12210227" cy="5220790"/>
          </a:xfrm>
        </p:spPr>
        <p:txBody>
          <a:bodyPr>
            <a:noAutofit/>
          </a:bodyPr>
          <a:lstStyle/>
          <a:p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German prepared</a:t>
            </a:r>
          </a:p>
          <a:p>
            <a:pPr lvl="1"/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Intercept allied code systems</a:t>
            </a:r>
          </a:p>
          <a:p>
            <a:pPr lvl="1"/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Develop long range submarines…milk cow supply ships</a:t>
            </a:r>
          </a:p>
          <a:p>
            <a:pPr lvl="1"/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Despatch squadron to US cost</a:t>
            </a:r>
          </a:p>
          <a:p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US unprepared</a:t>
            </a:r>
          </a:p>
          <a:p>
            <a:pPr lvl="1"/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No black out mandated. ….cities lit up….”illuminated ships”…</a:t>
            </a:r>
          </a:p>
          <a:p>
            <a:pPr lvl="1"/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No convoys…escorts to British</a:t>
            </a:r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“Second “Happy Time” January – June 1942</a:t>
            </a:r>
          </a:p>
        </p:txBody>
      </p:sp>
    </p:spTree>
    <p:extLst>
      <p:ext uri="{BB962C8B-B14F-4D97-AF65-F5344CB8AC3E}">
        <p14:creationId xmlns:p14="http://schemas.microsoft.com/office/powerpoint/2010/main" val="2363558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1668" y="193036"/>
            <a:ext cx="8911687" cy="1280890"/>
          </a:xfrm>
        </p:spPr>
        <p:txBody>
          <a:bodyPr/>
          <a:lstStyle/>
          <a:p>
            <a:r>
              <a:rPr lang="en-GB" dirty="0" smtClean="0"/>
              <a:t>Use of “wolf packs” to enter &amp; destroy</a:t>
            </a:r>
            <a:br>
              <a:rPr lang="en-GB" dirty="0" smtClean="0"/>
            </a:br>
            <a:r>
              <a:rPr lang="en-GB" dirty="0" smtClean="0"/>
              <a:t>convoys….30%-50% during 1941/42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681" y="1371600"/>
            <a:ext cx="120586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349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0040" y="0"/>
            <a:ext cx="8911687" cy="1280890"/>
          </a:xfrm>
        </p:spPr>
        <p:txBody>
          <a:bodyPr/>
          <a:lstStyle/>
          <a:p>
            <a:r>
              <a:rPr lang="en-GB" dirty="0" smtClean="0"/>
              <a:t>Slaughter of US merchant ships</a:t>
            </a:r>
            <a:endParaRPr lang="en-GB" dirty="0"/>
          </a:p>
        </p:txBody>
      </p:sp>
      <p:pic>
        <p:nvPicPr>
          <p:cNvPr id="4098" name="Picture 2" descr="File:Allied tanker torpedo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41992"/>
            <a:ext cx="12192000" cy="6006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1322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8168" y="145086"/>
            <a:ext cx="10472287" cy="128089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Jan- June 1942: 640 ships sunk, 3 million tons</a:t>
            </a:r>
            <a:br>
              <a:rPr lang="en-GB" dirty="0" smtClean="0"/>
            </a:br>
            <a:r>
              <a:rPr lang="en-GB" dirty="0" smtClean="0"/>
              <a:t>.. loss of 22 u boats, 300 operational simultaneously</a:t>
            </a:r>
            <a:endParaRPr lang="en-GB" dirty="0"/>
          </a:p>
        </p:txBody>
      </p:sp>
      <p:pic>
        <p:nvPicPr>
          <p:cNvPr id="1026" name="Picture 2" descr="Sinking Merchant Shi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86" y="1289785"/>
            <a:ext cx="12000614" cy="591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2381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86329" y="305134"/>
            <a:ext cx="8911687" cy="1280890"/>
          </a:xfrm>
        </p:spPr>
        <p:txBody>
          <a:bodyPr/>
          <a:lstStyle/>
          <a:p>
            <a:r>
              <a:rPr lang="en-GB" dirty="0" smtClean="0"/>
              <a:t>The balance shifts July 1942- 1943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03825" y="1121346"/>
            <a:ext cx="11371153" cy="5613991"/>
          </a:xfrm>
        </p:spPr>
        <p:txBody>
          <a:bodyPr>
            <a:normAutofit fontScale="77500" lnSpcReduction="20000"/>
          </a:bodyPr>
          <a:lstStyle/>
          <a:p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Allies secure technology &amp; Intelligence advantage</a:t>
            </a:r>
          </a:p>
          <a:p>
            <a:pPr lvl="1"/>
            <a:r>
              <a:rPr lang="en-GB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British complete decoding of Enigma….intercept U boat signals</a:t>
            </a:r>
          </a:p>
          <a:p>
            <a:pPr lvl="1"/>
            <a:r>
              <a:rPr lang="en-GB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Offset German intercepts</a:t>
            </a:r>
          </a:p>
          <a:p>
            <a:pPr lvl="1"/>
            <a:r>
              <a:rPr lang="en-GB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Improved detection and depth charge systems</a:t>
            </a:r>
          </a:p>
          <a:p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Air support for convoys throughout entire voyage</a:t>
            </a:r>
          </a:p>
          <a:p>
            <a:pPr lvl="1"/>
            <a:r>
              <a:rPr lang="en-GB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Catapult aircraft</a:t>
            </a:r>
          </a:p>
          <a:p>
            <a:pPr lvl="1"/>
            <a:r>
              <a:rPr lang="en-GB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Long distance bombers</a:t>
            </a:r>
          </a:p>
          <a:p>
            <a:pPr lvl="1"/>
            <a:r>
              <a:rPr lang="en-GB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Mass production Escort carriers (100 US, </a:t>
            </a:r>
          </a:p>
          <a:p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Increase in escorts, submarine hunters…corvettes</a:t>
            </a:r>
          </a:p>
          <a:p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Mass production of “Liberty Ships”….2,700 completed by 1945</a:t>
            </a:r>
          </a:p>
          <a:p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/>
          </a:p>
          <a:p>
            <a:endParaRPr lang="en-GB" dirty="0" smtClean="0"/>
          </a:p>
          <a:p>
            <a:pPr marL="0" indent="0">
              <a:buNone/>
            </a:pPr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7327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6298" y="190973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Battle of Atlantic 1943-1945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7064" y="1553736"/>
            <a:ext cx="11036260" cy="5304264"/>
          </a:xfrm>
        </p:spPr>
        <p:txBody>
          <a:bodyPr>
            <a:normAutofit/>
          </a:bodyPr>
          <a:lstStyle/>
          <a:p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Germans abandon Wolf Packs end 1943</a:t>
            </a:r>
          </a:p>
          <a:p>
            <a:pPr lvl="1"/>
            <a:r>
              <a:rPr lang="en-GB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Loss rate unsustainable…air craft</a:t>
            </a:r>
          </a:p>
          <a:p>
            <a:pPr lvl="1"/>
            <a:r>
              <a:rPr lang="en-GB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Unable to prevent rising number of merchant ships</a:t>
            </a:r>
          </a:p>
          <a:p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Germans lose access to French West coast 1944</a:t>
            </a:r>
          </a:p>
          <a:p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U boats remain lethal…but no longer existential threat</a:t>
            </a:r>
          </a:p>
          <a:p>
            <a:pPr lvl="1"/>
            <a:r>
              <a:rPr lang="en-GB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80% U Boats deployed sunk by war’s end</a:t>
            </a:r>
          </a:p>
          <a:p>
            <a:pPr marL="0" indent="0">
              <a:buNone/>
            </a:pPr>
            <a:endParaRPr lang="en-GB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 smtClean="0"/>
          </a:p>
          <a:p>
            <a:endParaRPr lang="en-GB" dirty="0" smtClean="0"/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74233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217" y="232225"/>
            <a:ext cx="11930743" cy="1280890"/>
          </a:xfrm>
        </p:spPr>
        <p:txBody>
          <a:bodyPr/>
          <a:lstStyle/>
          <a:p>
            <a:r>
              <a:rPr lang="en-GB" dirty="0" smtClean="0"/>
              <a:t>Mass production Corvettes/ Liberty Ships 1942-45</a:t>
            </a:r>
            <a:br>
              <a:rPr lang="en-GB" dirty="0" smtClean="0"/>
            </a:b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692" y="718458"/>
            <a:ext cx="12048308" cy="6139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862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45177" y="0"/>
            <a:ext cx="8911687" cy="1280890"/>
          </a:xfrm>
        </p:spPr>
        <p:txBody>
          <a:bodyPr/>
          <a:lstStyle/>
          <a:p>
            <a:r>
              <a:rPr lang="en-GB" dirty="0" smtClean="0"/>
              <a:t>Wolf Packs vs Convoys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59"/>
            <a:ext cx="12592050" cy="6181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443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9862" y="245287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Catapult aircraft 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110" y="1084217"/>
            <a:ext cx="11947889" cy="5773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582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777" y="650236"/>
            <a:ext cx="11312434" cy="1280890"/>
          </a:xfrm>
        </p:spPr>
        <p:txBody>
          <a:bodyPr>
            <a:normAutofit/>
          </a:bodyPr>
          <a:lstStyle/>
          <a:p>
            <a:r>
              <a:rPr lang="en-GB" dirty="0" smtClean="0"/>
              <a:t>Escort Carriers “mass produced”175 US, 50 UK by 1945…each 5-10 aircraft round clock air support</a:t>
            </a:r>
            <a:endParaRPr lang="en-GB" dirty="0"/>
          </a:p>
        </p:txBody>
      </p:sp>
      <p:pic>
        <p:nvPicPr>
          <p:cNvPr id="5122" name="Picture 2" descr="undefin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403" y="1945759"/>
            <a:ext cx="10647407" cy="4664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4597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1733" y="0"/>
            <a:ext cx="8911687" cy="702666"/>
          </a:xfrm>
        </p:spPr>
        <p:txBody>
          <a:bodyPr/>
          <a:lstStyle/>
          <a:p>
            <a:pPr algn="ctr"/>
            <a:r>
              <a:rPr lang="en-GB" dirty="0" smtClean="0"/>
              <a:t>Talk 31 The European War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3005" y="680775"/>
            <a:ext cx="9917859" cy="6350703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1200" dirty="0" smtClean="0">
                <a:latin typeface="Arial" panose="020B0604020202020204" pitchFamily="34" charset="0"/>
                <a:cs typeface="Arial" panose="020B0604020202020204" pitchFamily="34" charset="0"/>
              </a:rPr>
              <a:t>War strategy 1941-43 and Battle of Atlantic</a:t>
            </a:r>
          </a:p>
          <a:p>
            <a:endParaRPr lang="en-GB" sz="1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1200" dirty="0" smtClean="0">
                <a:latin typeface="Arial" panose="020B0604020202020204" pitchFamily="34" charset="0"/>
                <a:cs typeface="Arial" panose="020B0604020202020204" pitchFamily="34" charset="0"/>
              </a:rPr>
              <a:t>Attacking the “soft underbelly” 1941-1944</a:t>
            </a:r>
          </a:p>
          <a:p>
            <a:pPr marL="0" indent="0">
              <a:buNone/>
            </a:pPr>
            <a:endParaRPr lang="en-GB" sz="1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1200" dirty="0" smtClean="0">
                <a:latin typeface="Arial" panose="020B0604020202020204" pitchFamily="34" charset="0"/>
                <a:cs typeface="Arial" panose="020B0604020202020204" pitchFamily="34" charset="0"/>
              </a:rPr>
              <a:t>US “occupation” of Britain </a:t>
            </a:r>
          </a:p>
          <a:p>
            <a:endParaRPr lang="en-GB" sz="1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11200" dirty="0" smtClean="0">
                <a:latin typeface="Arial" panose="020B0604020202020204" pitchFamily="34" charset="0"/>
                <a:cs typeface="Arial" panose="020B0604020202020204" pitchFamily="34" charset="0"/>
              </a:rPr>
              <a:t>…..Intermission</a:t>
            </a:r>
          </a:p>
          <a:p>
            <a:pPr marL="0" indent="0">
              <a:buNone/>
            </a:pPr>
            <a:endParaRPr lang="en-GB" sz="1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1200" dirty="0" smtClean="0">
                <a:latin typeface="Arial" panose="020B0604020202020204" pitchFamily="34" charset="0"/>
                <a:cs typeface="Arial" panose="020B0604020202020204" pitchFamily="34" charset="0"/>
              </a:rPr>
              <a:t>Strategic Bombing campaign</a:t>
            </a:r>
          </a:p>
          <a:p>
            <a:endParaRPr lang="en-GB" sz="1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1200" dirty="0" smtClean="0">
                <a:latin typeface="Arial" panose="020B0604020202020204" pitchFamily="34" charset="0"/>
                <a:cs typeface="Arial" panose="020B0604020202020204" pitchFamily="34" charset="0"/>
              </a:rPr>
              <a:t>Invasion of France</a:t>
            </a:r>
          </a:p>
          <a:p>
            <a:endParaRPr lang="en-GB" sz="1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1200" dirty="0" smtClean="0">
                <a:latin typeface="Arial" panose="020B0604020202020204" pitchFamily="34" charset="0"/>
                <a:cs typeface="Arial" panose="020B0604020202020204" pitchFamily="34" charset="0"/>
              </a:rPr>
              <a:t> Endgame</a:t>
            </a:r>
          </a:p>
          <a:p>
            <a:endParaRPr lang="en-GB" sz="1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51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2430478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9496" y="114659"/>
            <a:ext cx="8911687" cy="1280890"/>
          </a:xfrm>
        </p:spPr>
        <p:txBody>
          <a:bodyPr/>
          <a:lstStyle/>
          <a:p>
            <a:r>
              <a:rPr lang="en-GB" dirty="0" smtClean="0"/>
              <a:t>Long distance shore based bombers</a:t>
            </a:r>
            <a:br>
              <a:rPr lang="en-GB" dirty="0" smtClean="0"/>
            </a:br>
            <a:r>
              <a:rPr lang="en-GB" dirty="0" smtClean="0"/>
              <a:t>…Iceland…”Liberators”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848" y="1195524"/>
            <a:ext cx="12366716" cy="5662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665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9895" y="77002"/>
            <a:ext cx="11684138" cy="128089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Introduction long range bombers </a:t>
            </a:r>
            <a:br>
              <a:rPr lang="en-GB" dirty="0" smtClean="0"/>
            </a:br>
            <a:r>
              <a:rPr lang="en-GB" dirty="0" smtClean="0"/>
              <a:t>…submarines nowhere to hide</a:t>
            </a:r>
            <a:br>
              <a:rPr lang="en-GB" dirty="0" smtClean="0"/>
            </a:br>
            <a:r>
              <a:rPr lang="en-GB" dirty="0" smtClean="0"/>
              <a:t>…Wolf packs abandoned end 1943..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208" y="1580606"/>
            <a:ext cx="12180570" cy="5483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642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0166" y="192506"/>
            <a:ext cx="11757102" cy="1280890"/>
          </a:xfrm>
        </p:spPr>
        <p:txBody>
          <a:bodyPr>
            <a:normAutofit/>
          </a:bodyPr>
          <a:lstStyle/>
          <a:p>
            <a:r>
              <a:rPr lang="en-GB" dirty="0" smtClean="0"/>
              <a:t>U boats overwhelmed also by volume: Liberty Ship</a:t>
            </a:r>
            <a:br>
              <a:rPr lang="en-GB" dirty="0" smtClean="0"/>
            </a:br>
            <a:r>
              <a:rPr lang="en-GB" dirty="0" smtClean="0"/>
              <a:t>….3 built every 2 days by 1943,  2,700 by 1945</a:t>
            </a:r>
            <a:endParaRPr lang="en-GB" dirty="0"/>
          </a:p>
        </p:txBody>
      </p:sp>
      <p:pic>
        <p:nvPicPr>
          <p:cNvPr id="2050" name="Picture 2" descr="undefin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70" y="1387862"/>
            <a:ext cx="12192000" cy="5470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6106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3953" y="0"/>
            <a:ext cx="10528047" cy="1164657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Battle of Atlantic ‘won’ by 1943 </a:t>
            </a:r>
            <a:br>
              <a:rPr lang="en-GB" dirty="0" smtClean="0"/>
            </a:br>
            <a:r>
              <a:rPr lang="en-GB" dirty="0" smtClean="0"/>
              <a:t>u boats cannot threaten mass troop shipments</a:t>
            </a:r>
            <a:endParaRPr lang="en-GB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8565218"/>
              </p:ext>
            </p:extLst>
          </p:nvPr>
        </p:nvGraphicFramePr>
        <p:xfrm>
          <a:off x="372532" y="1061868"/>
          <a:ext cx="11819468" cy="5580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6221">
                  <a:extLst>
                    <a:ext uri="{9D8B030D-6E8A-4147-A177-3AD203B41FA5}">
                      <a16:colId xmlns:a16="http://schemas.microsoft.com/office/drawing/2014/main" val="1490070102"/>
                    </a:ext>
                  </a:extLst>
                </a:gridCol>
                <a:gridCol w="4103513">
                  <a:extLst>
                    <a:ext uri="{9D8B030D-6E8A-4147-A177-3AD203B41FA5}">
                      <a16:colId xmlns:a16="http://schemas.microsoft.com/office/drawing/2014/main" val="397986952"/>
                    </a:ext>
                  </a:extLst>
                </a:gridCol>
                <a:gridCol w="2954867">
                  <a:extLst>
                    <a:ext uri="{9D8B030D-6E8A-4147-A177-3AD203B41FA5}">
                      <a16:colId xmlns:a16="http://schemas.microsoft.com/office/drawing/2014/main" val="2059601628"/>
                    </a:ext>
                  </a:extLst>
                </a:gridCol>
                <a:gridCol w="2954867">
                  <a:extLst>
                    <a:ext uri="{9D8B030D-6E8A-4147-A177-3AD203B41FA5}">
                      <a16:colId xmlns:a16="http://schemas.microsoft.com/office/drawing/2014/main" val="281955784"/>
                    </a:ext>
                  </a:extLst>
                </a:gridCol>
              </a:tblGrid>
              <a:tr h="731949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 Boats deployed</a:t>
                      </a:r>
                      <a:endParaRPr lang="en-GB" sz="2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 Boats Sunk</a:t>
                      </a:r>
                      <a:endParaRPr lang="en-GB" sz="2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R w="12700" cmpd="sng">
                      <a:noFill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i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Merchant ships</a:t>
                      </a:r>
                    </a:p>
                    <a:p>
                      <a:pPr algn="ctr"/>
                      <a:r>
                        <a:rPr lang="en-GB" sz="2800" i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Sunk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73634990"/>
                  </a:ext>
                </a:extLst>
              </a:tr>
              <a:tr h="662240">
                <a:tc>
                  <a:txBody>
                    <a:bodyPr/>
                    <a:lstStyle/>
                    <a:p>
                      <a:r>
                        <a:rPr lang="en-GB" sz="3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1939</a:t>
                      </a:r>
                      <a:endParaRPr lang="en-GB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</a:t>
                      </a:r>
                      <a:endParaRPr lang="en-GB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en-GB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R w="12700" cmpd="sng">
                      <a:noFill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114</a:t>
                      </a:r>
                      <a:endParaRPr lang="en-GB" sz="3200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6554413"/>
                  </a:ext>
                </a:extLst>
              </a:tr>
              <a:tr h="662240">
                <a:tc>
                  <a:txBody>
                    <a:bodyPr/>
                    <a:lstStyle/>
                    <a:p>
                      <a:r>
                        <a:rPr lang="en-GB" sz="3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1940</a:t>
                      </a:r>
                      <a:endParaRPr lang="en-GB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120</a:t>
                      </a:r>
                      <a:endParaRPr lang="en-GB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  <a:endParaRPr lang="en-GB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R w="12700" cmpd="sng">
                      <a:noFill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471</a:t>
                      </a:r>
                      <a:endParaRPr lang="en-GB" sz="3200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7466402"/>
                  </a:ext>
                </a:extLst>
              </a:tr>
              <a:tr h="662240">
                <a:tc>
                  <a:txBody>
                    <a:bodyPr/>
                    <a:lstStyle/>
                    <a:p>
                      <a:r>
                        <a:rPr lang="en-GB" sz="3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1941</a:t>
                      </a:r>
                      <a:endParaRPr lang="en-GB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</a:t>
                      </a:r>
                      <a:endParaRPr lang="en-GB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</a:t>
                      </a:r>
                      <a:endParaRPr lang="en-GB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R w="12700" cmpd="sng">
                      <a:noFill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432</a:t>
                      </a:r>
                      <a:endParaRPr lang="en-GB" sz="3200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39030428"/>
                  </a:ext>
                </a:extLst>
              </a:tr>
              <a:tr h="662240">
                <a:tc>
                  <a:txBody>
                    <a:bodyPr/>
                    <a:lstStyle/>
                    <a:p>
                      <a:r>
                        <a:rPr lang="en-GB" sz="3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1942</a:t>
                      </a:r>
                      <a:endParaRPr lang="en-GB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300</a:t>
                      </a:r>
                      <a:endParaRPr lang="en-GB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87</a:t>
                      </a:r>
                      <a:endParaRPr lang="en-GB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R w="12700" cmpd="sng">
                      <a:noFill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1,664</a:t>
                      </a:r>
                      <a:endParaRPr lang="en-GB" sz="3200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644295"/>
                  </a:ext>
                </a:extLst>
              </a:tr>
              <a:tr h="662240">
                <a:tc>
                  <a:txBody>
                    <a:bodyPr/>
                    <a:lstStyle/>
                    <a:p>
                      <a:r>
                        <a:rPr lang="en-GB" sz="3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1943</a:t>
                      </a:r>
                      <a:endParaRPr lang="en-GB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400</a:t>
                      </a:r>
                      <a:endParaRPr lang="en-GB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237</a:t>
                      </a:r>
                      <a:endParaRPr lang="en-GB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R w="12700" cmpd="sng">
                      <a:noFill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588</a:t>
                      </a:r>
                      <a:endParaRPr lang="en-GB" sz="3200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99143806"/>
                  </a:ext>
                </a:extLst>
              </a:tr>
              <a:tr h="662240">
                <a:tc>
                  <a:txBody>
                    <a:bodyPr/>
                    <a:lstStyle/>
                    <a:p>
                      <a:r>
                        <a:rPr lang="en-GB" sz="3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1944</a:t>
                      </a:r>
                      <a:endParaRPr lang="en-GB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400</a:t>
                      </a:r>
                      <a:endParaRPr lang="en-GB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249</a:t>
                      </a:r>
                      <a:endParaRPr lang="en-GB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R w="12700" cmpd="sng">
                      <a:noFill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132</a:t>
                      </a:r>
                      <a:endParaRPr lang="en-GB" sz="3200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17117745"/>
                  </a:ext>
                </a:extLst>
              </a:tr>
              <a:tr h="662240">
                <a:tc>
                  <a:txBody>
                    <a:bodyPr/>
                    <a:lstStyle/>
                    <a:p>
                      <a:r>
                        <a:rPr lang="en-GB" sz="3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1945</a:t>
                      </a:r>
                      <a:endParaRPr lang="en-GB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375</a:t>
                      </a:r>
                      <a:endParaRPr lang="en-GB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155</a:t>
                      </a:r>
                      <a:endParaRPr lang="en-GB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R w="12700" cmpd="sng">
                      <a:noFill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  <a:endParaRPr lang="en-GB" sz="3200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71889111"/>
                  </a:ext>
                </a:extLst>
              </a:tr>
            </a:tbl>
          </a:graphicData>
        </a:graphic>
      </p:graphicFrame>
      <p:cxnSp>
        <p:nvCxnSpPr>
          <p:cNvPr id="5" name="Straight Connector 4"/>
          <p:cNvCxnSpPr/>
          <p:nvPr/>
        </p:nvCxnSpPr>
        <p:spPr>
          <a:xfrm flipV="1">
            <a:off x="481263" y="5226518"/>
            <a:ext cx="10992051" cy="48126"/>
          </a:xfrm>
          <a:prstGeom prst="line">
            <a:avLst/>
          </a:prstGeom>
          <a:ln w="857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4781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4283" y="3847144"/>
            <a:ext cx="8911687" cy="1280890"/>
          </a:xfrm>
        </p:spPr>
        <p:txBody>
          <a:bodyPr/>
          <a:lstStyle/>
          <a:p>
            <a:r>
              <a:rPr lang="en-GB" dirty="0" smtClean="0"/>
              <a:t>Attacking the “soft” underbelly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83699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38604" y="0"/>
            <a:ext cx="8911687" cy="1280890"/>
          </a:xfrm>
        </p:spPr>
        <p:txBody>
          <a:bodyPr/>
          <a:lstStyle/>
          <a:p>
            <a:r>
              <a:rPr lang="en-GB" dirty="0" smtClean="0"/>
              <a:t>European War June1942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186" y="608462"/>
            <a:ext cx="7689773" cy="6117336"/>
          </a:xfrm>
          <a:prstGeom prst="rect">
            <a:avLst/>
          </a:prstGeom>
          <a:ln w="41275"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705265" y="2954145"/>
            <a:ext cx="14013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Occupied </a:t>
            </a:r>
          </a:p>
          <a:p>
            <a:r>
              <a:rPr lang="en-GB" dirty="0" smtClean="0"/>
              <a:t>France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77560" y="4146247"/>
            <a:ext cx="9637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VICHY </a:t>
            </a:r>
          </a:p>
          <a:p>
            <a:r>
              <a:rPr lang="en-GB" dirty="0" smtClean="0"/>
              <a:t>France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3764" y="2344744"/>
            <a:ext cx="627767" cy="4754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8225" y="3372084"/>
            <a:ext cx="541367" cy="4043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4281" y="2762725"/>
            <a:ext cx="507839" cy="52510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6871" y="5341448"/>
            <a:ext cx="430040" cy="22181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040" y="3236977"/>
            <a:ext cx="923745" cy="64096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0656" y="5632484"/>
            <a:ext cx="557784" cy="29260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2335576" y="5475382"/>
            <a:ext cx="682825" cy="45587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39964" y="5546662"/>
            <a:ext cx="502920" cy="34747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64080" y="2843784"/>
            <a:ext cx="652272" cy="33528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70525" y="3085638"/>
            <a:ext cx="676640" cy="539496"/>
          </a:xfrm>
          <a:prstGeom prst="rect">
            <a:avLst/>
          </a:prstGeom>
          <a:ln w="60325">
            <a:solidFill>
              <a:schemeClr val="tx1"/>
            </a:solidFill>
          </a:ln>
        </p:spPr>
      </p:pic>
      <p:sp>
        <p:nvSpPr>
          <p:cNvPr id="23" name="Oval 22"/>
          <p:cNvSpPr/>
          <p:nvPr/>
        </p:nvSpPr>
        <p:spPr>
          <a:xfrm>
            <a:off x="4880473" y="1707614"/>
            <a:ext cx="638978" cy="58389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1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4482029" y="5892187"/>
            <a:ext cx="638978" cy="58389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2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7855095" y="747447"/>
            <a:ext cx="638978" cy="58389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1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7867540" y="3008013"/>
            <a:ext cx="638978" cy="58389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2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600821" y="583758"/>
            <a:ext cx="402065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3.5 million Germans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Attacking 5 million Russians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…target Stalingrad &amp; oil 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462043" y="2352441"/>
            <a:ext cx="406874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British driven out of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Greece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Defeat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Italans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, face Rommel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150,000 German and Italian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Attacking 175,000 British</a:t>
            </a:r>
          </a:p>
        </p:txBody>
      </p:sp>
      <p:sp>
        <p:nvSpPr>
          <p:cNvPr id="32" name="Oval 31"/>
          <p:cNvSpPr/>
          <p:nvPr/>
        </p:nvSpPr>
        <p:spPr>
          <a:xfrm>
            <a:off x="2177667" y="5989503"/>
            <a:ext cx="638978" cy="58389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3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7758934" y="4912365"/>
            <a:ext cx="638978" cy="58389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3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8447026" y="4686088"/>
            <a:ext cx="432285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200,000 Vichy French soldiers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Algiers,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Morroco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, Tunis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….allegiance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uncertain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..waiting for orders?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4840849" y="3635564"/>
            <a:ext cx="557784" cy="33153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3274617" y="4087258"/>
            <a:ext cx="557784" cy="38478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4341417" y="4494882"/>
            <a:ext cx="557784" cy="272775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>
            <a:off x="1648047" y="3296093"/>
            <a:ext cx="893134" cy="233916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ight Arrow 34"/>
          <p:cNvSpPr/>
          <p:nvPr/>
        </p:nvSpPr>
        <p:spPr>
          <a:xfrm rot="19532006">
            <a:off x="1906771" y="4086446"/>
            <a:ext cx="893134" cy="233916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Right Arrow 38"/>
          <p:cNvSpPr/>
          <p:nvPr/>
        </p:nvSpPr>
        <p:spPr>
          <a:xfrm rot="2933971">
            <a:off x="1835888" y="4632250"/>
            <a:ext cx="893134" cy="233916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Right Arrow 39"/>
          <p:cNvSpPr/>
          <p:nvPr/>
        </p:nvSpPr>
        <p:spPr>
          <a:xfrm rot="6133872">
            <a:off x="1369307" y="4774150"/>
            <a:ext cx="1058778" cy="304068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51870" y="2559165"/>
            <a:ext cx="676640" cy="539496"/>
          </a:xfrm>
          <a:prstGeom prst="rect">
            <a:avLst/>
          </a:prstGeom>
          <a:ln w="60325">
            <a:solidFill>
              <a:schemeClr val="tx1"/>
            </a:solidFill>
          </a:ln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44052" y="1921856"/>
            <a:ext cx="676640" cy="539496"/>
          </a:xfrm>
          <a:prstGeom prst="rect">
            <a:avLst/>
          </a:prstGeom>
          <a:ln w="60325">
            <a:solidFill>
              <a:schemeClr val="tx1"/>
            </a:solidFill>
          </a:ln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92198" y="3584401"/>
            <a:ext cx="676640" cy="539496"/>
          </a:xfrm>
          <a:prstGeom prst="rect">
            <a:avLst/>
          </a:prstGeom>
          <a:ln w="60325">
            <a:solidFill>
              <a:schemeClr val="tx1"/>
            </a:solidFill>
          </a:ln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1891" y="3162296"/>
            <a:ext cx="515988" cy="4406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96882" y="1454727"/>
            <a:ext cx="479918" cy="45720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06291" y="1302326"/>
            <a:ext cx="581891" cy="415637"/>
          </a:xfrm>
          <a:prstGeom prst="rect">
            <a:avLst/>
          </a:prstGeom>
          <a:ln w="603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26861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23" grpId="0" animBg="1"/>
      <p:bldP spid="26" grpId="0" animBg="1"/>
      <p:bldP spid="27" grpId="0" animBg="1"/>
      <p:bldP spid="28" grpId="0" animBg="1"/>
      <p:bldP spid="29" grpId="0"/>
      <p:bldP spid="30" grpId="0"/>
      <p:bldP spid="32" grpId="0" animBg="1"/>
      <p:bldP spid="33" grpId="0" animBg="1"/>
      <p:bldP spid="34" grpId="0"/>
      <p:bldP spid="3" grpId="0" animBg="1"/>
      <p:bldP spid="35" grpId="0" animBg="1"/>
      <p:bldP spid="39" grpId="0" animBg="1"/>
      <p:bldP spid="4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1604" y="0"/>
            <a:ext cx="8911687" cy="1280890"/>
          </a:xfrm>
        </p:spPr>
        <p:txBody>
          <a:bodyPr/>
          <a:lstStyle/>
          <a:p>
            <a:r>
              <a:rPr lang="en-GB" dirty="0" smtClean="0"/>
              <a:t>Dwight Eisenhower  (1890-1969)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77" y="1773382"/>
            <a:ext cx="7205221" cy="508461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75980" y="1207397"/>
            <a:ext cx="21643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“Ike”….1942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232503" y="621342"/>
            <a:ext cx="40046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sz="2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of 7 sons, born Texas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Father mechanical engineer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74292" y="1619955"/>
            <a:ext cx="47061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Deeply religious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family..mother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Jehovah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Wtness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Ike..no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denomination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461916" y="2920195"/>
            <a:ext cx="461857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Scholarship to West point…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Mediocre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student..good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at 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English….studies military history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401944" y="4240930"/>
            <a:ext cx="42757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Training instructor Tank Corps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USA..during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WW1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367100" y="5161087"/>
            <a:ext cx="5113900" cy="22775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Stays in army….trains Philippine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Army 1936-1939….master at Bridge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...to Washington…Assistant Chief of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Staff George Marshall</a:t>
            </a:r>
          </a:p>
          <a:p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865704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70983" y="289573"/>
            <a:ext cx="8911687" cy="1280890"/>
          </a:xfrm>
        </p:spPr>
        <p:txBody>
          <a:bodyPr/>
          <a:lstStyle/>
          <a:p>
            <a:r>
              <a:rPr lang="en-GB" dirty="0" smtClean="0"/>
              <a:t>Eisenhower….path to leadership</a:t>
            </a:r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1150641" y="1594075"/>
            <a:ext cx="869244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"you can always judge a man's character by the way he plays cards. Eisenhower is a calm and collected player and never whines at his losses. He is brilliant in victory but never commits the bridge player's worst crime of gloating when he wins."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16774" y="1081807"/>
            <a:ext cx="55731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Commanding officer about Eisenhower: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49866" y="3578026"/>
            <a:ext cx="1234825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Marshall sends “Ike” to 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to UK to assess credibility of acting US commander of US troops.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…Makes balanced, </a:t>
            </a:r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constructive,negative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assessment …trusted by British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…Returns to US, FDR needs Diplomat to win over Vichy French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…Eisenhower promoted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to Commander in Chief European Theatre of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Operations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57181" y="5564459"/>
            <a:ext cx="12843003" cy="138499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Meanwhile…..back in Africa…October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1942 British army under Montgomery </a:t>
            </a: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</a:p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200,000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defeat </a:t>
            </a: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Rommel’s German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/ Italian </a:t>
            </a: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army of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100,000 at El </a:t>
            </a:r>
            <a:r>
              <a:rPr lang="en-GB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Alamain</a:t>
            </a:r>
            <a:endParaRPr lang="en-GB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…..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retreat across Libya to </a:t>
            </a: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Tunis…TIME TO ACT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1922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A map showing landings during Operation Torch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141" y="847493"/>
            <a:ext cx="8419714" cy="6010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Flag of the United States of Americ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234" y="3456880"/>
            <a:ext cx="992456" cy="680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Flag of the United States of Americ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9641" y="1806498"/>
            <a:ext cx="992456" cy="564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9024" y="2341756"/>
            <a:ext cx="965249" cy="5919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40673" y="4895388"/>
            <a:ext cx="1304694" cy="52410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33748" y="3553523"/>
            <a:ext cx="1230351" cy="63933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V="1">
            <a:off x="5880285" y="3534935"/>
            <a:ext cx="1078076" cy="64677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133493" y="5307981"/>
            <a:ext cx="33553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Vichy French forces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843238" y="2754351"/>
            <a:ext cx="10070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Italian</a:t>
            </a:r>
          </a:p>
          <a:p>
            <a:r>
              <a:rPr lang="en-GB" dirty="0"/>
              <a:t>Army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728439" y="178420"/>
            <a:ext cx="68705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Operation Torch November 1942</a:t>
            </a:r>
            <a:endParaRPr lang="en-GB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668107" y="142735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36781" y="5419492"/>
            <a:ext cx="1092819" cy="69137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90986" y="6356196"/>
            <a:ext cx="965249" cy="63287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89902" y="1950872"/>
            <a:ext cx="858643" cy="64096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8642196" y="323384"/>
            <a:ext cx="412164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100, 000 US _ 30,000 British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Land ….opposed by Vichy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French 3 days fighting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…5,000 causalities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951872" y="2051822"/>
            <a:ext cx="365272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Vichy emissary.. ceasefire …change sides…German armies occupy Vichy France Torch armies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move east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to Tunis…Italian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army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blocks advance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081024" y="4917687"/>
            <a:ext cx="13324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Rommel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887843" y="6396335"/>
            <a:ext cx="18966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Montgomery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912768" y="4973445"/>
            <a:ext cx="347242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“Race to Tunis”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…..Rommel wins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…reinforced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by 100,000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Germans from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Italy</a:t>
            </a:r>
          </a:p>
        </p:txBody>
      </p:sp>
      <p:sp>
        <p:nvSpPr>
          <p:cNvPr id="26" name="Up Arrow 25"/>
          <p:cNvSpPr/>
          <p:nvPr/>
        </p:nvSpPr>
        <p:spPr>
          <a:xfrm rot="13969153">
            <a:off x="7110759" y="2410629"/>
            <a:ext cx="484632" cy="978408"/>
          </a:xfrm>
          <a:prstGeom prst="up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Up Arrow 29"/>
          <p:cNvSpPr/>
          <p:nvPr/>
        </p:nvSpPr>
        <p:spPr>
          <a:xfrm rot="19980509">
            <a:off x="6817110" y="4575717"/>
            <a:ext cx="484632" cy="978408"/>
          </a:xfrm>
          <a:prstGeom prst="up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Up Arrow 30"/>
          <p:cNvSpPr/>
          <p:nvPr/>
        </p:nvSpPr>
        <p:spPr>
          <a:xfrm rot="19980509">
            <a:off x="7140495" y="5975302"/>
            <a:ext cx="484632" cy="978408"/>
          </a:xfrm>
          <a:prstGeom prst="up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5497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1" grpId="0"/>
      <p:bldP spid="22" grpId="0"/>
      <p:bldP spid="27" grpId="0"/>
      <p:bldP spid="28" grpId="0"/>
      <p:bldP spid="29" grpId="0"/>
      <p:bldP spid="26" grpId="0" animBg="1"/>
      <p:bldP spid="30" grpId="0" animBg="1"/>
      <p:bldP spid="3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4971" y="0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US troops landing in Morocco</a:t>
            </a:r>
            <a:endParaRPr lang="en-GB" dirty="0"/>
          </a:p>
        </p:txBody>
      </p:sp>
      <p:pic>
        <p:nvPicPr>
          <p:cNvPr id="1026" name="Picture 2" descr="undefin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3317"/>
            <a:ext cx="13395172" cy="6457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9336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2079" y="2942007"/>
            <a:ext cx="8911687" cy="1280890"/>
          </a:xfrm>
        </p:spPr>
        <p:txBody>
          <a:bodyPr/>
          <a:lstStyle/>
          <a:p>
            <a:r>
              <a:rPr lang="en-GB" dirty="0" smtClean="0"/>
              <a:t>War strategy and Battle of the Atlantic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549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0671" y="133456"/>
            <a:ext cx="11461329" cy="1280890"/>
          </a:xfrm>
        </p:spPr>
        <p:txBody>
          <a:bodyPr>
            <a:normAutofit/>
          </a:bodyPr>
          <a:lstStyle/>
          <a:p>
            <a:r>
              <a:rPr lang="en-GB" dirty="0" smtClean="0"/>
              <a:t>Vichy anti British propaganda (attack on French fleet May 1940)….need for US diplomacy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0088"/>
            <a:ext cx="12074458" cy="5709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758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6274" y="144608"/>
            <a:ext cx="10928195" cy="1280890"/>
          </a:xfrm>
        </p:spPr>
        <p:txBody>
          <a:bodyPr/>
          <a:lstStyle/>
          <a:p>
            <a:r>
              <a:rPr lang="en-GB" dirty="0" smtClean="0"/>
              <a:t>Tunisian Campaign December 1942- May 1943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117" y="869795"/>
            <a:ext cx="8675649" cy="5988205"/>
          </a:xfrm>
          <a:prstGeom prst="rect">
            <a:avLst/>
          </a:prstGeom>
        </p:spPr>
      </p:pic>
      <p:pic>
        <p:nvPicPr>
          <p:cNvPr id="6" name="Picture 2" descr="Flag of the United States of Americ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561" y="3386255"/>
            <a:ext cx="992456" cy="680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6020" y="2665144"/>
            <a:ext cx="1304694" cy="5241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9747" y="5675972"/>
            <a:ext cx="965249" cy="6328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9241" y="1758175"/>
            <a:ext cx="965249" cy="63287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83045" y="4334106"/>
            <a:ext cx="1092819" cy="6913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13502" y="3237570"/>
            <a:ext cx="1092819" cy="6913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V="1">
            <a:off x="5545750" y="2085275"/>
            <a:ext cx="1078076" cy="6467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954429" y="691376"/>
            <a:ext cx="32375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4 month Campaign</a:t>
            </a:r>
          </a:p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500,000 US/ UK/ FR</a:t>
            </a:r>
          </a:p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Vs 300,000 Axis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943278" y="1895709"/>
            <a:ext cx="32487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Rommel ..defeats US At Kasserine Pass,10,000 US loss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932127" y="3155794"/>
            <a:ext cx="3259873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Eisenhower replaces</a:t>
            </a:r>
          </a:p>
          <a:p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Generals..enter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Patton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Montgomery breaks “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Mareth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Line”..April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/>
          </a:p>
        </p:txBody>
      </p:sp>
      <p:sp>
        <p:nvSpPr>
          <p:cNvPr id="17" name="Down Arrow 16"/>
          <p:cNvSpPr/>
          <p:nvPr/>
        </p:nvSpPr>
        <p:spPr>
          <a:xfrm rot="4309786">
            <a:off x="5165317" y="3451545"/>
            <a:ext cx="624468" cy="61761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Down Arrow 17"/>
          <p:cNvSpPr/>
          <p:nvPr/>
        </p:nvSpPr>
        <p:spPr>
          <a:xfrm rot="8280548">
            <a:off x="6365933" y="5153965"/>
            <a:ext cx="624468" cy="61761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/>
          <p:cNvSpPr txBox="1"/>
          <p:nvPr/>
        </p:nvSpPr>
        <p:spPr>
          <a:xfrm>
            <a:off x="8876370" y="4661210"/>
            <a:ext cx="397602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Rommel seeks exit, </a:t>
            </a:r>
          </a:p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Removed Hitler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. “Die to last man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898675" y="5742878"/>
            <a:ext cx="309091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General offensive May</a:t>
            </a:r>
          </a:p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…Axis surrender 300,000</a:t>
            </a:r>
          </a:p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,,,75,000 allied casualties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7050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/>
      <p:bldP spid="15" grpId="0"/>
      <p:bldP spid="17" grpId="0" animBg="1"/>
      <p:bldP spid="18" grpId="0" animBg="1"/>
      <p:bldP spid="19" grpId="0"/>
      <p:bldP spid="2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7288" y="0"/>
            <a:ext cx="10370634" cy="128089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Rommel attacks approaching US army</a:t>
            </a:r>
            <a:br>
              <a:rPr lang="en-GB" dirty="0" smtClean="0"/>
            </a:br>
            <a:r>
              <a:rPr lang="en-GB" dirty="0" smtClean="0"/>
              <a:t>…</a:t>
            </a:r>
            <a:r>
              <a:rPr lang="en-GB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creates havoc….5,000 </a:t>
            </a:r>
            <a:r>
              <a:rPr lang="en-GB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casualities</a:t>
            </a:r>
            <a:r>
              <a:rPr lang="en-GB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4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US prisoners from Kasserine Pass battle</a:t>
            </a:r>
            <a:endParaRPr lang="en-GB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884" y="1059367"/>
            <a:ext cx="11885325" cy="5944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867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178061"/>
            <a:ext cx="8911687" cy="1280890"/>
          </a:xfrm>
        </p:spPr>
        <p:txBody>
          <a:bodyPr/>
          <a:lstStyle/>
          <a:p>
            <a:r>
              <a:rPr lang="en-GB" dirty="0" smtClean="0"/>
              <a:t>IKE reorganises….US advance to Tunis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013" y="873232"/>
            <a:ext cx="11793607" cy="5984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851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3699" y="226697"/>
            <a:ext cx="9273964" cy="1280890"/>
          </a:xfrm>
        </p:spPr>
        <p:txBody>
          <a:bodyPr/>
          <a:lstStyle/>
          <a:p>
            <a:r>
              <a:rPr lang="en-GB" dirty="0" smtClean="0"/>
              <a:t>Some of 300,000 Axis Prisoners May 1943</a:t>
            </a:r>
            <a:endParaRPr lang="en-GB" dirty="0"/>
          </a:p>
        </p:txBody>
      </p:sp>
      <p:pic>
        <p:nvPicPr>
          <p:cNvPr id="2050" name="Picture 2" descr="undefin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559" y="1255923"/>
            <a:ext cx="12047441" cy="5602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0711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024" y="724829"/>
            <a:ext cx="8943278" cy="613317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31689" y="0"/>
            <a:ext cx="57599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spcBef>
                <a:spcPct val="0"/>
              </a:spcBef>
            </a:pPr>
            <a:r>
              <a:rPr lang="en-GB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European War June 1943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3134" y="4077629"/>
            <a:ext cx="583578" cy="5166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0998" y="3672468"/>
            <a:ext cx="583578" cy="51667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7711" y="3178097"/>
            <a:ext cx="583578" cy="51667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7812" y="4100399"/>
            <a:ext cx="676640" cy="539496"/>
          </a:xfrm>
          <a:prstGeom prst="rect">
            <a:avLst/>
          </a:prstGeom>
          <a:ln w="60325">
            <a:solidFill>
              <a:schemeClr val="tx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9157" y="3573926"/>
            <a:ext cx="676640" cy="539496"/>
          </a:xfrm>
          <a:prstGeom prst="rect">
            <a:avLst/>
          </a:prstGeom>
          <a:ln w="60325">
            <a:solidFill>
              <a:schemeClr val="tx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1339" y="2936617"/>
            <a:ext cx="676640" cy="539496"/>
          </a:xfrm>
          <a:prstGeom prst="rect">
            <a:avLst/>
          </a:prstGeom>
          <a:ln w="60325">
            <a:solidFill>
              <a:schemeClr val="tx1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6043" y="2335673"/>
            <a:ext cx="479918" cy="4572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0505" y="3918262"/>
            <a:ext cx="676640" cy="539496"/>
          </a:xfrm>
          <a:prstGeom prst="rect">
            <a:avLst/>
          </a:prstGeom>
          <a:ln w="60325">
            <a:solidFill>
              <a:schemeClr val="tx1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1850" y="3391789"/>
            <a:ext cx="676640" cy="539496"/>
          </a:xfrm>
          <a:prstGeom prst="rect">
            <a:avLst/>
          </a:prstGeom>
          <a:ln w="60325">
            <a:solidFill>
              <a:schemeClr val="tx1"/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4032" y="2754480"/>
            <a:ext cx="676640" cy="539496"/>
          </a:xfrm>
          <a:prstGeom prst="rect">
            <a:avLst/>
          </a:prstGeom>
          <a:ln w="60325">
            <a:solidFill>
              <a:schemeClr val="tx1"/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2558" y="5177883"/>
            <a:ext cx="520388" cy="47578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2306" y="4322955"/>
            <a:ext cx="583578" cy="516674"/>
          </a:xfrm>
          <a:prstGeom prst="rect">
            <a:avLst/>
          </a:prstGeom>
        </p:spPr>
      </p:pic>
      <p:pic>
        <p:nvPicPr>
          <p:cNvPr id="19" name="Picture 2" descr="Flag of the United States of Americ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5327" y="6122020"/>
            <a:ext cx="895815" cy="490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57131" y="6292037"/>
            <a:ext cx="873511" cy="43214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7141" y="3545120"/>
            <a:ext cx="821474" cy="43214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0929" y="4642624"/>
            <a:ext cx="583578" cy="516674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9380012" y="323385"/>
            <a:ext cx="296587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German army of 1.5m</a:t>
            </a:r>
          </a:p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Annihilated at Stalingrad</a:t>
            </a:r>
          </a:p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By Jan 1943..2m Soviet</a:t>
            </a:r>
          </a:p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losses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304392" y="1958899"/>
            <a:ext cx="3089307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Germans retreat..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Last major offensive 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At Kursk..2m Germans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Vs 3m Soviets.</a:t>
            </a:r>
          </a:p>
          <a:p>
            <a:endParaRPr lang="en-GB" dirty="0"/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Attack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fails 500K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German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750K Soviet losses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328716" y="4493942"/>
            <a:ext cx="28632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US/ UK ready to invade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“Soft underbelly”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9411630" y="5664819"/>
            <a:ext cx="27803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U boats overcome</a:t>
            </a:r>
          </a:p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US builds up 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forces</a:t>
            </a:r>
          </a:p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In UK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2" descr="Flag of the United States of Americ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1951" y="3888059"/>
            <a:ext cx="895815" cy="490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4419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13783" y="88852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Invasion of Sicily June 1943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2997"/>
            <a:ext cx="7259444" cy="5775003"/>
          </a:xfrm>
          <a:prstGeom prst="rect">
            <a:avLst/>
          </a:prstGeom>
        </p:spPr>
      </p:pic>
      <p:pic>
        <p:nvPicPr>
          <p:cNvPr id="5" name="Picture 2" descr="Flag of the United States of Americ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4625" y="5531005"/>
            <a:ext cx="1628078" cy="765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0686" y="6367346"/>
            <a:ext cx="1445422" cy="70252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424626" y="1048214"/>
            <a:ext cx="497924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Germans tricked into expecting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Invasion of Sardinia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..160,000 Allies land…builds up to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500,000 within 2 weeks vs 100,000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Germans + 200,000 Italians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71515" y="3274741"/>
            <a:ext cx="432522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Resistance breaks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..US General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Patton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“race to Messina”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…antipathy vs slow/risk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Monty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292897" y="5285679"/>
            <a:ext cx="523412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Germans evacuate army to mainland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100,000 Italians captured</a:t>
            </a:r>
          </a:p>
          <a:p>
            <a:endParaRPr lang="en-GB" dirty="0"/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30,000 Allied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causalities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6359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61" y="1628079"/>
            <a:ext cx="8084633" cy="52299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04437" y="334178"/>
            <a:ext cx="8911687" cy="1280890"/>
          </a:xfrm>
        </p:spPr>
        <p:txBody>
          <a:bodyPr/>
          <a:lstStyle/>
          <a:p>
            <a:r>
              <a:rPr lang="en-GB" dirty="0" smtClean="0"/>
              <a:t>George Patton (1885-19450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3166946" y="880947"/>
            <a:ext cx="21242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Patton 1945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508381" y="925551"/>
            <a:ext cx="38174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“Warrior family” Army is </a:t>
            </a:r>
          </a:p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Life…West Point ..led raid vs</a:t>
            </a:r>
          </a:p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Pancho Villa (el </a:t>
            </a:r>
            <a:r>
              <a:rPr lang="en-GB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Bandito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385718" y="2587082"/>
            <a:ext cx="34451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Led tank brigade WW1..hero</a:t>
            </a:r>
          </a:p>
          <a:p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519531" y="3345366"/>
            <a:ext cx="31202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Takes over US operations</a:t>
            </a:r>
          </a:p>
          <a:p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Afer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Kasserine Pass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452624" y="4505093"/>
            <a:ext cx="3264035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Leads flanking attack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Sicily</a:t>
            </a:r>
          </a:p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…hatred vs </a:t>
            </a:r>
            <a:r>
              <a:rPr lang="en-GB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Monty..mutual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8441474" y="5531005"/>
            <a:ext cx="336502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Slaps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shell-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shocked soldier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…press report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..sent to UK for Normandy</a:t>
            </a:r>
          </a:p>
        </p:txBody>
      </p:sp>
    </p:spTree>
    <p:extLst>
      <p:ext uri="{BB962C8B-B14F-4D97-AF65-F5344CB8AC3E}">
        <p14:creationId xmlns:p14="http://schemas.microsoft.com/office/powerpoint/2010/main" val="677757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466" y="111154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Italian Campaign 1943-1944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1512" y="1103972"/>
            <a:ext cx="6612673" cy="5754028"/>
          </a:xfrm>
          <a:prstGeom prst="rect">
            <a:avLst/>
          </a:prstGeom>
        </p:spPr>
      </p:pic>
      <p:pic>
        <p:nvPicPr>
          <p:cNvPr id="5" name="Picture 2" descr="Flag of the United States of Americ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331" y="4616605"/>
            <a:ext cx="895815" cy="490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2954" y="5511451"/>
            <a:ext cx="873511" cy="4321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8115" y="5485432"/>
            <a:ext cx="873511" cy="432148"/>
          </a:xfrm>
          <a:prstGeom prst="rect">
            <a:avLst/>
          </a:prstGeom>
        </p:spPr>
      </p:pic>
      <p:pic>
        <p:nvPicPr>
          <p:cNvPr id="8" name="Picture 2" descr="Flag of the United States of Americ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7483" y="6174059"/>
            <a:ext cx="895815" cy="490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0661" y="5407373"/>
            <a:ext cx="873511" cy="43214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869152" y="959004"/>
            <a:ext cx="42899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190,000 allies land September 1943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32344" y="1490546"/>
            <a:ext cx="393248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Fascist Government collapses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…Italian civil war vs Communists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…Allies move north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917476" y="2724614"/>
            <a:ext cx="425949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German general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Kessrling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assumes</a:t>
            </a:r>
          </a:p>
          <a:p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Command..exploits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mountains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Builds line of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defense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88818" y="3925229"/>
            <a:ext cx="54146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Attritional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campaign 1944-45</a:t>
            </a:r>
          </a:p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1.2 million allied soldiers vs 600,000 Germans</a:t>
            </a:r>
          </a:p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300, 000 allied casualties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, 200,000 German</a:t>
            </a:r>
          </a:p>
          <a:p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913755" y="6278137"/>
            <a:ext cx="35349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“Soft underbelly---”tough nut”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858000" y="5330282"/>
            <a:ext cx="51427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Mussolini imprisoned,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recaptured,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heads up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North Italy “German vassal</a:t>
            </a:r>
          </a:p>
        </p:txBody>
      </p:sp>
    </p:spTree>
    <p:extLst>
      <p:ext uri="{BB962C8B-B14F-4D97-AF65-F5344CB8AC3E}">
        <p14:creationId xmlns:p14="http://schemas.microsoft.com/office/powerpoint/2010/main" val="4163593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5228" y="267271"/>
            <a:ext cx="8911687" cy="1280890"/>
          </a:xfrm>
        </p:spPr>
        <p:txBody>
          <a:bodyPr/>
          <a:lstStyle/>
          <a:p>
            <a:r>
              <a:rPr lang="en-GB" dirty="0" smtClean="0"/>
              <a:t>Amphibious landings…moments before</a:t>
            </a:r>
            <a:br>
              <a:rPr lang="en-GB" dirty="0" smtClean="0"/>
            </a:br>
            <a:r>
              <a:rPr lang="en-GB" dirty="0" smtClean="0"/>
              <a:t>dive bomber attack</a:t>
            </a:r>
            <a:endParaRPr lang="en-GB" dirty="0"/>
          </a:p>
        </p:txBody>
      </p:sp>
      <p:pic>
        <p:nvPicPr>
          <p:cNvPr id="6146" name="Picture 2" descr="https://blogger.googleusercontent.com/img/b/R29vZ2xl/AVvXsEiO_EgCnnmNr3-nua8gy_8bPgV3DOwxyn2sjpTJZFxbpXp5byFRFHslsfyGfuK6FrM2OZvXOQ_ep9jz2NTs9UnYn4MIzO8KvSvnKpmqB9YIkydc5ZZ784YII6rb0jvQpv8SjaHTRgDynv9m/s1600/Anzio-WWII-1944+(6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24" y="1571160"/>
            <a:ext cx="11620113" cy="528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5633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7428" y="101596"/>
            <a:ext cx="8911687" cy="1280890"/>
          </a:xfrm>
        </p:spPr>
        <p:txBody>
          <a:bodyPr/>
          <a:lstStyle/>
          <a:p>
            <a:r>
              <a:rPr lang="en-GB" dirty="0" smtClean="0"/>
              <a:t>Joint Chiefs of Staff</a:t>
            </a:r>
            <a:endParaRPr lang="en-GB" dirty="0"/>
          </a:p>
        </p:txBody>
      </p:sp>
      <p:pic>
        <p:nvPicPr>
          <p:cNvPr id="1026" name="Picture 2" descr="https://upload.wikimedia.org/wikipedia/commons/7/77/Combined_Chiefs_of_Staff_in_Quebe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31520"/>
            <a:ext cx="9130937" cy="6265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216605" y="458717"/>
            <a:ext cx="284725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Joint British American</a:t>
            </a:r>
          </a:p>
          <a:p>
            <a:r>
              <a:rPr lang="en-GB" dirty="0" smtClean="0"/>
              <a:t>Committee Washington</a:t>
            </a:r>
          </a:p>
          <a:p>
            <a:r>
              <a:rPr lang="en-GB" dirty="0" smtClean="0"/>
              <a:t>Based.. European War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9248503" y="1908695"/>
            <a:ext cx="261161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Separate committees</a:t>
            </a:r>
          </a:p>
          <a:p>
            <a:r>
              <a:rPr lang="en-GB" dirty="0" smtClean="0"/>
              <a:t>US/UK Europe</a:t>
            </a:r>
          </a:p>
          <a:p>
            <a:r>
              <a:rPr lang="en-GB" dirty="0" smtClean="0"/>
              <a:t>US…Pacific</a:t>
            </a:r>
          </a:p>
          <a:p>
            <a:r>
              <a:rPr lang="en-GB" dirty="0" smtClean="0"/>
              <a:t>UK…Middle East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9326879" y="5503572"/>
            <a:ext cx="29709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US becomes increasing</a:t>
            </a:r>
          </a:p>
          <a:p>
            <a:r>
              <a:rPr lang="en-GB" dirty="0" smtClean="0"/>
              <a:t>Dominant over time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9305615" y="4052523"/>
            <a:ext cx="26180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Excludes USSR</a:t>
            </a:r>
          </a:p>
          <a:p>
            <a:r>
              <a:rPr lang="en-GB" dirty="0" smtClean="0"/>
              <a:t>Via governments only</a:t>
            </a:r>
          </a:p>
        </p:txBody>
      </p:sp>
    </p:spTree>
    <p:extLst>
      <p:ext uri="{BB962C8B-B14F-4D97-AF65-F5344CB8AC3E}">
        <p14:creationId xmlns:p14="http://schemas.microsoft.com/office/powerpoint/2010/main" val="894415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910" y="104503"/>
            <a:ext cx="11687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496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5227" y="133456"/>
            <a:ext cx="8911687" cy="1280890"/>
          </a:xfrm>
        </p:spPr>
        <p:txBody>
          <a:bodyPr/>
          <a:lstStyle/>
          <a:p>
            <a:r>
              <a:rPr lang="en-GB" dirty="0" smtClean="0"/>
              <a:t>18 months attractional trench warfare</a:t>
            </a:r>
            <a:endParaRPr lang="en-GB" dirty="0"/>
          </a:p>
        </p:txBody>
      </p:sp>
      <p:pic>
        <p:nvPicPr>
          <p:cNvPr id="10242" name="Picture 2" descr="https://blogger.googleusercontent.com/img/b/R29vZ2xl/AVvXsEjeWGP3M6fY5EjG4tEXfvFUDNCBVp1N0h8haa6b1IQTTyWnKEtH7POHV_XdFU3-ipyunbSXnhM_B8dcfcT-vNaVnYflQGBjalMFOCjxjbFBJX67eW6GmmZMwrT_JM_FEl9BXyTkMn80SuPu/s1600/Anzio-WWII-1944+(14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482" y="947854"/>
            <a:ext cx="12110765" cy="5910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808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59833" y="300725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Stalemate till early 1945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024" y="1037063"/>
            <a:ext cx="12099074" cy="5820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529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1845" y="94480"/>
            <a:ext cx="8911687" cy="1280890"/>
          </a:xfrm>
        </p:spPr>
        <p:txBody>
          <a:bodyPr/>
          <a:lstStyle/>
          <a:p>
            <a:r>
              <a:rPr lang="en-GB" dirty="0" smtClean="0"/>
              <a:t>Tehran Conference December 1943</a:t>
            </a:r>
            <a:endParaRPr lang="en-GB" dirty="0"/>
          </a:p>
        </p:txBody>
      </p:sp>
      <p:pic>
        <p:nvPicPr>
          <p:cNvPr id="4098" name="Picture 2" descr="undefin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180" y="1003610"/>
            <a:ext cx="8230142" cy="598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274205" y="747132"/>
            <a:ext cx="3730508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First joint meeting FDR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Churchill , Stalin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…British influence waning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…victory inevitable</a:t>
            </a:r>
          </a:p>
          <a:p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8385717" y="3847172"/>
            <a:ext cx="29899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FDR commits to 2nd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Front in France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329963" y="2497872"/>
            <a:ext cx="319735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Stalin…Italian, African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Campaigns…minor 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events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470622" y="5051502"/>
            <a:ext cx="384752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First discussion division of 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Europe between allies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….East Europe to USSR 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…Italy/ Greece to West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5474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1447" y="308344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Conflicts of Interest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8196" y="1127053"/>
            <a:ext cx="11068492" cy="2318791"/>
          </a:xfrm>
        </p:spPr>
        <p:txBody>
          <a:bodyPr>
            <a:noAutofit/>
          </a:bodyPr>
          <a:lstStyle/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Churchill and Britain</a:t>
            </a:r>
          </a:p>
          <a:p>
            <a:pPr lvl="1"/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Minimise </a:t>
            </a: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casualties….memories of WW1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Protect </a:t>
            </a: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Empire/ minimise power of USSR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Reduce </a:t>
            </a: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risk by attacking ”Soft Underbelly” first </a:t>
            </a:r>
          </a:p>
          <a:p>
            <a:pPr lvl="1"/>
            <a:endParaRPr lang="en-GB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FDR and USA </a:t>
            </a:r>
          </a:p>
          <a:p>
            <a:pPr lvl="1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End war fast/ accept higher casualties</a:t>
            </a:r>
          </a:p>
          <a:p>
            <a:pPr lvl="1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Create post imperial world based on rules</a:t>
            </a:r>
          </a:p>
          <a:p>
            <a:pPr lvl="1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Wants direct attack on Germany in 1943</a:t>
            </a:r>
          </a:p>
        </p:txBody>
      </p:sp>
    </p:spTree>
    <p:extLst>
      <p:ext uri="{BB962C8B-B14F-4D97-AF65-F5344CB8AC3E}">
        <p14:creationId xmlns:p14="http://schemas.microsoft.com/office/powerpoint/2010/main" val="3234950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4676" y="0"/>
            <a:ext cx="8911687" cy="822960"/>
          </a:xfrm>
        </p:spPr>
        <p:txBody>
          <a:bodyPr/>
          <a:lstStyle/>
          <a:p>
            <a:pPr algn="ctr"/>
            <a:r>
              <a:rPr lang="en-GB" dirty="0" smtClean="0"/>
              <a:t>Decisions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4365" y="648635"/>
            <a:ext cx="12843401" cy="4950823"/>
          </a:xfrm>
        </p:spPr>
        <p:txBody>
          <a:bodyPr>
            <a:noAutofit/>
          </a:bodyPr>
          <a:lstStyle/>
          <a:p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European war given priority</a:t>
            </a:r>
          </a:p>
          <a:p>
            <a:pPr lvl="1"/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Nazi Germany global threat</a:t>
            </a:r>
          </a:p>
          <a:p>
            <a:pPr lvl="1"/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USSR at risk of destruction/ must be avoided</a:t>
            </a:r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GB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Japan a regional threat to be “held”</a:t>
            </a:r>
          </a:p>
          <a:p>
            <a:endParaRPr lang="en-GB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Peripheral or “Soft underbelly” strategy approved….for now</a:t>
            </a:r>
          </a:p>
          <a:p>
            <a:pPr lvl="1"/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Nazi Germany too powerful/ allies too weak to attack directly </a:t>
            </a:r>
          </a:p>
          <a:p>
            <a:pPr lvl="1"/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War in Atlantic must be won before large scale invasion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23699" y="5780782"/>
            <a:ext cx="10938379" cy="107721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Troop ships too vulnerable to modern submarines &amp; aircraft</a:t>
            </a:r>
          </a:p>
          <a:p>
            <a:pPr algn="ctr"/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….win Battle of Atlantic first</a:t>
            </a:r>
          </a:p>
        </p:txBody>
      </p:sp>
    </p:spTree>
    <p:extLst>
      <p:ext uri="{BB962C8B-B14F-4D97-AF65-F5344CB8AC3E}">
        <p14:creationId xmlns:p14="http://schemas.microsoft.com/office/powerpoint/2010/main" val="3447817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0856" y="0"/>
            <a:ext cx="8911687" cy="1280890"/>
          </a:xfrm>
        </p:spPr>
        <p:txBody>
          <a:bodyPr/>
          <a:lstStyle/>
          <a:p>
            <a:r>
              <a:rPr lang="en-GB" dirty="0" smtClean="0"/>
              <a:t>Troops ships U Boat menace</a:t>
            </a:r>
            <a:endParaRPr lang="en-GB" dirty="0"/>
          </a:p>
        </p:txBody>
      </p:sp>
      <p:pic>
        <p:nvPicPr>
          <p:cNvPr id="2050" name="Picture 2" descr="https://upload.wikimedia.org/wikipedia/commons/a/a4/The_Sinking_of_the_Cunard_Liner_Ss_Lancastria_Off_St_Nazaire_HU33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940" y="3885535"/>
            <a:ext cx="6526265" cy="3057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upload.wikimedia.org/wikipedia/commons/9/9b/RMS_Lancastri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05" y="862149"/>
            <a:ext cx="6544491" cy="2912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970403" y="908628"/>
            <a:ext cx="46787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RMS </a:t>
            </a:r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Lancatria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requisitioned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as troop Ship 1940 West France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29732" y="2617431"/>
            <a:ext cx="52622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Used to evacuate support staff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civilians from France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…packed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7,000 -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10,000 support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Troops and passengers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19587" y="4727540"/>
            <a:ext cx="442941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Hit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by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bombs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4,000- 7,000 drown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….largest British naval disaster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….news supressed during war</a:t>
            </a:r>
          </a:p>
        </p:txBody>
      </p:sp>
    </p:spTree>
    <p:extLst>
      <p:ext uri="{BB962C8B-B14F-4D97-AF65-F5344CB8AC3E}">
        <p14:creationId xmlns:p14="http://schemas.microsoft.com/office/powerpoint/2010/main" val="3992408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12228"/>
            <a:ext cx="12067952" cy="577673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 smtClean="0"/>
              <a:t>Battle of Atlantic first phase 1939-1941 : U boats ascendant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0342" y="1079966"/>
            <a:ext cx="10776858" cy="5609592"/>
          </a:xfrm>
        </p:spPr>
        <p:txBody>
          <a:bodyPr>
            <a:normAutofit lnSpcReduction="10000"/>
          </a:bodyPr>
          <a:lstStyle/>
          <a:p>
            <a:pPr lvl="1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German intelligence&gt; British </a:t>
            </a:r>
          </a:p>
          <a:p>
            <a:pPr lvl="2"/>
            <a:r>
              <a:rPr lang="en-GB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German decipher British code…know convoy plans</a:t>
            </a:r>
          </a:p>
          <a:p>
            <a:pPr lvl="2"/>
            <a:r>
              <a:rPr lang="en-GB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British unware till end 1942</a:t>
            </a:r>
          </a:p>
          <a:p>
            <a:pPr lvl="1"/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Superior German technology</a:t>
            </a:r>
          </a:p>
          <a:p>
            <a:pPr lvl="2"/>
            <a:r>
              <a:rPr lang="en-GB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medium range submarines plus </a:t>
            </a:r>
            <a:r>
              <a:rPr lang="en-GB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resupply subs extend range</a:t>
            </a:r>
          </a:p>
          <a:p>
            <a:pPr lvl="2"/>
            <a:r>
              <a:rPr lang="en-GB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British ASDIC ..low range, steep learning curve</a:t>
            </a:r>
          </a:p>
          <a:p>
            <a:pPr lvl="1"/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U boat operations range across Atlantic </a:t>
            </a:r>
          </a:p>
          <a:p>
            <a:pPr lvl="2"/>
            <a:r>
              <a:rPr lang="en-GB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U boats operate from West Coast of France,</a:t>
            </a:r>
          </a:p>
          <a:p>
            <a:pPr lvl="2"/>
            <a:r>
              <a:rPr lang="en-GB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Long distance aircraft support …reconnaissance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08975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7111" y="1"/>
            <a:ext cx="8911687" cy="839972"/>
          </a:xfrm>
        </p:spPr>
        <p:txBody>
          <a:bodyPr/>
          <a:lstStyle/>
          <a:p>
            <a:pPr algn="ctr"/>
            <a:r>
              <a:rPr lang="en-GB" dirty="0" smtClean="0"/>
              <a:t>Battle of Atlantic 1939- 1941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77926" y="776178"/>
            <a:ext cx="10834576" cy="5263116"/>
          </a:xfrm>
        </p:spPr>
        <p:txBody>
          <a:bodyPr>
            <a:noAutofit/>
          </a:bodyPr>
          <a:lstStyle/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Stalemate 1939- June 1940 </a:t>
            </a:r>
          </a:p>
          <a:p>
            <a:pPr lvl="1"/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60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submarines deployed</a:t>
            </a:r>
          </a:p>
          <a:p>
            <a:pPr lvl="1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Failed technology ...German torpedoes, British ASIC sonar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detetionGerman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advantages&gt; British</a:t>
            </a:r>
          </a:p>
          <a:p>
            <a:pPr marL="457200" lvl="1" indent="0">
              <a:buNone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“First Happy Time” June 1940 ---February 1941</a:t>
            </a:r>
          </a:p>
          <a:p>
            <a:pPr lvl="1"/>
            <a:r>
              <a:rPr lang="en-GB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Sumbarines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increased to 150..technology overcome</a:t>
            </a:r>
          </a:p>
          <a:p>
            <a:pPr lvl="1"/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Germans decipher British codes.. British don’t know</a:t>
            </a:r>
          </a:p>
          <a:p>
            <a:pPr lvl="1"/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Wolf pack strategy overwhelm escorts</a:t>
            </a:r>
          </a:p>
          <a:p>
            <a:pPr lvl="1"/>
            <a:endParaRPr lang="en-GB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Return to Stalemate March 1941-December 1941</a:t>
            </a:r>
          </a:p>
          <a:p>
            <a:pPr lvl="1"/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Improved ASDIC detection, new weapons systems</a:t>
            </a:r>
          </a:p>
          <a:p>
            <a:pPr lvl="1"/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Use of long range aircraft to find submarines</a:t>
            </a:r>
          </a:p>
          <a:p>
            <a:pPr lvl="1"/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Increased escorts/ US WW1 Destroyers + Corvettes</a:t>
            </a:r>
          </a:p>
        </p:txBody>
      </p:sp>
    </p:spTree>
    <p:extLst>
      <p:ext uri="{BB962C8B-B14F-4D97-AF65-F5344CB8AC3E}">
        <p14:creationId xmlns:p14="http://schemas.microsoft.com/office/powerpoint/2010/main" val="1056340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62942</TotalTime>
  <Words>1514</Words>
  <Application>Microsoft Office PowerPoint</Application>
  <PresentationFormat>Widescreen</PresentationFormat>
  <Paragraphs>369</Paragraphs>
  <Slides>43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8" baseType="lpstr">
      <vt:lpstr>Arial</vt:lpstr>
      <vt:lpstr>Calibri</vt:lpstr>
      <vt:lpstr>Century Gothic</vt:lpstr>
      <vt:lpstr>Wingdings 3</vt:lpstr>
      <vt:lpstr>Wisp</vt:lpstr>
      <vt:lpstr>PowerPoint Presentation</vt:lpstr>
      <vt:lpstr>Talk 31 The European War</vt:lpstr>
      <vt:lpstr>War strategy and Battle of the Atlantic</vt:lpstr>
      <vt:lpstr>Joint Chiefs of Staff</vt:lpstr>
      <vt:lpstr>Conflicts of Interest</vt:lpstr>
      <vt:lpstr>Decisions</vt:lpstr>
      <vt:lpstr>Troops ships U Boat menace</vt:lpstr>
      <vt:lpstr>Battle of Atlantic first phase 1939-1941 : U boats ascendant</vt:lpstr>
      <vt:lpstr>Battle of Atlantic 1939- 1941</vt:lpstr>
      <vt:lpstr>Battle of Atlantic: US Entry to war</vt:lpstr>
      <vt:lpstr>Use of “wolf packs” to enter &amp; destroy convoys….30%-50% during 1941/42</vt:lpstr>
      <vt:lpstr>Slaughter of US merchant ships</vt:lpstr>
      <vt:lpstr>Jan- June 1942: 640 ships sunk, 3 million tons .. loss of 22 u boats, 300 operational simultaneously</vt:lpstr>
      <vt:lpstr>The balance shifts July 1942- 1943</vt:lpstr>
      <vt:lpstr>Battle of Atlantic 1943-1945</vt:lpstr>
      <vt:lpstr>Mass production Corvettes/ Liberty Ships 1942-45 </vt:lpstr>
      <vt:lpstr>Wolf Packs vs Convoys</vt:lpstr>
      <vt:lpstr>Catapult aircraft </vt:lpstr>
      <vt:lpstr>Escort Carriers “mass produced”175 US, 50 UK by 1945…each 5-10 aircraft round clock air support</vt:lpstr>
      <vt:lpstr>Long distance shore based bombers …Iceland…”Liberators”</vt:lpstr>
      <vt:lpstr>Introduction long range bombers  …submarines nowhere to hide …Wolf packs abandoned end 1943..</vt:lpstr>
      <vt:lpstr>U boats overwhelmed also by volume: Liberty Ship ….3 built every 2 days by 1943,  2,700 by 1945</vt:lpstr>
      <vt:lpstr>Battle of Atlantic ‘won’ by 1943  u boats cannot threaten mass troop shipments</vt:lpstr>
      <vt:lpstr>Attacking the “soft” underbelly</vt:lpstr>
      <vt:lpstr>European War June1942</vt:lpstr>
      <vt:lpstr>Dwight Eisenhower  (1890-1969)</vt:lpstr>
      <vt:lpstr>Eisenhower….path to leadership</vt:lpstr>
      <vt:lpstr>PowerPoint Presentation</vt:lpstr>
      <vt:lpstr>US troops landing in Morocco</vt:lpstr>
      <vt:lpstr>Vichy anti British propaganda (attack on French fleet May 1940)….need for US diplomacy</vt:lpstr>
      <vt:lpstr>Tunisian Campaign December 1942- May 1943</vt:lpstr>
      <vt:lpstr>Rommel attacks approaching US army …creates havoc….5,000 casualities US prisoners from Kasserine Pass battle</vt:lpstr>
      <vt:lpstr>IKE reorganises….US advance to Tunis</vt:lpstr>
      <vt:lpstr>Some of 300,000 Axis Prisoners May 1943</vt:lpstr>
      <vt:lpstr>PowerPoint Presentation</vt:lpstr>
      <vt:lpstr>Invasion of Sicily June 1943</vt:lpstr>
      <vt:lpstr>George Patton (1885-19450</vt:lpstr>
      <vt:lpstr>Italian Campaign 1943-1944</vt:lpstr>
      <vt:lpstr>Amphibious landings…moments before dive bomber attack</vt:lpstr>
      <vt:lpstr>PowerPoint Presentation</vt:lpstr>
      <vt:lpstr>18 months attractional trench warfare</vt:lpstr>
      <vt:lpstr>Stalemate till early 1945</vt:lpstr>
      <vt:lpstr>Tehran Conference December 1943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making of America</dc:title>
  <dc:creator>Stephen</dc:creator>
  <cp:lastModifiedBy>Stephen</cp:lastModifiedBy>
  <cp:revision>1777</cp:revision>
  <dcterms:created xsi:type="dcterms:W3CDTF">2023-02-02T12:46:22Z</dcterms:created>
  <dcterms:modified xsi:type="dcterms:W3CDTF">2025-02-03T17:58:06Z</dcterms:modified>
</cp:coreProperties>
</file>