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notesMasterIdLst>
    <p:notesMasterId r:id="rId39"/>
  </p:notesMasterIdLst>
  <p:sldIdLst>
    <p:sldId id="684" r:id="rId2"/>
    <p:sldId id="638" r:id="rId3"/>
    <p:sldId id="610" r:id="rId4"/>
    <p:sldId id="608" r:id="rId5"/>
    <p:sldId id="611" r:id="rId6"/>
    <p:sldId id="664" r:id="rId7"/>
    <p:sldId id="686" r:id="rId8"/>
    <p:sldId id="687" r:id="rId9"/>
    <p:sldId id="688" r:id="rId10"/>
    <p:sldId id="665" r:id="rId11"/>
    <p:sldId id="669" r:id="rId12"/>
    <p:sldId id="691" r:id="rId13"/>
    <p:sldId id="668" r:id="rId14"/>
    <p:sldId id="670" r:id="rId15"/>
    <p:sldId id="641" r:id="rId16"/>
    <p:sldId id="671" r:id="rId17"/>
    <p:sldId id="672" r:id="rId18"/>
    <p:sldId id="673" r:id="rId19"/>
    <p:sldId id="675" r:id="rId20"/>
    <p:sldId id="674" r:id="rId21"/>
    <p:sldId id="676" r:id="rId22"/>
    <p:sldId id="643" r:id="rId23"/>
    <p:sldId id="640" r:id="rId24"/>
    <p:sldId id="644" r:id="rId25"/>
    <p:sldId id="678" r:id="rId26"/>
    <p:sldId id="677" r:id="rId27"/>
    <p:sldId id="692" r:id="rId28"/>
    <p:sldId id="647" r:id="rId29"/>
    <p:sldId id="679" r:id="rId30"/>
    <p:sldId id="646" r:id="rId31"/>
    <p:sldId id="680" r:id="rId32"/>
    <p:sldId id="648" r:id="rId33"/>
    <p:sldId id="651" r:id="rId34"/>
    <p:sldId id="689" r:id="rId35"/>
    <p:sldId id="681" r:id="rId36"/>
    <p:sldId id="682" r:id="rId37"/>
    <p:sldId id="69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phen" initials="S" lastIdx="1" clrIdx="0">
    <p:extLst>
      <p:ext uri="{19B8F6BF-5375-455C-9EA6-DF929625EA0E}">
        <p15:presenceInfo xmlns:p15="http://schemas.microsoft.com/office/powerpoint/2012/main" userId="Steph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E0F3"/>
    <a:srgbClr val="08A4A8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1677" autoAdjust="0"/>
  </p:normalViewPr>
  <p:slideViewPr>
    <p:cSldViewPr snapToGrid="0">
      <p:cViewPr varScale="1">
        <p:scale>
          <a:sx n="118" d="100"/>
          <a:sy n="118" d="100"/>
        </p:scale>
        <p:origin x="114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6134"/>
    </p:cViewPr>
  </p:sorterViewPr>
  <p:notesViewPr>
    <p:cSldViewPr snapToGrid="0">
      <p:cViewPr varScale="1">
        <p:scale>
          <a:sx n="81" d="100"/>
          <a:sy n="81" d="100"/>
        </p:scale>
        <p:origin x="389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7AB96-EA4E-45D9-BE0D-31444D58337D}" type="datetimeFigureOut">
              <a:rPr lang="en-GB" smtClean="0"/>
              <a:t>19/05/2025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en-GB" dirty="0" smtClean="0"/>
              <a:t>33</a:t>
            </a:r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7C8F7-FF71-4F25-A9C3-008D9FDA093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1379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8B95-4CF9-43A6-9066-8C025B146548}" type="datetimeFigureOut">
              <a:rPr lang="en-GB" smtClean="0"/>
              <a:t>19/05/2025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805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8B95-4CF9-43A6-9066-8C025B146548}" type="datetimeFigureOut">
              <a:rPr lang="en-GB" smtClean="0"/>
              <a:t>19/05/2025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054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American History and Politics</a:t>
            </a:r>
            <a:br>
              <a:rPr lang="en-US" dirty="0" smtClean="0"/>
            </a:br>
            <a:r>
              <a:rPr lang="en-US" dirty="0" smtClean="0"/>
              <a:t>Session 1: Pre Columbian America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The First Americans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Native American cultures 1493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The W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58B95-4CF9-43A6-9066-8C025B146548}" type="datetimeFigureOut">
              <a:rPr lang="en-GB" smtClean="0"/>
              <a:t>19/05/2025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533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Promised_Land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1912" y="2816467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War on Poverty and Backlash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361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5373" y="175875"/>
            <a:ext cx="8911687" cy="774384"/>
          </a:xfrm>
        </p:spPr>
        <p:txBody>
          <a:bodyPr/>
          <a:lstStyle/>
          <a:p>
            <a:pPr algn="ctr"/>
            <a:r>
              <a:rPr lang="en-GB" dirty="0" smtClean="0"/>
              <a:t>Watts Aftermath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346" y="969486"/>
            <a:ext cx="11992788" cy="4748268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Official Response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Supreme Court rules Proposition 14 unconstitutional….ends housing restrictions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State Government report blames police…80% white public reject findings</a:t>
            </a: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Public Response.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White public rejects State Report…80% blame radicals/ communists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Black militant groups blame police (23 of 24 deaths….shot by police)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Rising power of Conservatives</a:t>
            </a:r>
          </a:p>
          <a:p>
            <a:pPr lvl="2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Ronald Reagan elected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Governor of California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1967: G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overnment the problem</a:t>
            </a:r>
          </a:p>
          <a:p>
            <a:pPr marL="0" indent="0">
              <a:buNone/>
            </a:pP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97944" y="5670423"/>
            <a:ext cx="1137675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LBJ view……problem “systemic”, reforms must be in place 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before 1968 elections. And before public support lost</a:t>
            </a:r>
          </a:p>
        </p:txBody>
      </p:sp>
    </p:spTree>
    <p:extLst>
      <p:ext uri="{BB962C8B-B14F-4D97-AF65-F5344CB8AC3E}">
        <p14:creationId xmlns:p14="http://schemas.microsoft.com/office/powerpoint/2010/main" val="31647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0261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Poverty USA mid 1960’s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6465" y="578735"/>
            <a:ext cx="12816481" cy="5055448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“Poverty” 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living below poverty line, unable to meet basic conditions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 health care, food 33% income, no phone, television, indoor plumbing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Existence “national disgrace”…contrary to US image “leader free world” </a:t>
            </a:r>
          </a:p>
          <a:p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Steady decline during 1950’s 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17% population, concentrated in pockets (30% 1940, 1950)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Not a “race” problem, concentrated in “pockets”</a:t>
            </a:r>
          </a:p>
          <a:p>
            <a:pPr lvl="2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 Appalachia (98% white)/  Urban centres (60% black)</a:t>
            </a:r>
          </a:p>
          <a:p>
            <a:pPr marL="457200" lvl="1" indent="0">
              <a:buNone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47306" y="5565185"/>
            <a:ext cx="9252789" cy="138499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LBJ declares “War on Poverty</a:t>
            </a:r>
          </a:p>
          <a:p>
            <a:pPr algn="ctr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…needs an organisation: Office of Economic Opportunity</a:t>
            </a:r>
          </a:p>
          <a:p>
            <a:pPr algn="ctr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……and someone to lead it 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50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2635" y="247592"/>
            <a:ext cx="10258520" cy="1280890"/>
          </a:xfrm>
        </p:spPr>
        <p:txBody>
          <a:bodyPr/>
          <a:lstStyle/>
          <a:p>
            <a:r>
              <a:rPr lang="en-GB" dirty="0" smtClean="0"/>
              <a:t>Sargent Shriver (1915-2011): Director of OEO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98" y="1255059"/>
            <a:ext cx="8524875" cy="56029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20937" y="991050"/>
            <a:ext cx="36439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Devout Catholic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…wealthy family.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.signers of Independence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68467" y="2445823"/>
            <a:ext cx="34227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Lawyer, US navy WW2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..wounded Guadalcanal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51445" y="3314762"/>
            <a:ext cx="38619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Friend of Kennedy’s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..marries Eunice JFK sister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40784" y="4200813"/>
            <a:ext cx="35910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Director OEO 1964-1968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…supporter of MLK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78647" y="5151245"/>
            <a:ext cx="31133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Future ambassador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….dedicate to good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…anti war activist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…pro life campaigner</a:t>
            </a:r>
          </a:p>
        </p:txBody>
      </p:sp>
    </p:spTree>
    <p:extLst>
      <p:ext uri="{BB962C8B-B14F-4D97-AF65-F5344CB8AC3E}">
        <p14:creationId xmlns:p14="http://schemas.microsoft.com/office/powerpoint/2010/main" val="28511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4031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War on Poverty: Appalachia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90" y="1451728"/>
            <a:ext cx="7600869" cy="57648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82394" y="824661"/>
            <a:ext cx="1965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Appalachia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13585" y="3165142"/>
            <a:ext cx="44140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GB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century industrialisation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…..geographic isolation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…..reliance on coal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 Automation eliminating jobs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52870" y="5018460"/>
            <a:ext cx="474521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Coal miner “aristocracy”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…Corrupt politics/election rigging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…company stores (50% + prices)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…salary liens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00153" y="724945"/>
            <a:ext cx="470513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Rapid growth 19</a:t>
            </a:r>
            <a:r>
              <a:rPr lang="en-GB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century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….coal mining/ …small farming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…..settler from “Borders”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…..culture of distrust/ violence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….anti education/…large families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57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9233" y="372018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War on Poverty Appalachia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8541" y="1488141"/>
            <a:ext cx="11313459" cy="5369859"/>
          </a:xfrm>
        </p:spPr>
        <p:txBody>
          <a:bodyPr>
            <a:normAutofit lnSpcReduction="10000"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Community Action Programmes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1000’s of experts despatched to establish 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Creates “alternate governments” and sources of employment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CAPs created in every county Georgia to Ohio</a:t>
            </a:r>
          </a:p>
          <a:p>
            <a:pPr lvl="1"/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Programmes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New Schools/ Training Centres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Health Clinics/ family planning 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Job Corps training centres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Voter registration</a:t>
            </a:r>
          </a:p>
          <a:p>
            <a:pPr marL="457200" lvl="1" indent="0">
              <a:buNone/>
            </a:pP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761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1537" y="210438"/>
            <a:ext cx="8911687" cy="1280890"/>
          </a:xfrm>
        </p:spPr>
        <p:txBody>
          <a:bodyPr/>
          <a:lstStyle/>
          <a:p>
            <a:r>
              <a:rPr lang="en-GB" dirty="0" smtClean="0"/>
              <a:t>LBJ Tour of Appalachia 1964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68" y="914401"/>
            <a:ext cx="1567211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4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94" y="904973"/>
            <a:ext cx="12088905" cy="59530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23588" y="169683"/>
            <a:ext cx="3866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Appalachia home 1964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20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8768" y="234007"/>
            <a:ext cx="8911687" cy="1280890"/>
          </a:xfrm>
        </p:spPr>
        <p:txBody>
          <a:bodyPr/>
          <a:lstStyle/>
          <a:p>
            <a:r>
              <a:rPr lang="en-GB" dirty="0" smtClean="0"/>
              <a:t>Appalachia Family 1964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61534"/>
            <a:ext cx="11932024" cy="607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1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6109" y="237611"/>
            <a:ext cx="8911687" cy="1280890"/>
          </a:xfrm>
        </p:spPr>
        <p:txBody>
          <a:bodyPr/>
          <a:lstStyle/>
          <a:p>
            <a:r>
              <a:rPr lang="en-GB" dirty="0" smtClean="0"/>
              <a:t>Appalachia family dinner 1964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47" y="820131"/>
            <a:ext cx="12192000" cy="603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27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158" y="202768"/>
            <a:ext cx="10197890" cy="846103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War on Poverty Appalachia: impact &amp; backlash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6631" y="936434"/>
            <a:ext cx="10985369" cy="5921565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70% reduction infant mortality/ 50% increase high school education by 1980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Wage gap reduction from 40% to 60% national average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Population decline from 5 to 3 million as young/educated leave</a:t>
            </a:r>
          </a:p>
          <a:p>
            <a:pPr lvl="2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Backlash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Mining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companies/ local government threatened ..experts labelled “communists”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Automation continued, new jobs not created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Culture war Resentment vs “outsiders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”…loss of young</a:t>
            </a:r>
          </a:p>
          <a:p>
            <a:pPr marL="457200" lvl="1" indent="0">
              <a:buNone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Legacy: 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Progress real but slow and marginal as coal and population declines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indifference…geographical isolation---”invisible". Trouble in the cities</a:t>
            </a:r>
          </a:p>
          <a:p>
            <a:pPr lvl="1"/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352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Social Security Expansion Act 1965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5740" y="1515036"/>
            <a:ext cx="10509530" cy="4150658"/>
          </a:xfrm>
        </p:spPr>
        <p:txBody>
          <a:bodyPr>
            <a:normAutofit lnSpcReduction="10000"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Medicare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Low cost insurance for the retired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Complex rules on care types duration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Paid by payroll taxes and deductions from Social Security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Medicaid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Low cost insurance for those 130% poverty level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Complex eligibility, care provisions</a:t>
            </a:r>
          </a:p>
          <a:p>
            <a:pPr lvl="1"/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4725" y="5763441"/>
            <a:ext cx="10201254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Government welfare costs rise from 1% to 8% of US Budget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Expansion of  Administration/ Insurance/ Compliance “industry”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14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6744" y="256465"/>
            <a:ext cx="8911687" cy="921886"/>
          </a:xfrm>
        </p:spPr>
        <p:txBody>
          <a:bodyPr/>
          <a:lstStyle/>
          <a:p>
            <a:r>
              <a:rPr lang="en-GB" dirty="0" smtClean="0"/>
              <a:t>War on Poverty: the US inner city 1965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027" y="1064276"/>
            <a:ext cx="11425285" cy="3082850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Rapidly changing populations: Black migration from South to North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507553"/>
              </p:ext>
            </p:extLst>
          </p:nvPr>
        </p:nvGraphicFramePr>
        <p:xfrm>
          <a:off x="2569328" y="2026763"/>
          <a:ext cx="6096000" cy="18052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51944596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79414065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635627360"/>
                    </a:ext>
                  </a:extLst>
                </a:gridCol>
              </a:tblGrid>
              <a:tr h="43363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1960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1970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445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York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80254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Chicago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780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Detroit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038374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213780" y="1593131"/>
            <a:ext cx="28632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Black Population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05439" y="4544290"/>
            <a:ext cx="11181761" cy="18429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City Government structures non representative of changing community</a:t>
            </a:r>
          </a:p>
          <a:p>
            <a:pPr marL="0" indent="0">
              <a:buNone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…… “White flight”…whites move to suburbs, administration remains “white”</a:t>
            </a:r>
          </a:p>
          <a:p>
            <a:pPr marL="0" indent="0">
              <a:buNone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…….Focus on control of costs/minimising welfare (Social Security Act 1935)</a:t>
            </a:r>
          </a:p>
          <a:p>
            <a:pPr marL="0" indent="0">
              <a:buNone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…….Police Forces 95%+ white …enforcing segregation rising unemployment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91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9876" y="592538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War on Poverty: fixing the cities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338" y="2000336"/>
            <a:ext cx="12692871" cy="3975591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Fix the housing problem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Create “affordable housing”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for increasing population (Great Migration from South)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 “model cities” to increase liveability of cities (parks, recreation)</a:t>
            </a:r>
          </a:p>
          <a:p>
            <a:pPr marL="0" indent="0">
              <a:buNone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Provide local empowerment &amp; Community Action Programmes 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CAPS lawyers expand role …securing of welfare rights for clients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Overcome State/ City  Governments (50% Social Security funded locally)</a:t>
            </a:r>
          </a:p>
        </p:txBody>
      </p:sp>
    </p:spTree>
    <p:extLst>
      <p:ext uri="{BB962C8B-B14F-4D97-AF65-F5344CB8AC3E}">
        <p14:creationId xmlns:p14="http://schemas.microsoft.com/office/powerpoint/2010/main" val="354862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396" y="159794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Head Start School</a:t>
            </a:r>
            <a:endParaRPr lang="en-GB" dirty="0"/>
          </a:p>
        </p:txBody>
      </p:sp>
      <p:pic>
        <p:nvPicPr>
          <p:cNvPr id="2050" name="Picture 2" descr="Head Start Stud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0965"/>
            <a:ext cx="12254753" cy="61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14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6939" y="234007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Job Corps at work</a:t>
            </a:r>
            <a:endParaRPr lang="en-GB" dirty="0"/>
          </a:p>
        </p:txBody>
      </p:sp>
      <p:pic>
        <p:nvPicPr>
          <p:cNvPr id="1026" name="Picture 2" descr="Job Cor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17" y="950259"/>
            <a:ext cx="11905129" cy="577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23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9286" y="194773"/>
            <a:ext cx="10319333" cy="1280890"/>
          </a:xfrm>
        </p:spPr>
        <p:txBody>
          <a:bodyPr>
            <a:normAutofit/>
          </a:bodyPr>
          <a:lstStyle/>
          <a:p>
            <a:r>
              <a:rPr lang="en-GB" dirty="0" smtClean="0"/>
              <a:t>Job Training School</a:t>
            </a:r>
            <a:br>
              <a:rPr lang="en-GB" dirty="0" smtClean="0"/>
            </a:br>
            <a:r>
              <a:rPr lang="en-GB" dirty="0" smtClean="0"/>
              <a:t>…focus on work and creating ability to work</a:t>
            </a:r>
            <a:endParaRPr lang="en-GB" dirty="0"/>
          </a:p>
        </p:txBody>
      </p:sp>
      <p:pic>
        <p:nvPicPr>
          <p:cNvPr id="3074" name="Picture 2" descr="President Johnson Visits Job Training Cen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70" y="1452282"/>
            <a:ext cx="11833412" cy="569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95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8699" y="195318"/>
            <a:ext cx="8911687" cy="1280890"/>
          </a:xfrm>
        </p:spPr>
        <p:txBody>
          <a:bodyPr/>
          <a:lstStyle/>
          <a:p>
            <a:r>
              <a:rPr lang="en-GB" dirty="0" smtClean="0"/>
              <a:t>Model Cities Programme</a:t>
            </a:r>
            <a:br>
              <a:rPr lang="en-GB" dirty="0" smtClean="0"/>
            </a:br>
            <a:r>
              <a:rPr lang="en-GB" dirty="0" smtClean="0"/>
              <a:t>…redesigning the city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543" y="1382794"/>
            <a:ext cx="10658475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1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4299" y="290556"/>
            <a:ext cx="9958616" cy="1280890"/>
          </a:xfrm>
        </p:spPr>
        <p:txBody>
          <a:bodyPr/>
          <a:lstStyle/>
          <a:p>
            <a:r>
              <a:rPr lang="en-GB" dirty="0" smtClean="0"/>
              <a:t>War on poverty cities: impact and backlash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7393" y="1120346"/>
            <a:ext cx="11802359" cy="5272216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Progress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Local empowerment…..enforcement of Civil Rights act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Rise of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black middle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class/ reduced poverty, child deaths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Constraints placed on developers, urban improvements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Successful expansion of support to the most need</a:t>
            </a: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Backlash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Power struggle city (local tax funded) government vs CAPs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Rise in black expectations vs reducing budgets due to Vietnam war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Reduced support from white voters: “War on Poverty”= Welfare &amp; Entitlement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“Welfare Queen” myth ….as job availability in cities decline</a:t>
            </a:r>
          </a:p>
        </p:txBody>
      </p:sp>
    </p:spTree>
    <p:extLst>
      <p:ext uri="{BB962C8B-B14F-4D97-AF65-F5344CB8AC3E}">
        <p14:creationId xmlns:p14="http://schemas.microsoft.com/office/powerpoint/2010/main" val="382491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92" y="148561"/>
            <a:ext cx="10779682" cy="2021984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The problem</a:t>
            </a:r>
            <a:br>
              <a:rPr lang="en-GB" dirty="0" smtClean="0"/>
            </a:br>
            <a:r>
              <a:rPr lang="en-GB" dirty="0" smtClean="0"/>
              <a:t>…Lowering unemployment/Rising welfare payments</a:t>
            </a:r>
            <a:br>
              <a:rPr lang="en-GB" dirty="0" smtClean="0"/>
            </a:br>
            <a:r>
              <a:rPr lang="en-GB" dirty="0" smtClean="0"/>
              <a:t>…..Reduced budgets due to Vietnam War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 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313552"/>
              </p:ext>
            </p:extLst>
          </p:nvPr>
        </p:nvGraphicFramePr>
        <p:xfrm>
          <a:off x="1698383" y="2641600"/>
          <a:ext cx="9332082" cy="2259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3551">
                  <a:extLst>
                    <a:ext uri="{9D8B030D-6E8A-4147-A177-3AD203B41FA5}">
                      <a16:colId xmlns:a16="http://schemas.microsoft.com/office/drawing/2014/main" val="1945054060"/>
                    </a:ext>
                  </a:extLst>
                </a:gridCol>
                <a:gridCol w="2068177">
                  <a:extLst>
                    <a:ext uri="{9D8B030D-6E8A-4147-A177-3AD203B41FA5}">
                      <a16:colId xmlns:a16="http://schemas.microsoft.com/office/drawing/2014/main" val="631341612"/>
                    </a:ext>
                  </a:extLst>
                </a:gridCol>
                <a:gridCol w="1939132">
                  <a:extLst>
                    <a:ext uri="{9D8B030D-6E8A-4147-A177-3AD203B41FA5}">
                      <a16:colId xmlns:a16="http://schemas.microsoft.com/office/drawing/2014/main" val="2636164912"/>
                    </a:ext>
                  </a:extLst>
                </a:gridCol>
                <a:gridCol w="2051222">
                  <a:extLst>
                    <a:ext uri="{9D8B030D-6E8A-4147-A177-3AD203B41FA5}">
                      <a16:colId xmlns:a16="http://schemas.microsoft.com/office/drawing/2014/main" val="3301637578"/>
                    </a:ext>
                  </a:extLst>
                </a:gridCol>
              </a:tblGrid>
              <a:tr h="588456">
                <a:tc>
                  <a:txBody>
                    <a:bodyPr/>
                    <a:lstStyle/>
                    <a:p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1968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Increase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4496643"/>
                  </a:ext>
                </a:extLst>
              </a:tr>
              <a:tr h="420380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 population 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179 million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 million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+11%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1864274"/>
                  </a:ext>
                </a:extLst>
              </a:tr>
              <a:tr h="420380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Unemployed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3.6m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2.3m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-36%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5352728"/>
                  </a:ext>
                </a:extLst>
              </a:tr>
              <a:tr h="756684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Welfare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Recipients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3.0m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5.7m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+90%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730798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727247" y="1959358"/>
            <a:ext cx="4139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 employment and welfare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76188" y="5281183"/>
            <a:ext cx="106597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Poverty and welfare relationship complex with solutions elusive, long term</a:t>
            </a:r>
          </a:p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2331308" y="6161902"/>
            <a:ext cx="6800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US politics and society….not good at “long term</a:t>
            </a:r>
            <a:r>
              <a:rPr lang="en-GB" dirty="0" smtClean="0"/>
              <a:t>”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324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0382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The “long hot summer” of 1967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708" y="1046603"/>
            <a:ext cx="11523643" cy="4935556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Expectations rising/ response declining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MLK non violent demonstrations losing credibility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Increasing toxic environment 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Urban police forces as Los Angeles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95% White (Detroit 95 out of 4,000 police black.)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Single point of contact urban government and community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Riots break out 150 cities: 85 deaths, 2,500 buildings $1Bn property damage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15828" y="5947519"/>
            <a:ext cx="70399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….No central plan….every city a different “trigger”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…usually police incident followed by rumour</a:t>
            </a:r>
          </a:p>
        </p:txBody>
      </p:sp>
    </p:spTree>
    <p:extLst>
      <p:ext uri="{BB962C8B-B14F-4D97-AF65-F5344CB8AC3E}">
        <p14:creationId xmlns:p14="http://schemas.microsoft.com/office/powerpoint/2010/main" val="344957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4790" y="315638"/>
            <a:ext cx="8911687" cy="1280890"/>
          </a:xfrm>
        </p:spPr>
        <p:txBody>
          <a:bodyPr/>
          <a:lstStyle/>
          <a:p>
            <a:r>
              <a:rPr lang="en-GB" dirty="0" smtClean="0"/>
              <a:t>Detroit….44 deaths (30 killed by police)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68" y="936434"/>
            <a:ext cx="12152258" cy="592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3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8385" y="268546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Immigration and Nationality Act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718" y="1211855"/>
            <a:ext cx="10811436" cy="5162052"/>
          </a:xfrm>
        </p:spPr>
        <p:txBody>
          <a:bodyPr>
            <a:normAutofit fontScale="85000" lnSpcReduction="10000"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Immigration prior to 1965 based on “national origins". Established 1920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Retain ethnic mix based on 1900 census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Immigration from Asia, Africa, South America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banned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 population 90% “white” 1900….90% white 1965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Replace “national origins with “new categories”….eliminate racial bias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Family background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Job skills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Refugees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Limits set by hemisphere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“Mentally defective”….LBGQT labelled as such….and banned from entry</a:t>
            </a:r>
          </a:p>
          <a:p>
            <a:pPr lvl="1"/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561531" y="6226641"/>
            <a:ext cx="7122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Not expected to change population mix……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33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0996" y="0"/>
            <a:ext cx="8911687" cy="904973"/>
          </a:xfrm>
        </p:spPr>
        <p:txBody>
          <a:bodyPr/>
          <a:lstStyle/>
          <a:p>
            <a:pPr algn="ctr"/>
            <a:r>
              <a:rPr lang="en-GB" dirty="0" smtClean="0"/>
              <a:t>Newark New Jersey ( 40 deaths)</a:t>
            </a:r>
            <a:endParaRPr lang="en-GB" dirty="0"/>
          </a:p>
        </p:txBody>
      </p:sp>
      <p:pic>
        <p:nvPicPr>
          <p:cNvPr id="2050" name="Picture 2" descr="https://upload.wikimedia.org/wikipedia/commons/4/42/Newark_Riots_1967_%28305517077%29_%28cropped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98" y="801278"/>
            <a:ext cx="11991601" cy="605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63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541" y="162197"/>
            <a:ext cx="11839460" cy="1280890"/>
          </a:xfrm>
        </p:spPr>
        <p:txBody>
          <a:bodyPr/>
          <a:lstStyle/>
          <a:p>
            <a:r>
              <a:rPr lang="en-GB" dirty="0" smtClean="0"/>
              <a:t>National Guard attacking looters. .Detroit 1967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22" y="1429634"/>
            <a:ext cx="12129204" cy="542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19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8275" y="120968"/>
            <a:ext cx="8911687" cy="789910"/>
          </a:xfrm>
        </p:spPr>
        <p:txBody>
          <a:bodyPr/>
          <a:lstStyle/>
          <a:p>
            <a:pPr algn="ctr"/>
            <a:r>
              <a:rPr lang="en-GB" dirty="0" smtClean="0"/>
              <a:t>“Long Hot Summer” aftermath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777" y="838529"/>
            <a:ext cx="12059798" cy="5925827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Public reaction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Riots airwaves….US cities “on fire” message.. 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Conflate urban riots with Vietnam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Press (almost) universally blame riots on “agitators”, radicals”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LBJ emergency meetings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losing popularity 60% 1965 to 40% end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1967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LBJ commissions Bi Partisan Kerner Commission: issues best seller 1969 Report</a:t>
            </a:r>
          </a:p>
          <a:p>
            <a:pPr marL="457200" lvl="1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Systemic Racism” as cause….police brutality,  profiling: “ “Our society is moving toward two societies one black, one white, separate and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unequal”</a:t>
            </a:r>
          </a:p>
          <a:p>
            <a:pPr marL="457200" lvl="1" indent="0">
              <a:buNone/>
            </a:pPr>
            <a:endParaRPr lang="en-GB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MLK “voice of the unheard”…relocates to ghetto Chicago, joins anti war protests</a:t>
            </a: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40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5296" y="227503"/>
            <a:ext cx="8911687" cy="1280890"/>
          </a:xfrm>
        </p:spPr>
        <p:txBody>
          <a:bodyPr/>
          <a:lstStyle/>
          <a:p>
            <a:r>
              <a:rPr lang="en-GB" dirty="0" smtClean="0"/>
              <a:t>End of “Big Society” Vision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674" y="1200840"/>
            <a:ext cx="11751325" cy="5657160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January 1968…Tet Offensive Vietnam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Message to date war about to end, troops about to return collapses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Anti war demonstrations escalate “Hey Hey LBJ, how many kids you kill today”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“Great Society” vision in collapse…approval ratings sink to 35%</a:t>
            </a:r>
          </a:p>
          <a:p>
            <a:pPr lvl="1"/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March 1968  LBJ agrees to resign and not run for re-election  March 1968	</a:t>
            </a: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April 4, 1968…2 sanitation workers crushed to death in Memphis</a:t>
            </a:r>
          </a:p>
          <a:p>
            <a:pPr marL="0" indent="0">
              <a:buNone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…….cause lack of safety equipment &amp; indifference</a:t>
            </a:r>
          </a:p>
          <a:p>
            <a:pPr marL="0" indent="0">
              <a:buNone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…….riots break out in Memphis….city neglect</a:t>
            </a:r>
          </a:p>
          <a:p>
            <a:pPr marL="0" indent="0">
              <a:buNone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…….MKJ leaves Chicago to give speech in Memphis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14021" y="53732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501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MLK Memphis Speech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913766" y="2292418"/>
            <a:ext cx="1043170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“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Like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anybody, I would like to live a long life; longevity has its place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But I'm not concerned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about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that now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 just want to do God's will. And He's allowed me to go up to the mountain. 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I've looked over.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I've seen the 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  <a:hlinkClick r:id="rId2" tooltip="Promised Land"/>
              </a:rPr>
              <a:t>Promised Land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! 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may not get there with you, but I want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 know tonight, that we, as a people, will get to the Promised Land!</a:t>
            </a:r>
          </a:p>
        </p:txBody>
      </p:sp>
    </p:spTree>
    <p:extLst>
      <p:ext uri="{BB962C8B-B14F-4D97-AF65-F5344CB8AC3E}">
        <p14:creationId xmlns:p14="http://schemas.microsoft.com/office/powerpoint/2010/main" val="238431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7546" y="0"/>
            <a:ext cx="8911687" cy="1280890"/>
          </a:xfrm>
        </p:spPr>
        <p:txBody>
          <a:bodyPr/>
          <a:lstStyle/>
          <a:p>
            <a:r>
              <a:rPr lang="en-GB" dirty="0" smtClean="0"/>
              <a:t>….and is killed that afternoon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98" y="820132"/>
            <a:ext cx="11684622" cy="603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83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Aftermath of MLK assassination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4058" y="1828800"/>
            <a:ext cx="11993696" cy="4079469"/>
          </a:xfrm>
        </p:spPr>
        <p:txBody>
          <a:bodyPr>
            <a:norm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Riots break out in 100 US cities….45 deaths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 appears to be falling apart law and order collapsing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Vision of “Great Society” forgotten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 losing its first war 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17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2587" y="3521546"/>
            <a:ext cx="8911687" cy="1280890"/>
          </a:xfrm>
        </p:spPr>
        <p:txBody>
          <a:bodyPr/>
          <a:lstStyle/>
          <a:p>
            <a:r>
              <a:rPr lang="en-GB" dirty="0" smtClean="0"/>
              <a:t>Next Talk: The Vietnam War</a:t>
            </a:r>
            <a:br>
              <a:rPr lang="en-GB" dirty="0" smtClean="0"/>
            </a:br>
            <a:r>
              <a:rPr lang="en-GB" dirty="0" smtClean="0"/>
              <a:t>Monday June 2</a:t>
            </a:r>
            <a:r>
              <a:rPr lang="en-GB" baseline="30000" dirty="0" smtClean="0"/>
              <a:t>nd</a:t>
            </a:r>
            <a:r>
              <a:rPr lang="en-GB" dirty="0" smtClean="0"/>
              <a:t> 10:00 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656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9513" y="31931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Other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118" y="1362637"/>
            <a:ext cx="11967882" cy="4356846"/>
          </a:xfrm>
        </p:spPr>
        <p:txBody>
          <a:bodyPr>
            <a:norm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Education Act….Funding for “Head Start”….primary school education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Clean Air Act…remove pollution from vehicles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Highway Beautification (Lady Bird Johnson) vs billboards state highways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Gun control….mentally ill, convicted felons banned from owning guns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825071" y="5874366"/>
            <a:ext cx="7347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Most ambitious programme “War on Poverty”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37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730" y="0"/>
            <a:ext cx="10174941" cy="1280890"/>
          </a:xfrm>
        </p:spPr>
        <p:txBody>
          <a:bodyPr/>
          <a:lstStyle/>
          <a:p>
            <a:pPr algn="ctr"/>
            <a:r>
              <a:rPr lang="en-GB" dirty="0" smtClean="0"/>
              <a:t>Economic Opportunity Act: </a:t>
            </a:r>
            <a:br>
              <a:rPr lang="en-GB" dirty="0" smtClean="0"/>
            </a:br>
            <a:r>
              <a:rPr lang="en-GB" dirty="0" smtClean="0"/>
              <a:t>….a “hand up, not hand down”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906" y="1353670"/>
            <a:ext cx="11914094" cy="4894730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Objectives: End poverty by eliminating its causes: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Education and lack of skills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Head Start….free education for underprivileged Primary School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Youth apprenticeships/ Job Corps for unemployed 18-15 year olds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Resolving disempowerment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Create “Community Action Programmes”…bottom up change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Integrate “experts” with “underprivileged”….mix of volunteers and employees paid directly by national government </a:t>
            </a:r>
          </a:p>
          <a:p>
            <a:pPr lvl="1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68823" y="6236168"/>
            <a:ext cx="10360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Programme to be managed by “Office of Economic Opportunity”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06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6713" y="131052"/>
            <a:ext cx="8911687" cy="1280890"/>
          </a:xfrm>
        </p:spPr>
        <p:txBody>
          <a:bodyPr/>
          <a:lstStyle/>
          <a:p>
            <a:r>
              <a:rPr lang="en-GB" dirty="0" smtClean="0"/>
              <a:t>Warnings……social change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588" y="995082"/>
            <a:ext cx="11385177" cy="4634753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Increasing internal migration 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blacks from South to North and West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Mexican migration to booming agricultural industries of west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Rising levels of automation: mining, industry, loss of “unskilled” jobs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“White flight” to suburbs, zoning restrictions vs blacks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Reduced tax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base, local government increasingly unrepresentative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Reduced employment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opportunities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Consumerism feeding expectations…participation in “good life”</a:t>
            </a:r>
          </a:p>
          <a:p>
            <a:pPr lvl="1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46316" y="6396335"/>
            <a:ext cx="840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Rising tensions…...triggers for violence…unexpected places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30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929" y="0"/>
            <a:ext cx="8911687" cy="661012"/>
          </a:xfrm>
        </p:spPr>
        <p:txBody>
          <a:bodyPr/>
          <a:lstStyle/>
          <a:p>
            <a:pPr algn="ctr"/>
            <a:r>
              <a:rPr lang="en-GB" dirty="0" smtClean="0"/>
              <a:t>Los Angeles 1965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570" y="649995"/>
            <a:ext cx="11167430" cy="5574535"/>
          </a:xfrm>
        </p:spPr>
        <p:txBody>
          <a:bodyPr>
            <a:norm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growing and changing city 1.5million 1940m, 2.6 million 1960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1940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90% white, 8% Latino, 2 % black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1965 65% whit, 18% Latino, 15% black, 2% Asian</a:t>
            </a:r>
          </a:p>
          <a:p>
            <a:pPr lvl="1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Segregated suburbs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95% housing restricted to “whites only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”…over crowded/ absentee landlords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95% police and local government white…rampant corruption</a:t>
            </a:r>
          </a:p>
          <a:p>
            <a:pPr lvl="1"/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Reforms blocked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Housing reforms passed by Democratic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Governor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Over-ruled by state “referendum”…Proposition 14</a:t>
            </a:r>
          </a:p>
          <a:p>
            <a:pPr marL="457200" lvl="1" indent="0">
              <a:buNone/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520328" y="5998685"/>
            <a:ext cx="110682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August 1965…black drunk driver white police in Watts area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…violent confrontation…..rumour….crowds……violence</a:t>
            </a:r>
          </a:p>
        </p:txBody>
      </p:sp>
    </p:spTree>
    <p:extLst>
      <p:ext uri="{BB962C8B-B14F-4D97-AF65-F5344CB8AC3E}">
        <p14:creationId xmlns:p14="http://schemas.microsoft.com/office/powerpoint/2010/main" val="226864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43" y="0"/>
            <a:ext cx="10443991" cy="1288973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“City of Angeles August 1965”</a:t>
            </a:r>
            <a:br>
              <a:rPr lang="en-GB" dirty="0" smtClean="0"/>
            </a:br>
            <a:r>
              <a:rPr lang="en-GB" dirty="0" smtClean="0"/>
              <a:t>34 dead (23 shot by police)</a:t>
            </a:r>
            <a:br>
              <a:rPr lang="en-GB" dirty="0" smtClean="0"/>
            </a:br>
            <a:r>
              <a:rPr lang="en-GB" dirty="0" smtClean="0"/>
              <a:t>800 buildings, $400m ($2024) damaged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119" y="1634836"/>
            <a:ext cx="15296319" cy="522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84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7841" y="139368"/>
            <a:ext cx="8911687" cy="1280890"/>
          </a:xfrm>
        </p:spPr>
        <p:txBody>
          <a:bodyPr/>
          <a:lstStyle/>
          <a:p>
            <a:r>
              <a:rPr lang="en-GB" dirty="0" smtClean="0"/>
              <a:t>National Guard occupies city</a:t>
            </a:r>
            <a:endParaRPr lang="en-GB" dirty="0"/>
          </a:p>
        </p:txBody>
      </p:sp>
      <p:pic>
        <p:nvPicPr>
          <p:cNvPr id="1026" name="Picture 2" descr="National Guard Hiding Behind Je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2" y="683046"/>
            <a:ext cx="12107538" cy="617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98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103797</TotalTime>
  <Words>1629</Words>
  <Application>Microsoft Office PowerPoint</Application>
  <PresentationFormat>Widescreen</PresentationFormat>
  <Paragraphs>289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Century Gothic</vt:lpstr>
      <vt:lpstr>Wingdings 3</vt:lpstr>
      <vt:lpstr>Wisp</vt:lpstr>
      <vt:lpstr>War on Poverty and Backlash</vt:lpstr>
      <vt:lpstr>Social Security Expansion Act 1965 </vt:lpstr>
      <vt:lpstr>Immigration and Nationality Act</vt:lpstr>
      <vt:lpstr>Other </vt:lpstr>
      <vt:lpstr>Economic Opportunity Act:  ….a “hand up, not hand down”</vt:lpstr>
      <vt:lpstr>Warnings……social change</vt:lpstr>
      <vt:lpstr>Los Angeles 1965</vt:lpstr>
      <vt:lpstr>“City of Angeles August 1965” 34 dead (23 shot by police) 800 buildings, $400m ($2024) damaged</vt:lpstr>
      <vt:lpstr>National Guard occupies city</vt:lpstr>
      <vt:lpstr>Watts Aftermath</vt:lpstr>
      <vt:lpstr>Poverty USA mid 1960’s</vt:lpstr>
      <vt:lpstr>Sargent Shriver (1915-2011): Director of OEO</vt:lpstr>
      <vt:lpstr>War on Poverty: Appalachia</vt:lpstr>
      <vt:lpstr>War on Poverty Appalachia</vt:lpstr>
      <vt:lpstr>LBJ Tour of Appalachia 1964</vt:lpstr>
      <vt:lpstr>PowerPoint Presentation</vt:lpstr>
      <vt:lpstr>Appalachia Family 1964</vt:lpstr>
      <vt:lpstr>Appalachia family dinner 1964</vt:lpstr>
      <vt:lpstr>War on Poverty Appalachia: impact &amp; backlash</vt:lpstr>
      <vt:lpstr>War on Poverty: the US inner city 1965</vt:lpstr>
      <vt:lpstr>War on Poverty: fixing the cities</vt:lpstr>
      <vt:lpstr>Head Start School</vt:lpstr>
      <vt:lpstr>Job Corps at work</vt:lpstr>
      <vt:lpstr>Job Training School …focus on work and creating ability to work</vt:lpstr>
      <vt:lpstr>Model Cities Programme …redesigning the city</vt:lpstr>
      <vt:lpstr>War on poverty cities: impact and backlash</vt:lpstr>
      <vt:lpstr>The problem …Lowering unemployment/Rising welfare payments …..Reduced budgets due to Vietnam War   </vt:lpstr>
      <vt:lpstr>The “long hot summer” of 1967</vt:lpstr>
      <vt:lpstr>Detroit….44 deaths (30 killed by police)</vt:lpstr>
      <vt:lpstr>Newark New Jersey ( 40 deaths)</vt:lpstr>
      <vt:lpstr>National Guard attacking looters. .Detroit 1967</vt:lpstr>
      <vt:lpstr>“Long Hot Summer” aftermath</vt:lpstr>
      <vt:lpstr>End of “Big Society” Vision</vt:lpstr>
      <vt:lpstr>MLK Memphis Speech</vt:lpstr>
      <vt:lpstr>….and is killed that afternoon</vt:lpstr>
      <vt:lpstr>Aftermath of MLK assassination </vt:lpstr>
      <vt:lpstr>Next Talk: The Vietnam War Monday June 2nd 10:00 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making of America</dc:title>
  <dc:creator>Stephen</dc:creator>
  <cp:lastModifiedBy>Stephen</cp:lastModifiedBy>
  <cp:revision>2810</cp:revision>
  <dcterms:created xsi:type="dcterms:W3CDTF">2023-02-02T12:46:22Z</dcterms:created>
  <dcterms:modified xsi:type="dcterms:W3CDTF">2025-05-19T15:43:45Z</dcterms:modified>
</cp:coreProperties>
</file>