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notesMasterIdLst>
    <p:notesMasterId r:id="rId32"/>
  </p:notesMasterIdLst>
  <p:sldIdLst>
    <p:sldId id="574" r:id="rId2"/>
    <p:sldId id="471" r:id="rId3"/>
    <p:sldId id="470" r:id="rId4"/>
    <p:sldId id="582" r:id="rId5"/>
    <p:sldId id="575" r:id="rId6"/>
    <p:sldId id="585" r:id="rId7"/>
    <p:sldId id="586" r:id="rId8"/>
    <p:sldId id="587" r:id="rId9"/>
    <p:sldId id="581" r:id="rId10"/>
    <p:sldId id="579" r:id="rId11"/>
    <p:sldId id="578" r:id="rId12"/>
    <p:sldId id="583" r:id="rId13"/>
    <p:sldId id="580" r:id="rId14"/>
    <p:sldId id="584" r:id="rId15"/>
    <p:sldId id="596" r:id="rId16"/>
    <p:sldId id="577" r:id="rId17"/>
    <p:sldId id="592" r:id="rId18"/>
    <p:sldId id="597" r:id="rId19"/>
    <p:sldId id="591" r:id="rId20"/>
    <p:sldId id="595" r:id="rId21"/>
    <p:sldId id="598" r:id="rId22"/>
    <p:sldId id="604" r:id="rId23"/>
    <p:sldId id="593" r:id="rId24"/>
    <p:sldId id="634" r:id="rId25"/>
    <p:sldId id="588" r:id="rId26"/>
    <p:sldId id="600" r:id="rId27"/>
    <p:sldId id="601" r:id="rId28"/>
    <p:sldId id="683" r:id="rId29"/>
    <p:sldId id="602" r:id="rId30"/>
    <p:sldId id="60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phen" initials="S" lastIdx="1" clrIdx="0">
    <p:extLst>
      <p:ext uri="{19B8F6BF-5375-455C-9EA6-DF929625EA0E}">
        <p15:presenceInfo xmlns:p15="http://schemas.microsoft.com/office/powerpoint/2012/main" userId="Steph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E0F3"/>
    <a:srgbClr val="08A4A8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1677" autoAdjust="0"/>
  </p:normalViewPr>
  <p:slideViewPr>
    <p:cSldViewPr snapToGrid="0">
      <p:cViewPr varScale="1">
        <p:scale>
          <a:sx n="116" d="100"/>
          <a:sy n="116" d="100"/>
        </p:scale>
        <p:origin x="198" y="12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4686"/>
    </p:cViewPr>
  </p:sorterViewPr>
  <p:notesViewPr>
    <p:cSldViewPr snapToGrid="0">
      <p:cViewPr varScale="1">
        <p:scale>
          <a:sx n="81" d="100"/>
          <a:sy n="81" d="100"/>
        </p:scale>
        <p:origin x="389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7AB96-EA4E-45D9-BE0D-31444D58337D}" type="datetimeFigureOut">
              <a:rPr lang="en-GB" smtClean="0"/>
              <a:t>19/05/2025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r>
              <a:rPr lang="en-GB" dirty="0" smtClean="0"/>
              <a:t>33</a:t>
            </a:r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7C8F7-FF71-4F25-A9C3-008D9FDA093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1379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8B95-4CF9-43A6-9066-8C025B146548}" type="datetimeFigureOut">
              <a:rPr lang="en-GB" smtClean="0"/>
              <a:t>19/05/2025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805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8B95-4CF9-43A6-9066-8C025B146548}" type="datetimeFigureOut">
              <a:rPr lang="en-GB" smtClean="0"/>
              <a:t>19/05/2025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054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American History and Politics</a:t>
            </a:r>
            <a:br>
              <a:rPr lang="en-US" dirty="0" smtClean="0"/>
            </a:br>
            <a:r>
              <a:rPr lang="en-US" dirty="0" smtClean="0"/>
              <a:t>Session 1: Pre Columbian America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The First Americans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Native American cultures 1493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The W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58B95-4CF9-43A6-9066-8C025B146548}" type="datetimeFigureOut">
              <a:rPr lang="en-GB" smtClean="0"/>
              <a:t>19/05/2025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533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8455" y="3403169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Welcome to US History Talks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753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6360" y="166910"/>
            <a:ext cx="8911687" cy="1280890"/>
          </a:xfrm>
        </p:spPr>
        <p:txBody>
          <a:bodyPr/>
          <a:lstStyle/>
          <a:p>
            <a:r>
              <a:rPr lang="en-GB" dirty="0" smtClean="0"/>
              <a:t>Oswald murder…Sunday </a:t>
            </a:r>
            <a:br>
              <a:rPr lang="en-GB" dirty="0" smtClean="0"/>
            </a:b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12" y="726141"/>
            <a:ext cx="8812306" cy="62080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63319" y="564775"/>
            <a:ext cx="3128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Seen leaving Book Depository/  leaves rifle</a:t>
            </a:r>
          </a:p>
          <a:p>
            <a:r>
              <a:rPr lang="en-GB" dirty="0" smtClean="0"/>
              <a:t>Takes bus home</a:t>
            </a:r>
          </a:p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9072283" y="1783978"/>
            <a:ext cx="27767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Kills police officer </a:t>
            </a:r>
          </a:p>
          <a:p>
            <a:r>
              <a:rPr lang="en-GB" dirty="0" smtClean="0"/>
              <a:t>(Tibbit) on returning </a:t>
            </a:r>
          </a:p>
          <a:p>
            <a:r>
              <a:rPr lang="en-GB" dirty="0" smtClean="0"/>
              <a:t>Home…goes to movies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9108499" y="3313355"/>
            <a:ext cx="3182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Arrested in movie theatre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9071027" y="4111216"/>
            <a:ext cx="2468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News conference</a:t>
            </a:r>
          </a:p>
          <a:p>
            <a:r>
              <a:rPr lang="en-GB" dirty="0" smtClean="0"/>
              <a:t>….claims innocence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62288" y="5458968"/>
            <a:ext cx="2802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On way to arraignment</a:t>
            </a:r>
          </a:p>
          <a:p>
            <a:r>
              <a:rPr lang="en-GB" dirty="0" smtClean="0"/>
              <a:t>…then this happens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815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384" y="86229"/>
            <a:ext cx="8911687" cy="774383"/>
          </a:xfrm>
        </p:spPr>
        <p:txBody>
          <a:bodyPr/>
          <a:lstStyle/>
          <a:p>
            <a:pPr algn="ctr"/>
            <a:r>
              <a:rPr lang="en-GB" dirty="0" smtClean="0"/>
              <a:t>Kennedy Assassination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6192" y="672354"/>
            <a:ext cx="10524744" cy="5396753"/>
          </a:xfrm>
        </p:spPr>
        <p:txBody>
          <a:bodyPr>
            <a:normAutofit lnSpcReduction="10000"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Rumours and conspiracy theories spread…..and continue</a:t>
            </a:r>
          </a:p>
          <a:p>
            <a:pPr lvl="1">
              <a:buClr>
                <a:srgbClr val="A53010"/>
              </a:buClr>
            </a:pPr>
            <a:r>
              <a:rPr lang="en-GB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Vice President Lyndon </a:t>
            </a:r>
            <a:r>
              <a:rPr lang="en-GB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Johnson</a:t>
            </a:r>
            <a:r>
              <a:rPr lang="en-GB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….despised by JFK…feeling mutual</a:t>
            </a:r>
            <a:endParaRPr lang="en-GB" sz="24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A53010"/>
              </a:buClr>
            </a:pPr>
            <a:r>
              <a:rPr lang="en-GB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CIA..JFK pushing back on Vietnam</a:t>
            </a:r>
          </a:p>
          <a:p>
            <a:pPr lvl="1">
              <a:buClr>
                <a:srgbClr val="A53010"/>
              </a:buClr>
            </a:pPr>
            <a:r>
              <a:rPr lang="en-GB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USSR…revenge vs Cuban missile </a:t>
            </a:r>
            <a:r>
              <a:rPr lang="en-GB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crisis/Castro</a:t>
            </a:r>
            <a:r>
              <a:rPr lang="en-GB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…..protection from </a:t>
            </a:r>
            <a:r>
              <a:rPr lang="en-GB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CIA</a:t>
            </a:r>
          </a:p>
          <a:p>
            <a:pPr lvl="1">
              <a:buClr>
                <a:srgbClr val="A53010"/>
              </a:buClr>
            </a:pPr>
            <a:r>
              <a:rPr lang="en-GB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Mafia…Kennedy brothers’ pursuit</a:t>
            </a:r>
            <a:endParaRPr lang="en-GB" sz="24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Warren Commission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....Bi Partisan: No conspiracy, one man, one bullet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evidence as of today: 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 evidence of conspiracy despite 60 years of investigations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Newly released documents….CIA investigating/paying Oswald …possible informant….not assassin. Oswald linked to gun. Motive</a:t>
            </a:r>
          </a:p>
          <a:p>
            <a:pPr lvl="1"/>
            <a:endParaRPr lang="en-GB" dirty="0" smtClean="0"/>
          </a:p>
          <a:p>
            <a:pPr marL="457200" lvl="1" indent="0">
              <a:buNone/>
            </a:pPr>
            <a:endParaRPr lang="en-GB" dirty="0" smtClean="0"/>
          </a:p>
          <a:p>
            <a:pPr lvl="1"/>
            <a:endParaRPr lang="en-GB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488155" y="5988458"/>
            <a:ext cx="11703845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Impossible to believe one man could end the life of such a notable figure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….regardless of any proof that is exactly what happened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64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6432" y="16691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The days after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082" y="1281954"/>
            <a:ext cx="11958918" cy="5576046"/>
          </a:xfrm>
        </p:spPr>
        <p:txBody>
          <a:bodyPr>
            <a:norm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Johnson shaken…returns from Dallas to Washington with Jackie, family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Nation in shock….global outpouring of grief (Moscow churches)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Lyndon Johnson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Side-lined by JFK Presidency Opposite Kennedy….and ignored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Opposite in character: uneducated ,crude, ideology free</a:t>
            </a:r>
          </a:p>
          <a:p>
            <a:pPr marL="457200" lvl="1" indent="0">
              <a:buNone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…..labelled immoral </a:t>
            </a: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in politics, business, and personal life</a:t>
            </a:r>
          </a:p>
          <a:p>
            <a:pPr marL="457200" lvl="1" indent="0">
              <a:buNone/>
            </a:pP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776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5207" y="202769"/>
            <a:ext cx="8911687" cy="1280890"/>
          </a:xfrm>
        </p:spPr>
        <p:txBody>
          <a:bodyPr/>
          <a:lstStyle/>
          <a:p>
            <a:r>
              <a:rPr lang="en-GB" dirty="0" smtClean="0"/>
              <a:t>Johnson “Let us Continue”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59" y="1703294"/>
            <a:ext cx="7709648" cy="51547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98577" y="886968"/>
            <a:ext cx="3610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Retains Kennedy cabinet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15070" y="1547667"/>
            <a:ext cx="331052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Reaches out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…Congress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…Civil Rights Leaders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…Unions </a:t>
            </a:r>
          </a:p>
          <a:p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021976" y="1255060"/>
            <a:ext cx="5989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LBJ televised address November 27, 1963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34103" y="3188101"/>
            <a:ext cx="4257897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Kennedy “the greatest President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Of all time”….I would give up all I 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Have not be here today….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"An assassin's bullet has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thrust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upon me the awesome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burden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of the Presidency. I am here </a:t>
            </a:r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today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to say I need your help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 cannot bear this burden alone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Today, in this moment of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resolve, I would say to all my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fellow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Americans, let us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continue”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6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8172" y="3573498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LBJ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639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6713" y="292416"/>
            <a:ext cx="8911687" cy="1280890"/>
          </a:xfrm>
        </p:spPr>
        <p:txBody>
          <a:bodyPr/>
          <a:lstStyle/>
          <a:p>
            <a:r>
              <a:rPr lang="en-GB" dirty="0" smtClean="0"/>
              <a:t>Lyndon Johnson parent</a:t>
            </a:r>
            <a:endParaRPr lang="en-GB" dirty="0"/>
          </a:p>
        </p:txBody>
      </p:sp>
      <p:pic>
        <p:nvPicPr>
          <p:cNvPr id="9218" name="Picture 2" descr="Sam John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7" y="1748118"/>
            <a:ext cx="4048872" cy="510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257" y="1796243"/>
            <a:ext cx="3599508" cy="50617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27412" y="1138518"/>
            <a:ext cx="14574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Samuel </a:t>
            </a:r>
          </a:p>
          <a:p>
            <a:r>
              <a:rPr lang="en-GB" dirty="0" smtClean="0"/>
              <a:t>(1877-1937)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993341" y="1210235"/>
            <a:ext cx="1521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Rebecca</a:t>
            </a:r>
          </a:p>
          <a:p>
            <a:r>
              <a:rPr lang="en-GB" dirty="0" smtClean="0"/>
              <a:t>(1881-1958) 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987554" y="941294"/>
            <a:ext cx="43568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Sam</a:t>
            </a:r>
          </a:p>
          <a:p>
            <a:r>
              <a:rPr lang="en-GB" dirty="0" smtClean="0"/>
              <a:t>….failed cotton farmer</a:t>
            </a:r>
          </a:p>
          <a:p>
            <a:r>
              <a:rPr lang="en-GB" dirty="0" smtClean="0"/>
              <a:t>…occasional state representative</a:t>
            </a:r>
          </a:p>
          <a:p>
            <a:r>
              <a:rPr lang="en-GB" dirty="0" smtClean="0"/>
              <a:t>…hard drinker, violent, reckless</a:t>
            </a:r>
          </a:p>
          <a:p>
            <a:r>
              <a:rPr lang="en-GB" dirty="0" smtClean="0"/>
              <a:t>…in sight of…but not part of wealth</a:t>
            </a:r>
          </a:p>
          <a:p>
            <a:r>
              <a:rPr lang="en-GB" dirty="0" smtClean="0"/>
              <a:t>…formerly prosperous family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8157883" y="2823883"/>
            <a:ext cx="388600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Rebecca</a:t>
            </a:r>
          </a:p>
          <a:p>
            <a:r>
              <a:rPr lang="en-GB" dirty="0" smtClean="0"/>
              <a:t>…college educated</a:t>
            </a:r>
          </a:p>
          <a:p>
            <a:r>
              <a:rPr lang="en-GB" dirty="0" smtClean="0"/>
              <a:t>…ancestors Confederate officers</a:t>
            </a:r>
          </a:p>
          <a:p>
            <a:r>
              <a:rPr lang="en-GB" dirty="0" smtClean="0"/>
              <a:t>…”married down”</a:t>
            </a:r>
          </a:p>
          <a:p>
            <a:r>
              <a:rPr lang="en-GB" dirty="0" smtClean="0"/>
              <a:t>…adjust to poverty. No books</a:t>
            </a:r>
          </a:p>
          <a:p>
            <a:r>
              <a:rPr lang="en-GB" dirty="0" smtClean="0"/>
              <a:t>…5 children…Lyndon oldest</a:t>
            </a:r>
          </a:p>
          <a:p>
            <a:r>
              <a:rPr lang="en-GB" dirty="0" smtClean="0"/>
              <a:t>…determined Lyndon success</a:t>
            </a:r>
          </a:p>
          <a:p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8301320" y="5136776"/>
            <a:ext cx="332334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Family</a:t>
            </a:r>
          </a:p>
          <a:p>
            <a:r>
              <a:rPr lang="en-GB" dirty="0" smtClean="0"/>
              <a:t>…settle Central Texas 1900’s</a:t>
            </a:r>
          </a:p>
          <a:p>
            <a:r>
              <a:rPr lang="en-GB" dirty="0" smtClean="0"/>
              <a:t>…log cabin…</a:t>
            </a:r>
          </a:p>
          <a:p>
            <a:r>
              <a:rPr lang="en-GB" dirty="0" smtClean="0"/>
              <a:t>…100% white community</a:t>
            </a:r>
          </a:p>
          <a:p>
            <a:r>
              <a:rPr lang="en-GB" dirty="0" smtClean="0"/>
              <a:t>…dirt poor…most of time</a:t>
            </a:r>
          </a:p>
        </p:txBody>
      </p:sp>
    </p:spTree>
    <p:extLst>
      <p:ext uri="{BB962C8B-B14F-4D97-AF65-F5344CB8AC3E}">
        <p14:creationId xmlns:p14="http://schemas.microsoft.com/office/powerpoint/2010/main" val="308742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8808" y="104157"/>
            <a:ext cx="9542668" cy="128089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Lyndon Johnson (aged 5)</a:t>
            </a:r>
            <a:br>
              <a:rPr lang="en-GB" dirty="0" smtClean="0"/>
            </a:br>
            <a:r>
              <a:rPr lang="en-GB" dirty="0" smtClean="0"/>
              <a:t>…</a:t>
            </a:r>
            <a:r>
              <a:rPr lang="en-GB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Rebecca…demands LBJ succeed</a:t>
            </a:r>
            <a:br>
              <a:rPr lang="en-GB" sz="2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…and ignores him if he doesn’t </a:t>
            </a:r>
            <a:endParaRPr lang="en-GB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25" y="1702733"/>
            <a:ext cx="11196916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7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8078" y="157945"/>
            <a:ext cx="8911687" cy="648879"/>
          </a:xfrm>
        </p:spPr>
        <p:txBody>
          <a:bodyPr/>
          <a:lstStyle/>
          <a:p>
            <a:r>
              <a:rPr lang="en-GB" dirty="0" smtClean="0"/>
              <a:t>Lyndon Johnson….from chaos to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72" y="1631576"/>
            <a:ext cx="8487246" cy="53967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34353" y="1192306"/>
            <a:ext cx="6569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Lyndon teacher….Hispanic segregated school 1928/1929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8731623" y="995083"/>
            <a:ext cx="32896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“Wild youth</a:t>
            </a:r>
          </a:p>
          <a:p>
            <a:r>
              <a:rPr lang="en-GB" dirty="0" smtClean="0"/>
              <a:t>…booze, girls, fails at school</a:t>
            </a:r>
          </a:p>
          <a:p>
            <a:r>
              <a:rPr lang="en-GB" dirty="0" smtClean="0"/>
              <a:t>…runs away to California</a:t>
            </a:r>
          </a:p>
          <a:p>
            <a:r>
              <a:rPr lang="en-GB" dirty="0" smtClean="0"/>
              <a:t>…fails…returns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8767482" y="2626658"/>
            <a:ext cx="25923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Community college</a:t>
            </a:r>
          </a:p>
          <a:p>
            <a:r>
              <a:rPr lang="en-GB" dirty="0" smtClean="0"/>
              <a:t>…cheap…disciplined</a:t>
            </a:r>
          </a:p>
          <a:p>
            <a:r>
              <a:rPr lang="en-GB" dirty="0" smtClean="0"/>
              <a:t>..LBJ…networker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8810946" y="3801034"/>
            <a:ext cx="33810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Teacher…all Hispanic school</a:t>
            </a:r>
          </a:p>
          <a:p>
            <a:r>
              <a:rPr lang="en-GB" dirty="0" smtClean="0"/>
              <a:t>….driver</a:t>
            </a:r>
          </a:p>
          <a:p>
            <a:r>
              <a:rPr lang="en-GB" dirty="0" smtClean="0"/>
              <a:t>…dedicated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8668278" y="4867835"/>
            <a:ext cx="310854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Support father campaign</a:t>
            </a:r>
          </a:p>
          <a:p>
            <a:r>
              <a:rPr lang="en-GB" dirty="0" smtClean="0"/>
              <a:t>….aide to Senator</a:t>
            </a:r>
          </a:p>
          <a:p>
            <a:r>
              <a:rPr lang="en-GB" dirty="0" smtClean="0"/>
              <a:t>…workaholic</a:t>
            </a:r>
          </a:p>
          <a:p>
            <a:r>
              <a:rPr lang="en-GB" dirty="0" smtClean="0"/>
              <a:t>…ambitious</a:t>
            </a:r>
          </a:p>
          <a:p>
            <a:r>
              <a:rPr lang="en-GB" dirty="0" smtClean="0"/>
              <a:t>…introduced to State Rep</a:t>
            </a:r>
          </a:p>
          <a:p>
            <a:r>
              <a:rPr lang="en-GB" dirty="0" smtClean="0"/>
              <a:t>Kullberg…hired as aide</a:t>
            </a:r>
          </a:p>
          <a:p>
            <a:r>
              <a:rPr lang="en-GB" dirty="0" smtClean="0"/>
              <a:t>…moves to Washington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003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4376" y="805437"/>
            <a:ext cx="10712823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LBJ…the good side</a:t>
            </a:r>
            <a:br>
              <a:rPr lang="en-GB" dirty="0" smtClean="0"/>
            </a:br>
            <a:r>
              <a:rPr lang="en-GB" dirty="0" smtClean="0"/>
              <a:t>…memory of teaching @ Cotulla Texas High School</a:t>
            </a:r>
            <a:br>
              <a:rPr lang="en-GB" dirty="0" smtClean="0"/>
            </a:br>
            <a:r>
              <a:rPr lang="en-GB" dirty="0" smtClean="0"/>
              <a:t>(interviewed 1965)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312893" y="2884439"/>
            <a:ext cx="894677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202122"/>
                </a:solidFill>
                <a:latin typeface="Arial" panose="020B0604020202020204" pitchFamily="34" charset="0"/>
              </a:rPr>
              <a:t>“I </a:t>
            </a:r>
            <a:r>
              <a:rPr lang="en-GB" sz="2400" dirty="0">
                <a:solidFill>
                  <a:srgbClr val="202122"/>
                </a:solidFill>
                <a:latin typeface="Arial" panose="020B0604020202020204" pitchFamily="34" charset="0"/>
              </a:rPr>
              <a:t>shall never forget the faces of the boys and the girls in that little Welhausen Mexican School, and I remember even yet the pain of realizing and knowing then that college was closed to practically every one of those children because they were too poor. And I think it was then that I made up my mind that this nation could never rest while the door to knowledge remained closed to any American</a:t>
            </a:r>
            <a:r>
              <a:rPr lang="en-GB" sz="2400" dirty="0" smtClean="0">
                <a:solidFill>
                  <a:srgbClr val="202122"/>
                </a:solidFill>
                <a:latin typeface="Arial" panose="020B0604020202020204" pitchFamily="34" charset="0"/>
              </a:rPr>
              <a:t>.</a:t>
            </a:r>
            <a:r>
              <a:rPr lang="en-GB" sz="2400" baseline="30000" dirty="0" smtClean="0">
                <a:solidFill>
                  <a:srgbClr val="3366CC"/>
                </a:solidFill>
                <a:latin typeface="Arial" panose="020B0604020202020204" pitchFamily="34" charset="0"/>
              </a:rPr>
              <a:t>”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25644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2641" y="-84101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LBJ and FDR….1930’s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10" y="1174376"/>
            <a:ext cx="9081247" cy="568362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475693" y="663389"/>
            <a:ext cx="25667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18 hour day worker</a:t>
            </a:r>
          </a:p>
          <a:p>
            <a:r>
              <a:rPr lang="en-GB" dirty="0" smtClean="0"/>
              <a:t>..Kleberg..booze, golf</a:t>
            </a:r>
          </a:p>
          <a:p>
            <a:r>
              <a:rPr lang="en-GB" dirty="0" smtClean="0"/>
              <a:t>&amp; women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9436960" y="1748117"/>
            <a:ext cx="23695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Kleberg arranges</a:t>
            </a:r>
          </a:p>
          <a:p>
            <a:r>
              <a:rPr lang="en-GB" dirty="0" smtClean="0"/>
              <a:t>LBJ Texas National</a:t>
            </a:r>
          </a:p>
          <a:p>
            <a:r>
              <a:rPr lang="en-GB" dirty="0" smtClean="0"/>
              <a:t>Youth Administrator</a:t>
            </a:r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559858" y="528918"/>
            <a:ext cx="6325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LBJ Texas National Youth Administrator 1936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31865" y="681534"/>
            <a:ext cx="1490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LBJ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171" y="979098"/>
            <a:ext cx="923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FDR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445741" y="2770094"/>
            <a:ext cx="322235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Highly successful</a:t>
            </a:r>
          </a:p>
          <a:p>
            <a:r>
              <a:rPr lang="en-GB" dirty="0" smtClean="0"/>
              <a:t>….introduced to FDR</a:t>
            </a:r>
          </a:p>
          <a:p>
            <a:r>
              <a:rPr lang="en-GB" dirty="0" smtClean="0"/>
              <a:t>…New Deal believer</a:t>
            </a:r>
          </a:p>
          <a:p>
            <a:r>
              <a:rPr lang="en-GB" dirty="0" smtClean="0"/>
              <a:t>…govt exists to help</a:t>
            </a:r>
          </a:p>
          <a:p>
            <a:r>
              <a:rPr lang="en-GB" dirty="0" smtClean="0"/>
              <a:t>The unfortunate….</a:t>
            </a:r>
          </a:p>
          <a:p>
            <a:r>
              <a:rPr lang="en-GB" dirty="0" smtClean="0"/>
              <a:t>…and make LBJ rich</a:t>
            </a:r>
          </a:p>
          <a:p>
            <a:r>
              <a:rPr lang="en-GB" dirty="0" smtClean="0"/>
              <a:t>..goal…become </a:t>
            </a:r>
          </a:p>
          <a:p>
            <a:r>
              <a:rPr lang="en-GB" dirty="0" smtClean="0"/>
              <a:t>Representative in Congress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9619129" y="5602942"/>
            <a:ext cx="2247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Needs wife….and </a:t>
            </a:r>
          </a:p>
          <a:p>
            <a:r>
              <a:rPr lang="en-GB" dirty="0" smtClean="0"/>
              <a:t>money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321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9137" y="265522"/>
            <a:ext cx="8911687" cy="1280890"/>
          </a:xfrm>
        </p:spPr>
        <p:txBody>
          <a:bodyPr/>
          <a:lstStyle/>
          <a:p>
            <a:r>
              <a:rPr lang="en-GB" dirty="0" smtClean="0"/>
              <a:t>Preview : Module 6: A Nation Adrift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4349781"/>
              </p:ext>
            </p:extLst>
          </p:nvPr>
        </p:nvGraphicFramePr>
        <p:xfrm>
          <a:off x="852497" y="1253766"/>
          <a:ext cx="11339503" cy="5382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2954">
                  <a:extLst>
                    <a:ext uri="{9D8B030D-6E8A-4147-A177-3AD203B41FA5}">
                      <a16:colId xmlns:a16="http://schemas.microsoft.com/office/drawing/2014/main" val="4093556288"/>
                    </a:ext>
                  </a:extLst>
                </a:gridCol>
                <a:gridCol w="4910225">
                  <a:extLst>
                    <a:ext uri="{9D8B030D-6E8A-4147-A177-3AD203B41FA5}">
                      <a16:colId xmlns:a16="http://schemas.microsoft.com/office/drawing/2014/main" val="1218002973"/>
                    </a:ext>
                  </a:extLst>
                </a:gridCol>
                <a:gridCol w="1932484">
                  <a:extLst>
                    <a:ext uri="{9D8B030D-6E8A-4147-A177-3AD203B41FA5}">
                      <a16:colId xmlns:a16="http://schemas.microsoft.com/office/drawing/2014/main" val="3355094114"/>
                    </a:ext>
                  </a:extLst>
                </a:gridCol>
                <a:gridCol w="3653840">
                  <a:extLst>
                    <a:ext uri="{9D8B030D-6E8A-4147-A177-3AD203B41FA5}">
                      <a16:colId xmlns:a16="http://schemas.microsoft.com/office/drawing/2014/main" val="3864966894"/>
                    </a:ext>
                  </a:extLst>
                </a:gridCol>
              </a:tblGrid>
              <a:tr h="798653">
                <a:tc>
                  <a:txBody>
                    <a:bodyPr/>
                    <a:lstStyle/>
                    <a:p>
                      <a:r>
                        <a:rPr lang="en-GB" dirty="0" smtClean="0"/>
                        <a:t>Talk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Title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Time Period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Date of Talk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1440900"/>
                  </a:ext>
                </a:extLst>
              </a:tr>
              <a:tr h="71703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 Great Society 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1964-1968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May 19th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7754052"/>
                  </a:ext>
                </a:extLst>
              </a:tr>
              <a:tr h="690552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Vietnam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1961-1975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June 2nd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655905"/>
                  </a:ext>
                </a:extLst>
              </a:tr>
              <a:tr h="691666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39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 society and culture 1960’s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1960-1970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June 16th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2191017"/>
                  </a:ext>
                </a:extLst>
              </a:tr>
              <a:tr h="682282"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Return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the Republicans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1968-1976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September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1st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9025345"/>
                  </a:ext>
                </a:extLst>
              </a:tr>
              <a:tr h="682282"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“Me Decade”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1970-1980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September 15th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4582856"/>
                  </a:ext>
                </a:extLst>
              </a:tr>
              <a:tr h="1120239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42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 “Humility Experiment”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1976-1980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September 29th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37986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090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193805"/>
            <a:ext cx="11298425" cy="1280890"/>
          </a:xfrm>
        </p:spPr>
        <p:txBody>
          <a:bodyPr>
            <a:norm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Claudia Alta (“Ladybird) Johnson ( Taylor)1912-2007)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81954"/>
            <a:ext cx="6022321" cy="56416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72872" y="878540"/>
            <a:ext cx="1923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Ladybird 1940’s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351059" y="30211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278799" y="806824"/>
            <a:ext cx="570701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Born to extremely wealthy family East Texas</a:t>
            </a:r>
          </a:p>
          <a:p>
            <a:r>
              <a:rPr lang="en-GB" dirty="0" smtClean="0"/>
              <a:t>Father owner of 15,000 cotton plantation…classic</a:t>
            </a:r>
          </a:p>
          <a:p>
            <a:r>
              <a:rPr lang="en-GB" dirty="0" smtClean="0"/>
              <a:t>Racist..mother socialite…opera lover, who</a:t>
            </a:r>
          </a:p>
          <a:p>
            <a:r>
              <a:rPr lang="en-GB" dirty="0" smtClean="0"/>
              <a:t>“scandalized people for miles around by</a:t>
            </a:r>
          </a:p>
          <a:p>
            <a:r>
              <a:rPr lang="en-GB" dirty="0" smtClean="0"/>
              <a:t>Entertaining negroes in the home” 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320118" y="2357718"/>
            <a:ext cx="4988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Educated University of Texas…two degrees</a:t>
            </a:r>
          </a:p>
          <a:p>
            <a:r>
              <a:rPr lang="en-GB" dirty="0" smtClean="0"/>
              <a:t>History&amp; Journalism.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47012" y="3236259"/>
            <a:ext cx="547617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Introduced to LBJ …proposes on first date</a:t>
            </a:r>
          </a:p>
          <a:p>
            <a:r>
              <a:rPr lang="en-GB" dirty="0" smtClean="0"/>
              <a:t>….marries after 10 weeks</a:t>
            </a:r>
          </a:p>
          <a:p>
            <a:r>
              <a:rPr lang="en-GB" dirty="0" smtClean="0"/>
              <a:t>…2 daughters, 3 miscarriages</a:t>
            </a:r>
          </a:p>
          <a:p>
            <a:r>
              <a:rPr lang="en-GB" dirty="0" smtClean="0"/>
              <a:t>…LBJ serially unfaithful… ongoing affairs, boasts</a:t>
            </a:r>
          </a:p>
          <a:p>
            <a:r>
              <a:rPr lang="en-GB" dirty="0" smtClean="0"/>
              <a:t>…tolerates but humiliated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6340597" y="5047129"/>
            <a:ext cx="6096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Invests in $10,000 (1941) ($250K). In LBJ first campaign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6373906" y="5791200"/>
            <a:ext cx="56316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Purchases Texas Radio station for $25,000 1943</a:t>
            </a:r>
          </a:p>
          <a:p>
            <a:r>
              <a:rPr lang="en-GB" dirty="0" smtClean="0"/>
              <a:t>….investor in real estate , television, banks</a:t>
            </a:r>
          </a:p>
          <a:p>
            <a:r>
              <a:rPr lang="en-GB" dirty="0" smtClean="0"/>
              <a:t>..worth $150m before LBJ President (LBJ holdings)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529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843" y="104157"/>
            <a:ext cx="8911687" cy="846102"/>
          </a:xfrm>
        </p:spPr>
        <p:txBody>
          <a:bodyPr/>
          <a:lstStyle/>
          <a:p>
            <a:pPr algn="ctr"/>
            <a:r>
              <a:rPr lang="en-GB" dirty="0" smtClean="0"/>
              <a:t>Democracy “Texas style”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7071" y="989925"/>
            <a:ext cx="11636188" cy="4883653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One Party State ( Democrat …till 1960’s Civil Rights)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White control (Jim Crow) disenfranchise Blacks &amp; Mexicans (25% population)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Weak Central Government…Governor limited power…till 1960’s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Part time politicians: low salary, attend 4 months every two years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Politics of money, power, gaming….rampant in 1940’s---now?</a:t>
            </a:r>
          </a:p>
          <a:p>
            <a:pPr marL="457200" lvl="1" indent="0">
              <a:buNone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….“Correctable votes”….votes adjusted to fit result by election managers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49721" y="6130246"/>
            <a:ext cx="1117222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Success requires money, networks, ruthlessness…..violence minimal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01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9706" y="0"/>
            <a:ext cx="8911687" cy="1280890"/>
          </a:xfrm>
        </p:spPr>
        <p:txBody>
          <a:bodyPr/>
          <a:lstStyle/>
          <a:p>
            <a:r>
              <a:rPr lang="en-GB" dirty="0" smtClean="0"/>
              <a:t>Johnson….the candidate</a:t>
            </a:r>
            <a:endParaRPr lang="en-GB" dirty="0"/>
          </a:p>
        </p:txBody>
      </p:sp>
      <p:pic>
        <p:nvPicPr>
          <p:cNvPr id="12290" name="Picture 2" descr="Portrait Of Congressman Lyndon John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8" y="622169"/>
            <a:ext cx="12102352" cy="639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2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4290" y="131050"/>
            <a:ext cx="8911687" cy="1280890"/>
          </a:xfrm>
        </p:spPr>
        <p:txBody>
          <a:bodyPr/>
          <a:lstStyle/>
          <a:p>
            <a:r>
              <a:rPr lang="en-GB" dirty="0" smtClean="0"/>
              <a:t>Johnson…rise to power</a:t>
            </a:r>
            <a:endParaRPr lang="en-GB" dirty="0"/>
          </a:p>
        </p:txBody>
      </p:sp>
      <p:pic>
        <p:nvPicPr>
          <p:cNvPr id="7170" name="Picture 2" descr="Lyndon Johnson Rides On Should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7" y="1658471"/>
            <a:ext cx="6334872" cy="519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441004" y="994214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202122"/>
                </a:solidFill>
                <a:latin typeface="Arial" panose="020B0604020202020204" pitchFamily="34" charset="0"/>
              </a:rPr>
              <a:t>"</a:t>
            </a:r>
            <a:r>
              <a:rPr lang="en-GB" sz="2400" dirty="0">
                <a:solidFill>
                  <a:srgbClr val="202122"/>
                </a:solidFill>
                <a:latin typeface="Arial" panose="020B0604020202020204" pitchFamily="34" charset="0"/>
              </a:rPr>
              <a:t>Johnson's ambition was uncommon – in the degree to which it was unencumbered by even the </a:t>
            </a:r>
            <a:r>
              <a:rPr lang="en-GB" sz="2400" dirty="0" smtClean="0">
                <a:solidFill>
                  <a:srgbClr val="202122"/>
                </a:solidFill>
                <a:latin typeface="Arial" panose="020B0604020202020204" pitchFamily="34" charset="0"/>
              </a:rPr>
              <a:t>slightest excess </a:t>
            </a:r>
            <a:r>
              <a:rPr lang="en-GB" sz="2400" dirty="0">
                <a:solidFill>
                  <a:srgbClr val="202122"/>
                </a:solidFill>
                <a:latin typeface="Arial" panose="020B0604020202020204" pitchFamily="34" charset="0"/>
              </a:rPr>
              <a:t>weight of ideology, of philosophy, of principles, of beliefs</a:t>
            </a:r>
            <a:r>
              <a:rPr lang="en-GB" sz="2400" dirty="0" smtClean="0">
                <a:solidFill>
                  <a:srgbClr val="202122"/>
                </a:solidFill>
                <a:latin typeface="Arial" panose="020B0604020202020204" pitchFamily="34" charset="0"/>
              </a:rPr>
              <a:t>.“</a:t>
            </a:r>
            <a:r>
              <a:rPr lang="en-GB" sz="2400" baseline="30000" dirty="0" smtClean="0">
                <a:solidFill>
                  <a:srgbClr val="3366CC"/>
                </a:solidFill>
                <a:latin typeface="Arial" panose="020B0604020202020204" pitchFamily="34" charset="0"/>
              </a:rPr>
              <a:t> Richard Caro</a:t>
            </a:r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590912" y="773831"/>
            <a:ext cx="38475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LBJ Victory Night 1937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(“Corrected votes in hand!)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44236" y="3228030"/>
            <a:ext cx="570220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Runs for Representative 1937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…delivers highway, road grants to Texas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…superb networker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…known, trusted by FDR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….believes in supports “New Deal”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60777" y="5342964"/>
            <a:ext cx="44101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Runs for Senate 1941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….promised no opposition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…tricked……”corrected votes”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…loses election….humiliated</a:t>
            </a:r>
          </a:p>
        </p:txBody>
      </p:sp>
    </p:spTree>
    <p:extLst>
      <p:ext uri="{BB962C8B-B14F-4D97-AF65-F5344CB8AC3E}">
        <p14:creationId xmlns:p14="http://schemas.microsoft.com/office/powerpoint/2010/main" val="70775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2596" y="193805"/>
            <a:ext cx="8911687" cy="494352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“War Hero” 1941-1942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95" y="1379456"/>
            <a:ext cx="6806152" cy="5638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56241" y="805805"/>
            <a:ext cx="4156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Needs military experience to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Re-launch political career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65208" y="1718821"/>
            <a:ext cx="50097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Joins Navy…appointed by FDR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….inspect docks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…sent to Pacific to review progress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28702" y="3096891"/>
            <a:ext cx="50276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Needs “Action”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…joins air raid New Guinea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…..plane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returns/mechanical issues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….claims attacked by Japanese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56981" y="4648986"/>
            <a:ext cx="52350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Completes report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….identifies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issues/ praises McArthur …awarded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“Silver Star”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(not crew)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…returns to US…discharged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…prepares next step…Senator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…this time…to control vote count</a:t>
            </a:r>
          </a:p>
        </p:txBody>
      </p:sp>
    </p:spTree>
    <p:extLst>
      <p:ext uri="{BB962C8B-B14F-4D97-AF65-F5344CB8AC3E}">
        <p14:creationId xmlns:p14="http://schemas.microsoft.com/office/powerpoint/2010/main" val="405883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936" y="0"/>
            <a:ext cx="8911687" cy="1280890"/>
          </a:xfrm>
        </p:spPr>
        <p:txBody>
          <a:bodyPr/>
          <a:lstStyle/>
          <a:p>
            <a:r>
              <a:rPr lang="en-GB" dirty="0" smtClean="0"/>
              <a:t>Senator Johnson 1949-1961</a:t>
            </a:r>
            <a:endParaRPr lang="en-GB" dirty="0"/>
          </a:p>
        </p:txBody>
      </p:sp>
      <p:pic>
        <p:nvPicPr>
          <p:cNvPr id="5122" name="Picture 2" descr="Lyndon B Johnson Waist Up Seated 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94" y="762000"/>
            <a:ext cx="623093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30094" y="646845"/>
            <a:ext cx="56619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Runs for Senate 1948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….pioneers helicopter use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…controls vote counting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…wins by 87 votes (980,000)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…..the mythical 200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53666" y="2650086"/>
            <a:ext cx="58383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Promoted to committee selection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…..inexhaustible, crude, effective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…Heads Federal Trade Commission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…awards Ladybird radio stations licences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96528" y="4320383"/>
            <a:ext cx="53222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Majority Leader 1954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Compels bi-partisan agreements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Civil Rights Bill (and “jury amendment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Supports…then abandons McCarthy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61916" y="5955894"/>
            <a:ext cx="5200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Supports Space programme,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Promotes “missile gap” myth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23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7114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Johnson as Vice President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435" y="681317"/>
            <a:ext cx="12111318" cy="5029199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Unsuccessful run for President 1960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JFK selects as VP….to win vote for Texas…and South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Relationship with Kennedy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To LBJ, JFK Spoiled rich boy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To JFK:  LBJ uncouth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country boy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brothers compete to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humiliate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LBJ as VP 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Sent on overseas trips (out of the way..women)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“People to People” person…giver of pens</a:t>
            </a:r>
          </a:p>
          <a:p>
            <a:pPr marL="457200" lvl="1" indent="0">
              <a:buNone/>
            </a:pP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70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upload.wikimedia.org/wikipedia/commons/d/d4/President_Kennedy_and_Vice_President_Johnson_prior_to_ceremon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92" y="1"/>
            <a:ext cx="119647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47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5678" y="0"/>
            <a:ext cx="8911687" cy="1280890"/>
          </a:xfrm>
        </p:spPr>
        <p:txBody>
          <a:bodyPr/>
          <a:lstStyle/>
          <a:p>
            <a:r>
              <a:rPr lang="en-GB" dirty="0" smtClean="0"/>
              <a:t>The “People to People Person”</a:t>
            </a:r>
            <a:br>
              <a:rPr lang="en-GB" dirty="0" smtClean="0"/>
            </a:br>
            <a:r>
              <a:rPr lang="en-GB" dirty="0" smtClean="0"/>
              <a:t>….LBJ as Vice President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15" y="1748118"/>
            <a:ext cx="7314880" cy="50202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88777" y="1237130"/>
            <a:ext cx="3730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Lyndon and Bashir…..LBJ Ranch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924799" y="968188"/>
            <a:ext cx="34868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LBJ sent to 20 countries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…500,000 air miles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49144" y="2079812"/>
            <a:ext cx="43428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Pakistan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…sees camel driver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….”why don’t y’all come &amp; visit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78589" y="3290048"/>
            <a:ext cx="45189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Bashir trip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..LBJ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flies Bashir to Washington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..Grand tour/ gifts/ new truck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….Trip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Mecca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96516" y="5074024"/>
            <a:ext cx="40030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Epilogue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…Bashir goes into business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…target, son kidnapped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…ruined…dies penniless</a:t>
            </a:r>
          </a:p>
        </p:txBody>
      </p:sp>
    </p:spTree>
    <p:extLst>
      <p:ext uri="{BB962C8B-B14F-4D97-AF65-F5344CB8AC3E}">
        <p14:creationId xmlns:p14="http://schemas.microsoft.com/office/powerpoint/2010/main" val="238852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9859" y="0"/>
            <a:ext cx="10103224" cy="128089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Used as “bridge” to South/ Civil Rights</a:t>
            </a:r>
            <a:br>
              <a:rPr lang="en-GB" dirty="0" smtClean="0"/>
            </a:br>
            <a:r>
              <a:rPr lang="en-GB" dirty="0" smtClean="0"/>
              <a:t>…..balances genuine support/Southern image</a:t>
            </a:r>
            <a:endParaRPr lang="en-GB" dirty="0"/>
          </a:p>
        </p:txBody>
      </p:sp>
      <p:pic>
        <p:nvPicPr>
          <p:cNvPr id="11266" name="Picture 2" descr="Robert Kennedy W/Civil Rights Lead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07" y="1311006"/>
            <a:ext cx="11973493" cy="5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23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5718" y="170331"/>
            <a:ext cx="9622023" cy="896470"/>
          </a:xfrm>
        </p:spPr>
        <p:txBody>
          <a:bodyPr>
            <a:normAutofit/>
          </a:bodyPr>
          <a:lstStyle/>
          <a:p>
            <a:pPr algn="ctr"/>
            <a:r>
              <a:rPr lang="en-GB" dirty="0" smtClean="0"/>
              <a:t>Talk 37: Great Society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5366" y="1057836"/>
            <a:ext cx="9837176" cy="5002306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Aftermath of an assassination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LBJ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Civil Rights Act of 1964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Great Society Programme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War on Poverty and the backlash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4600" y="6334780"/>
            <a:ext cx="72635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Recommended Reading: Robert Dallek: LBJ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78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5695" y="95192"/>
            <a:ext cx="9577200" cy="1280890"/>
          </a:xfrm>
        </p:spPr>
        <p:txBody>
          <a:bodyPr/>
          <a:lstStyle/>
          <a:p>
            <a:r>
              <a:rPr lang="en-GB" dirty="0" smtClean="0"/>
              <a:t>Unfinished business: The Kennedy Legacy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884" y="735107"/>
            <a:ext cx="11654116" cy="4383739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Overseas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Vietnam…..situation destabilizing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….LBJ increases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“advisors” to 23,000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Cold War….maintain “Containment Strategy”….USSR leadership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change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 image damaged by Civil Rights issue</a:t>
            </a:r>
          </a:p>
          <a:p>
            <a:pPr lvl="1"/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Domestic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Tax cuts, welfare increases, expansion of Social Security,  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Civil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Rights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promises made, blocked by Senate Democrats</a:t>
            </a: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Mood: 77% “trusted government to do the right thing” (22% in 2024)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Optimistic….success in war, rising affluence, effective Presidents, Bi Partisan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Kennedy a “martyr”…legacy must be honoured….opposition “disloyalty”</a:t>
            </a:r>
          </a:p>
        </p:txBody>
      </p:sp>
    </p:spTree>
    <p:extLst>
      <p:ext uri="{BB962C8B-B14F-4D97-AF65-F5344CB8AC3E}">
        <p14:creationId xmlns:p14="http://schemas.microsoft.com/office/powerpoint/2010/main" val="186839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8784" y="2838392"/>
            <a:ext cx="8911687" cy="1280890"/>
          </a:xfrm>
        </p:spPr>
        <p:txBody>
          <a:bodyPr/>
          <a:lstStyle/>
          <a:p>
            <a:r>
              <a:rPr lang="en-GB" dirty="0" smtClean="0"/>
              <a:t>Aftermath of an assassination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785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3960" y="211734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Lyndon Baines Johnson taking the oath</a:t>
            </a:r>
            <a:br>
              <a:rPr lang="en-GB" dirty="0" smtClean="0"/>
            </a:br>
            <a:r>
              <a:rPr lang="en-GB" dirty="0" smtClean="0"/>
              <a:t>…2 hours after the assassination of JFK</a:t>
            </a:r>
            <a:br>
              <a:rPr lang="en-GB" dirty="0" smtClean="0"/>
            </a:b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07" y="1237128"/>
            <a:ext cx="12066494" cy="562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62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 descr="Front page of the Daily News dated Nov. 26, 1963, Headline: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12307" cy="672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59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4" name="Picture 2" descr="Citizens Waiting to Pay Their Respec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0040"/>
            <a:ext cx="13816457" cy="737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04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098" name="Picture 2" descr="State Funeral Of President Kenned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2" y="-100584"/>
            <a:ext cx="12198095" cy="695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35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4572" y="0"/>
            <a:ext cx="8911687" cy="1280890"/>
          </a:xfrm>
        </p:spPr>
        <p:txBody>
          <a:bodyPr/>
          <a:lstStyle/>
          <a:p>
            <a:r>
              <a:rPr lang="en-GB" dirty="0" smtClean="0"/>
              <a:t>Lee Harvey Oswald</a:t>
            </a:r>
            <a:endParaRPr lang="en-GB" dirty="0"/>
          </a:p>
        </p:txBody>
      </p:sp>
      <p:pic>
        <p:nvPicPr>
          <p:cNvPr id="1026" name="Picture 2" descr="Lee Harvey Oswald Backyard Photograp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4" y="654424"/>
            <a:ext cx="8410021" cy="620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581039" y="469556"/>
            <a:ext cx="3409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…juvenile delinquent</a:t>
            </a:r>
          </a:p>
          <a:p>
            <a:r>
              <a:rPr lang="en-GB" dirty="0" smtClean="0"/>
              <a:t>….US marine…marksman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71647" y="1461249"/>
            <a:ext cx="30957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Defected to USSR 1959</a:t>
            </a:r>
          </a:p>
          <a:p>
            <a:r>
              <a:rPr lang="en-GB" dirty="0" smtClean="0"/>
              <a:t>…assigned to factory</a:t>
            </a:r>
          </a:p>
          <a:p>
            <a:r>
              <a:rPr lang="en-GB" dirty="0" smtClean="0"/>
              <a:t>..marries East German</a:t>
            </a:r>
          </a:p>
          <a:p>
            <a:r>
              <a:rPr lang="en-GB" dirty="0" smtClean="0"/>
              <a:t>..returns to US disillusioned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18494" y="51726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8588188" y="3155577"/>
            <a:ext cx="34612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Fantasist…..pro Castro </a:t>
            </a:r>
          </a:p>
          <a:p>
            <a:r>
              <a:rPr lang="en-GB" dirty="0" smtClean="0"/>
              <a:t>…visits Mexico city 1962</a:t>
            </a:r>
          </a:p>
          <a:p>
            <a:r>
              <a:rPr lang="en-GB" dirty="0" smtClean="0"/>
              <a:t>…Cubans reject/returns to US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 rot="10800000" flipH="1" flipV="1">
            <a:off x="8606118" y="4217004"/>
            <a:ext cx="35858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Life in Dallas</a:t>
            </a:r>
          </a:p>
          <a:p>
            <a:r>
              <a:rPr lang="en-GB" dirty="0" smtClean="0"/>
              <a:t>…marital disputes</a:t>
            </a:r>
          </a:p>
          <a:p>
            <a:r>
              <a:rPr lang="en-GB" dirty="0" smtClean="0"/>
              <a:t>..pro Castro demos</a:t>
            </a:r>
          </a:p>
          <a:p>
            <a:r>
              <a:rPr lang="en-GB" dirty="0" smtClean="0"/>
              <a:t>…attempted killing of politician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07507" y="5836024"/>
            <a:ext cx="38331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Buys snipers rifle by mail order</a:t>
            </a:r>
          </a:p>
          <a:p>
            <a:r>
              <a:rPr lang="en-GB" dirty="0" smtClean="0"/>
              <a:t>…part time job “Book Depository</a:t>
            </a:r>
          </a:p>
          <a:p>
            <a:r>
              <a:rPr lang="en-GB" dirty="0" smtClean="0"/>
              <a:t>…smuggles in gun (curtain rods)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4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103799</TotalTime>
  <Words>1499</Words>
  <Application>Microsoft Office PowerPoint</Application>
  <PresentationFormat>Widescreen</PresentationFormat>
  <Paragraphs>301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Century Gothic</vt:lpstr>
      <vt:lpstr>Wingdings 3</vt:lpstr>
      <vt:lpstr>Wisp</vt:lpstr>
      <vt:lpstr>Welcome to US History Talks</vt:lpstr>
      <vt:lpstr>Preview : Module 6: A Nation Adrift</vt:lpstr>
      <vt:lpstr>Talk 37: Great Society </vt:lpstr>
      <vt:lpstr>Aftermath of an assassination</vt:lpstr>
      <vt:lpstr>Lyndon Baines Johnson taking the oath …2 hours after the assassination of JFK </vt:lpstr>
      <vt:lpstr>PowerPoint Presentation</vt:lpstr>
      <vt:lpstr>PowerPoint Presentation</vt:lpstr>
      <vt:lpstr>PowerPoint Presentation</vt:lpstr>
      <vt:lpstr>Lee Harvey Oswald</vt:lpstr>
      <vt:lpstr>Oswald murder…Sunday  </vt:lpstr>
      <vt:lpstr>Kennedy Assassination</vt:lpstr>
      <vt:lpstr>The days after</vt:lpstr>
      <vt:lpstr>Johnson “Let us Continue” </vt:lpstr>
      <vt:lpstr>LBJ</vt:lpstr>
      <vt:lpstr>Lyndon Johnson parent</vt:lpstr>
      <vt:lpstr>Lyndon Johnson (aged 5) …Rebecca…demands LBJ succeed …and ignores him if he doesn’t </vt:lpstr>
      <vt:lpstr>Lyndon Johnson….from chaos to </vt:lpstr>
      <vt:lpstr>LBJ…the good side …memory of teaching @ Cotulla Texas High School (interviewed 1965)</vt:lpstr>
      <vt:lpstr>LBJ and FDR….1930’s</vt:lpstr>
      <vt:lpstr>Claudia Alta (“Ladybird) Johnson ( Taylor)1912-2007)</vt:lpstr>
      <vt:lpstr>Democracy “Texas style” </vt:lpstr>
      <vt:lpstr>Johnson….the candidate</vt:lpstr>
      <vt:lpstr>Johnson…rise to power</vt:lpstr>
      <vt:lpstr>“War Hero” 1941-1942</vt:lpstr>
      <vt:lpstr>Senator Johnson 1949-1961</vt:lpstr>
      <vt:lpstr>Johnson as Vice President</vt:lpstr>
      <vt:lpstr>PowerPoint Presentation</vt:lpstr>
      <vt:lpstr>The “People to People Person” ….LBJ as Vice President</vt:lpstr>
      <vt:lpstr>Used as “bridge” to South/ Civil Rights …..balances genuine support/Southern image</vt:lpstr>
      <vt:lpstr>Unfinished business: The Kennedy Legacy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making of America</dc:title>
  <dc:creator>Stephen</dc:creator>
  <cp:lastModifiedBy>Stephen</cp:lastModifiedBy>
  <cp:revision>2810</cp:revision>
  <dcterms:created xsi:type="dcterms:W3CDTF">2023-02-02T12:46:22Z</dcterms:created>
  <dcterms:modified xsi:type="dcterms:W3CDTF">2025-05-19T15:32:50Z</dcterms:modified>
</cp:coreProperties>
</file>