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7"/>
  </p:notesMasterIdLst>
  <p:sldIdLst>
    <p:sldId id="506" r:id="rId2"/>
    <p:sldId id="510" r:id="rId3"/>
    <p:sldId id="511" r:id="rId4"/>
    <p:sldId id="512" r:id="rId5"/>
    <p:sldId id="513" r:id="rId6"/>
    <p:sldId id="509" r:id="rId7"/>
    <p:sldId id="514" r:id="rId8"/>
    <p:sldId id="515" r:id="rId9"/>
    <p:sldId id="516" r:id="rId10"/>
    <p:sldId id="517" r:id="rId11"/>
    <p:sldId id="518" r:id="rId12"/>
    <p:sldId id="519" r:id="rId13"/>
    <p:sldId id="520" r:id="rId14"/>
    <p:sldId id="521" r:id="rId15"/>
    <p:sldId id="573" r:id="rId16"/>
    <p:sldId id="574" r:id="rId17"/>
    <p:sldId id="524" r:id="rId18"/>
    <p:sldId id="522" r:id="rId19"/>
    <p:sldId id="523" r:id="rId20"/>
    <p:sldId id="528" r:id="rId21"/>
    <p:sldId id="525" r:id="rId22"/>
    <p:sldId id="576" r:id="rId23"/>
    <p:sldId id="526" r:id="rId24"/>
    <p:sldId id="527" r:id="rId25"/>
    <p:sldId id="52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1E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87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6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602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661" y="263578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Turning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012" y="373853"/>
            <a:ext cx="10863192" cy="1280890"/>
          </a:xfrm>
        </p:spPr>
        <p:txBody>
          <a:bodyPr/>
          <a:lstStyle/>
          <a:p>
            <a:r>
              <a:rPr lang="en-GB" dirty="0" smtClean="0"/>
              <a:t>US 2</a:t>
            </a:r>
            <a:r>
              <a:rPr lang="en-GB" baseline="30000" dirty="0" smtClean="0"/>
              <a:t>nd</a:t>
            </a:r>
            <a:r>
              <a:rPr lang="en-GB" dirty="0" smtClean="0"/>
              <a:t> attack..sinks last Japanese Carrier </a:t>
            </a:r>
            <a:br>
              <a:rPr lang="en-GB" dirty="0" smtClean="0"/>
            </a:br>
            <a:r>
              <a:rPr lang="en-GB" dirty="0" smtClean="0"/>
              <a:t>…then attack support ships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6" y="2021305"/>
            <a:ext cx="8268101" cy="4836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70270" y="1039527"/>
            <a:ext cx="3249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lose 1 large carrier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 destroyer,300 lives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150 aircraft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96802" y="2271656"/>
            <a:ext cx="3368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Japanese lose 4 large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Carriers, 1 cruiser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3,000 lives, 250 aircraft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72999" y="3811012"/>
            <a:ext cx="292419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Japanese losses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Irreplaceable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12 large carriers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preparation plus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10,000 new pilots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…and better aircraft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6684" y="1671470"/>
            <a:ext cx="4482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Japanese Cruiser about to Sink</a:t>
            </a:r>
          </a:p>
        </p:txBody>
      </p:sp>
    </p:spTree>
    <p:extLst>
      <p:ext uri="{BB962C8B-B14F-4D97-AF65-F5344CB8AC3E}">
        <p14:creationId xmlns:p14="http://schemas.microsoft.com/office/powerpoint/2010/main" val="220717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104" y="2045817"/>
            <a:ext cx="11097928" cy="213834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Japanese dominance ended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US on its way, intention total destruction of Japan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2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675" y="307203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Intermission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9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975" y="10976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Japan versus USA August 1942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89" y="818878"/>
            <a:ext cx="11849100" cy="4145280"/>
          </a:xfrm>
        </p:spPr>
        <p:txBody>
          <a:bodyPr>
            <a:noAutofit/>
          </a:bodyPr>
          <a:lstStyle/>
          <a:p>
            <a:pPr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Japanese: Ring of fortresses (Yamamoto)</a:t>
            </a:r>
          </a:p>
          <a:p>
            <a:pPr lvl="1" algn="just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Aware US reinforcements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coming, US will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not accept high losses</a:t>
            </a:r>
          </a:p>
          <a:p>
            <a:pPr lvl="1"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 to stop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all offensive operations</a:t>
            </a:r>
          </a:p>
          <a:p>
            <a:pPr lvl="1" algn="just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Deploys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400,000 soldiers in ring of island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fortresses…and wait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USA approach: Leapfrogging strategy (MacArthur)</a:t>
            </a:r>
          </a:p>
          <a:p>
            <a:pPr lvl="1" algn="just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Priority Germany and North Africa campaign</a:t>
            </a:r>
          </a:p>
          <a:p>
            <a:pPr lvl="1" algn="just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Attack strategic islands only/ isolate garrisons</a:t>
            </a:r>
          </a:p>
          <a:p>
            <a:pPr lvl="1" algn="just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Fight way 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Philippines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(“I shall return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”)..10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new carriers and arrive</a:t>
            </a:r>
          </a:p>
          <a:p>
            <a:pPr lvl="1" algn="just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Concentrate forces and use overwhelming force</a:t>
            </a:r>
          </a:p>
        </p:txBody>
      </p:sp>
    </p:spTree>
    <p:extLst>
      <p:ext uri="{BB962C8B-B14F-4D97-AF65-F5344CB8AC3E}">
        <p14:creationId xmlns:p14="http://schemas.microsoft.com/office/powerpoint/2010/main" val="22374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556" y="0"/>
            <a:ext cx="8911687" cy="759464"/>
          </a:xfrm>
        </p:spPr>
        <p:txBody>
          <a:bodyPr/>
          <a:lstStyle/>
          <a:p>
            <a:r>
              <a:rPr lang="en-GB" dirty="0" smtClean="0"/>
              <a:t>Pacific War Theatre August 1942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6" y="836023"/>
            <a:ext cx="7750628" cy="6021977"/>
          </a:xfrm>
          <a:prstGeom prst="rect">
            <a:avLst/>
          </a:prstGeom>
          <a:ln w="50800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788998" y="550690"/>
            <a:ext cx="34030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advantage ending  4 carriers, 10 battleships, 40 cruisers, 400 planes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..3 carriers completing readiness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 4 carriers, 7 battleships, . 20 cruisers, 500 planes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…6 carriers completing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readiness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32962" y="5277396"/>
            <a:ext cx="452844" cy="539930"/>
          </a:xfrm>
          <a:prstGeom prst="ellipse">
            <a:avLst/>
          </a:prstGeom>
          <a:noFill/>
          <a:ln w="698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Down Arrow 9"/>
          <p:cNvSpPr/>
          <p:nvPr/>
        </p:nvSpPr>
        <p:spPr>
          <a:xfrm rot="7112410">
            <a:off x="3171555" y="3620665"/>
            <a:ext cx="511344" cy="246864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910043" y="3901442"/>
            <a:ext cx="35461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South Pacific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Guadalcanal first target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…Japanese garrison of 5,000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….supported by battleships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August 7</a:t>
            </a:r>
            <a:r>
              <a:rPr lang="en-GB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1942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6553068">
            <a:off x="4497650" y="2654220"/>
            <a:ext cx="511344" cy="272899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121973" y="5657671"/>
            <a:ext cx="2634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Central Pacific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…Japanese garrison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Tarawa second target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..November 1942</a:t>
            </a:r>
          </a:p>
        </p:txBody>
      </p:sp>
      <p:sp>
        <p:nvSpPr>
          <p:cNvPr id="14" name="Oval 13"/>
          <p:cNvSpPr/>
          <p:nvPr/>
        </p:nvSpPr>
        <p:spPr>
          <a:xfrm>
            <a:off x="5865225" y="4428310"/>
            <a:ext cx="452844" cy="539930"/>
          </a:xfrm>
          <a:prstGeom prst="ellipse">
            <a:avLst/>
          </a:prstGeom>
          <a:noFill/>
          <a:ln w="698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5346552" y="5798372"/>
            <a:ext cx="634700" cy="6239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220637" y="4208033"/>
            <a:ext cx="634700" cy="6239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286515" y="5113469"/>
            <a:ext cx="480506" cy="5020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243946" y="5726653"/>
            <a:ext cx="634700" cy="6239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/>
      <p:bldP spid="12" grpId="0" animBg="1"/>
      <p:bldP spid="13" grpId="0"/>
      <p:bldP spid="14" grpId="0" animBg="1"/>
      <p:bldP spid="3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468" y="221338"/>
            <a:ext cx="8911687" cy="1280890"/>
          </a:xfrm>
        </p:spPr>
        <p:txBody>
          <a:bodyPr/>
          <a:lstStyle/>
          <a:p>
            <a:r>
              <a:rPr lang="en-GB" dirty="0" smtClean="0"/>
              <a:t>South Pacific Islands (1) </a:t>
            </a:r>
            <a:endParaRPr lang="en-GB" dirty="0"/>
          </a:p>
        </p:txBody>
      </p:sp>
      <p:pic>
        <p:nvPicPr>
          <p:cNvPr id="1026" name="Picture 2" descr="Thunder Creek Falls, New Zea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971"/>
            <a:ext cx="11974287" cy="59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8462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South Pacific Islands (2) </a:t>
            </a:r>
            <a:endParaRPr lang="en-GB" dirty="0"/>
          </a:p>
        </p:txBody>
      </p:sp>
      <p:pic>
        <p:nvPicPr>
          <p:cNvPr id="2050" name="Picture 2" descr="A Large Rock Formation Against A Blue Sky Along The Co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7" y="1230087"/>
            <a:ext cx="11985173" cy="56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6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861" y="220954"/>
            <a:ext cx="10122945" cy="1280890"/>
          </a:xfrm>
        </p:spPr>
        <p:txBody>
          <a:bodyPr/>
          <a:lstStyle/>
          <a:p>
            <a:r>
              <a:rPr lang="en-GB" dirty="0" smtClean="0"/>
              <a:t>Guadacanal:2,000 square miles, mountains, rivers, swamps,  dense jungle….and bugs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5" y="1584961"/>
            <a:ext cx="12050485" cy="5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184" y="0"/>
            <a:ext cx="11933816" cy="1280890"/>
          </a:xfrm>
        </p:spPr>
        <p:txBody>
          <a:bodyPr/>
          <a:lstStyle/>
          <a:p>
            <a:pPr algn="ctr"/>
            <a:r>
              <a:rPr lang="en-GB" dirty="0" smtClean="0"/>
              <a:t>Guadalcanal August 1942 – February 1943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15788"/>
            <a:ext cx="11967882" cy="4612197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10,000 US marines land to take island…..light resistance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counter attack….amphibious landings, naval assault</a:t>
            </a:r>
          </a:p>
          <a:p>
            <a:pPr marL="457200" lvl="1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Attritional warfare for 7 months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army of 60,000 lose 7,000 killed, 8,000 wounded, 2 carriers, 8 cruisers,600 aircraft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army of  30,000. lose 20,000 killed,&amp; 10,000 evacuated, only 1,000 prisoners. Lose 2 battleships,1 carrier, 4 cruisers, 600 aircraft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4583" y="59218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76709" y="5735957"/>
            <a:ext cx="1165392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can replace losses…..4 new carriers, 5,000+ trained pilots Feb 1943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Japanese cannot….2 new carriers Japanese &amp; 500 ‘untrained’ pilots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7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243" y="18714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Battle of Tarawa …November 1942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290" y="702575"/>
            <a:ext cx="6334204" cy="4981303"/>
          </a:xfrm>
        </p:spPr>
        <p:txBody>
          <a:bodyPr>
            <a:normAutofit fontScale="92500"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Defended by 2,000 Japanese soldiers + 2,000 construction workers (Korean)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US task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force: 30,000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marines</a:t>
            </a:r>
          </a:p>
          <a:p>
            <a:pPr marL="0" lvl="1" indent="0">
              <a:buNone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3 battleships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5 light carriers</a:t>
            </a:r>
          </a:p>
          <a:p>
            <a:pPr lvl="1"/>
            <a:endParaRPr lang="en-GB" dirty="0" smtClean="0"/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4 day battle…US “victory”</a:t>
            </a: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– 2,000 deaths,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2,000 wounded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4,000 Japanese &amp;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Koreans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killed (Koreans killed by 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bombardment..and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Japanese…only 17 prisoners</a:t>
            </a:r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4" y="1637210"/>
            <a:ext cx="5812194" cy="5220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0310" y="1099456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12 square mile atoll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5660" y="5889299"/>
            <a:ext cx="6043642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…lessons learned, greater use of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intensify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bombardments, air support </a:t>
            </a:r>
          </a:p>
        </p:txBody>
      </p:sp>
    </p:spTree>
    <p:extLst>
      <p:ext uri="{BB962C8B-B14F-4D97-AF65-F5344CB8AC3E}">
        <p14:creationId xmlns:p14="http://schemas.microsoft.com/office/powerpoint/2010/main" val="27976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923" y="393104"/>
            <a:ext cx="8911687" cy="1280890"/>
          </a:xfrm>
        </p:spPr>
        <p:txBody>
          <a:bodyPr/>
          <a:lstStyle/>
          <a:p>
            <a:r>
              <a:rPr lang="en-GB" dirty="0" smtClean="0"/>
              <a:t>Weapons and Technology: Japanese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7" y="1571626"/>
            <a:ext cx="8743448" cy="5286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6304" y="1100488"/>
            <a:ext cx="3407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Mitsubishi Zero fighter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4302" y="1090485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Deployed 1939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34509" y="1686121"/>
            <a:ext cx="2359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 machine guns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 cannons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Speed 310 mph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96669" y="2969206"/>
            <a:ext cx="3454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More advanced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than US/ UK 1940-1942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…highly manoeuvrable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06201" y="4233419"/>
            <a:ext cx="3457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Vulnerable  to fire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Highly skilled pilot could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Beat US in dogfight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10696" y="5657671"/>
            <a:ext cx="3504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Upgraded during war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….but at scale and pace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of US</a:t>
            </a:r>
          </a:p>
        </p:txBody>
      </p:sp>
    </p:spTree>
    <p:extLst>
      <p:ext uri="{BB962C8B-B14F-4D97-AF65-F5344CB8AC3E}">
        <p14:creationId xmlns:p14="http://schemas.microsoft.com/office/powerpoint/2010/main" val="275482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205" y="162556"/>
            <a:ext cx="8911687" cy="1280890"/>
          </a:xfrm>
        </p:spPr>
        <p:txBody>
          <a:bodyPr/>
          <a:lstStyle/>
          <a:p>
            <a:r>
              <a:rPr lang="en-GB" dirty="0" smtClean="0"/>
              <a:t>Campaign continues 1943-44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227"/>
            <a:ext cx="12192000" cy="62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0" y="940526"/>
            <a:ext cx="11720921" cy="5917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5886" y="78376"/>
            <a:ext cx="8807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Landings usually unopposed ….due to bombardments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…islands fall to overwhelming US forces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713" y="247593"/>
            <a:ext cx="8911687" cy="1280890"/>
          </a:xfrm>
        </p:spPr>
        <p:txBody>
          <a:bodyPr/>
          <a:lstStyle/>
          <a:p>
            <a:r>
              <a:rPr lang="en-GB" dirty="0" smtClean="0"/>
              <a:t>Tarawa beach landings…aftermath</a:t>
            </a:r>
            <a:endParaRPr lang="en-GB" dirty="0"/>
          </a:p>
        </p:txBody>
      </p:sp>
      <p:pic>
        <p:nvPicPr>
          <p:cNvPr id="1026" name="Picture 2" descr="Tarawa Beach during the Battle of Taraw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6" y="995083"/>
            <a:ext cx="11955744" cy="5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3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782" y="589275"/>
            <a:ext cx="8911687" cy="128089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098" name="Picture 2" descr="Marines On Tara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-92448"/>
            <a:ext cx="12125325" cy="695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7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76" y="0"/>
            <a:ext cx="10547951" cy="968188"/>
          </a:xfrm>
        </p:spPr>
        <p:txBody>
          <a:bodyPr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fight to last man</a:t>
            </a:r>
            <a:b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….intense fighting ending with banzai charges and mass suicide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3" y="941294"/>
            <a:ext cx="12033885" cy="59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651" y="-72576"/>
            <a:ext cx="10659882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Battle of the Philippine Sea June 19/20 1944</a:t>
            </a:r>
            <a:br>
              <a:rPr lang="en-GB" dirty="0" smtClean="0"/>
            </a:br>
            <a:r>
              <a:rPr lang="en-GB" dirty="0" smtClean="0"/>
              <a:t>….</a:t>
            </a: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US domination of sea and air…technology&amp; training</a:t>
            </a: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86" y="1104492"/>
            <a:ext cx="7822010" cy="5753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5011" y="1040931"/>
            <a:ext cx="3986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Island campaign culminates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….Japanese counterattack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7465" y="2061882"/>
            <a:ext cx="3780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US fleet: 7 large 7 small</a:t>
            </a:r>
          </a:p>
          <a:p>
            <a:r>
              <a:rPr lang="en-GB" dirty="0"/>
              <a:t>Carriers, 7 battleships 900</a:t>
            </a:r>
          </a:p>
          <a:p>
            <a:r>
              <a:rPr lang="en-GB" dirty="0"/>
              <a:t>aircraft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0977" y="3395317"/>
            <a:ext cx="3950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Japanese, 3 large, 4 small</a:t>
            </a:r>
          </a:p>
          <a:p>
            <a:r>
              <a:rPr lang="en-GB" dirty="0"/>
              <a:t>Carriers, 5 battleships, 700 </a:t>
            </a:r>
          </a:p>
          <a:p>
            <a:r>
              <a:rPr lang="en-GB" dirty="0" smtClean="0"/>
              <a:t>Aircraft…untrained pilots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137685" y="4782541"/>
            <a:ext cx="4054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Overwhelming US victory</a:t>
            </a:r>
          </a:p>
          <a:p>
            <a:r>
              <a:rPr lang="en-GB" dirty="0"/>
              <a:t>Lose 120 </a:t>
            </a:r>
            <a:r>
              <a:rPr lang="en-GB" dirty="0" smtClean="0"/>
              <a:t>planes but </a:t>
            </a:r>
            <a:r>
              <a:rPr lang="en-GB" dirty="0"/>
              <a:t>sink 2</a:t>
            </a:r>
          </a:p>
          <a:p>
            <a:r>
              <a:rPr lang="en-GB" dirty="0"/>
              <a:t>Carriers, destroy 500 planes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9910" y="6396335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`No </a:t>
            </a:r>
            <a:r>
              <a:rPr lang="en-GB" dirty="0"/>
              <a:t>obstacle to </a:t>
            </a:r>
            <a:r>
              <a:rPr lang="en-GB" dirty="0" smtClean="0"/>
              <a:t>Philippines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8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750" y="7166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Carrier Aircraft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7" y="1219201"/>
            <a:ext cx="8104149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652" y="758993"/>
            <a:ext cx="535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Grumman “Hellcat” V 6 ..1943 version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9047" y="729822"/>
            <a:ext cx="3407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First version “Wildcat” V5 deployed 940….outclassed by Zero. Speed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290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mph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57344" y="2853042"/>
            <a:ext cx="4243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Hellcats mass produced 1943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Speed up to 390 mph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..6 m/c guns/2 cannon</a:t>
            </a:r>
          </a:p>
          <a:p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272632" y="4670517"/>
            <a:ext cx="3919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Ability to withstand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damage ….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wins by diving down 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Zeros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…required less skilled pilot</a:t>
            </a:r>
          </a:p>
        </p:txBody>
      </p:sp>
    </p:spTree>
    <p:extLst>
      <p:ext uri="{BB962C8B-B14F-4D97-AF65-F5344CB8AC3E}">
        <p14:creationId xmlns:p14="http://schemas.microsoft.com/office/powerpoint/2010/main" val="26766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799" y="44123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Other Technology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88" y="1325455"/>
            <a:ext cx="11026587" cy="5247467"/>
          </a:xfrm>
        </p:spPr>
        <p:txBody>
          <a:bodyPr>
            <a:normAutofit fontScale="92500"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US 5 years ahead of Japanese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Use improves as UK and US ally due to “Lend Lease”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1942– US able to detect ships. Planes within 100 miles…range increases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achieve same goal…1944…but fleet already destroyed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Code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Breaking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do not break US codes….fighting blind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US/ UK break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Japanese military code 1940 (not diplomatic code…no Pearl Harbour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US Aware of Japanese fleet movements…Japanese no equivalent</a:t>
            </a:r>
          </a:p>
        </p:txBody>
      </p:sp>
    </p:spTree>
    <p:extLst>
      <p:ext uri="{BB962C8B-B14F-4D97-AF65-F5344CB8AC3E}">
        <p14:creationId xmlns:p14="http://schemas.microsoft.com/office/powerpoint/2010/main" val="32426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94" y="15247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Japanese campaign 1942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57" y="1127860"/>
            <a:ext cx="8922619" cy="556821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9931970">
            <a:off x="3426594" y="4129236"/>
            <a:ext cx="413887" cy="1116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Down Arrow 6"/>
          <p:cNvSpPr/>
          <p:nvPr/>
        </p:nvSpPr>
        <p:spPr>
          <a:xfrm rot="15334478">
            <a:off x="4204638" y="2664597"/>
            <a:ext cx="413887" cy="1116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3124802" y="3772602"/>
            <a:ext cx="635268" cy="4042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07256" y="3078982"/>
            <a:ext cx="635268" cy="4042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5597157">
            <a:off x="6929991" y="3182755"/>
            <a:ext cx="413887" cy="111653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Down Arrow 10"/>
          <p:cNvSpPr/>
          <p:nvPr/>
        </p:nvSpPr>
        <p:spPr>
          <a:xfrm rot="5597157">
            <a:off x="5125456" y="4384308"/>
            <a:ext cx="413887" cy="111653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1" y="3185963"/>
            <a:ext cx="201048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Japanese South</a:t>
            </a:r>
          </a:p>
          <a:p>
            <a:r>
              <a:rPr lang="en-GB" dirty="0" smtClean="0"/>
              <a:t>2 large carriers</a:t>
            </a:r>
          </a:p>
          <a:p>
            <a:r>
              <a:rPr lang="en-GB" dirty="0" smtClean="0"/>
              <a:t>1 light carrier</a:t>
            </a:r>
          </a:p>
          <a:p>
            <a:r>
              <a:rPr lang="en-GB" dirty="0" smtClean="0"/>
              <a:t>Multiple cruisers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414337" y="2019702"/>
            <a:ext cx="257634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Japanese North Fleet</a:t>
            </a:r>
          </a:p>
          <a:p>
            <a:r>
              <a:rPr lang="en-GB" dirty="0" smtClean="0"/>
              <a:t>4 large carriers</a:t>
            </a:r>
          </a:p>
          <a:p>
            <a:r>
              <a:rPr lang="en-GB" dirty="0" smtClean="0"/>
              <a:t>Battle fleet &amp; escorts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519410" y="4610301"/>
            <a:ext cx="27769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South Pacific fleet</a:t>
            </a:r>
          </a:p>
          <a:p>
            <a:r>
              <a:rPr lang="en-GB" dirty="0" smtClean="0"/>
              <a:t>….2 large carriers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10095297" y="739541"/>
            <a:ext cx="635268" cy="4042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41433" y="1357163"/>
            <a:ext cx="26436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April Southern fleet</a:t>
            </a:r>
          </a:p>
          <a:p>
            <a:r>
              <a:rPr lang="en-GB" dirty="0" smtClean="0"/>
              <a:t>…support occupation</a:t>
            </a:r>
          </a:p>
          <a:p>
            <a:r>
              <a:rPr lang="en-GB" dirty="0" smtClean="0"/>
              <a:t>of New Guinea</a:t>
            </a:r>
          </a:p>
          <a:p>
            <a:r>
              <a:rPr lang="en-GB" dirty="0" smtClean="0"/>
              <a:t>…prepare invasion</a:t>
            </a:r>
          </a:p>
          <a:p>
            <a:r>
              <a:rPr lang="en-GB" dirty="0" smtClean="0"/>
              <a:t>Of Australia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10180321" y="2961372"/>
            <a:ext cx="635268" cy="4042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8754" y="3513221"/>
            <a:ext cx="2913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June…revenge for </a:t>
            </a:r>
          </a:p>
          <a:p>
            <a:r>
              <a:rPr lang="en-GB" dirty="0" smtClean="0"/>
              <a:t>Doolittle raid</a:t>
            </a:r>
          </a:p>
          <a:p>
            <a:r>
              <a:rPr lang="en-GB" dirty="0" smtClean="0"/>
              <a:t>…destroy US Carriers, …capture Midway ….land air base to invade Hawaii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9413508" y="5784783"/>
            <a:ext cx="2680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US/ UK read Japanese</a:t>
            </a:r>
          </a:p>
          <a:p>
            <a:r>
              <a:rPr lang="en-GB" dirty="0"/>
              <a:t>c</a:t>
            </a:r>
            <a:r>
              <a:rPr lang="en-GB" dirty="0" smtClean="0"/>
              <a:t>ode, send fleets to </a:t>
            </a:r>
          </a:p>
          <a:p>
            <a:r>
              <a:rPr lang="en-GB" dirty="0" smtClean="0"/>
              <a:t>intercept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961774" y="2578166"/>
            <a:ext cx="21536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Pacific fleet </a:t>
            </a:r>
          </a:p>
          <a:p>
            <a:r>
              <a:rPr lang="en-GB" dirty="0" smtClean="0"/>
              <a:t>… 2 large carriers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25" y="3076575"/>
            <a:ext cx="600075" cy="427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4191000"/>
            <a:ext cx="600075" cy="42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515" y="3571874"/>
            <a:ext cx="751760" cy="380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215" y="4819649"/>
            <a:ext cx="751760" cy="3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5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93103"/>
            <a:ext cx="8911687" cy="1280890"/>
          </a:xfrm>
        </p:spPr>
        <p:txBody>
          <a:bodyPr/>
          <a:lstStyle/>
          <a:p>
            <a:r>
              <a:rPr lang="en-GB" dirty="0" smtClean="0"/>
              <a:t>Battle of the Coral Sea May4- 8</a:t>
            </a:r>
            <a:r>
              <a:rPr lang="en-GB" baseline="30000" dirty="0" smtClean="0"/>
              <a:t>th</a:t>
            </a:r>
            <a:r>
              <a:rPr lang="en-GB" dirty="0" smtClean="0"/>
              <a:t> 1942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6" y="1665171"/>
            <a:ext cx="8466825" cy="5192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11403" y="1104217"/>
            <a:ext cx="3580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First carrier to carrier battle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2 large, 1 light carrier..both sides 200 aircraft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115" y="2637322"/>
            <a:ext cx="3746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US sink 1 light Japanese</a:t>
            </a:r>
          </a:p>
          <a:p>
            <a:r>
              <a:rPr lang="en-GB" dirty="0"/>
              <a:t>Carrier…damage both</a:t>
            </a:r>
          </a:p>
          <a:p>
            <a:r>
              <a:rPr lang="en-GB" dirty="0"/>
              <a:t>Large carriers…lose 70 planes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4669" y="3807547"/>
            <a:ext cx="3320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Japanese sink 1 large</a:t>
            </a:r>
          </a:p>
          <a:p>
            <a:r>
              <a:rPr lang="en-GB" dirty="0"/>
              <a:t>US carrier …lose 70 planes</a:t>
            </a:r>
          </a:p>
          <a:p>
            <a:r>
              <a:rPr lang="en-GB" dirty="0"/>
              <a:t>…and withdraw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92489" y="4884539"/>
            <a:ext cx="3291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US surviving carrier </a:t>
            </a:r>
          </a:p>
          <a:p>
            <a:r>
              <a:rPr lang="en-GB" dirty="0"/>
              <a:t>Yorktown ..to </a:t>
            </a:r>
            <a:r>
              <a:rPr lang="en-GB" dirty="0" smtClean="0"/>
              <a:t>Hawaii for </a:t>
            </a:r>
            <a:r>
              <a:rPr lang="en-GB" dirty="0" err="1" smtClean="0"/>
              <a:t>repairs..Joins</a:t>
            </a:r>
            <a:r>
              <a:rPr lang="en-GB" dirty="0" smtClean="0"/>
              <a:t> </a:t>
            </a:r>
            <a:r>
              <a:rPr lang="en-GB" dirty="0"/>
              <a:t>US North Pacific fleet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0064" y="1164657"/>
            <a:ext cx="5080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USS Lexington…last moments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0408" y="6168044"/>
            <a:ext cx="2549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Main event </a:t>
            </a:r>
            <a:r>
              <a:rPr lang="en-GB" dirty="0" smtClean="0"/>
              <a:t>in North Pacific imminent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72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048" y="277600"/>
            <a:ext cx="8911687" cy="1280890"/>
          </a:xfrm>
        </p:spPr>
        <p:txBody>
          <a:bodyPr/>
          <a:lstStyle/>
          <a:p>
            <a:r>
              <a:rPr lang="en-GB" dirty="0" smtClean="0"/>
              <a:t>Battle of Midway June 4</a:t>
            </a:r>
            <a:r>
              <a:rPr lang="en-GB" baseline="30000" dirty="0" smtClean="0"/>
              <a:t>th</a:t>
            </a:r>
            <a:r>
              <a:rPr lang="en-GB" dirty="0" smtClean="0"/>
              <a:t> -7</a:t>
            </a:r>
            <a:r>
              <a:rPr lang="en-GB" baseline="30000" dirty="0" smtClean="0"/>
              <a:t>th</a:t>
            </a:r>
            <a:r>
              <a:rPr lang="en-GB" dirty="0" smtClean="0"/>
              <a:t> 1942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916" y="1104829"/>
            <a:ext cx="11600329" cy="3670434"/>
          </a:xfrm>
        </p:spPr>
        <p:txBody>
          <a:bodyPr>
            <a:normAutofit fontScale="925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fleet larger but dispersed, unaware US fleet present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 large carriers, 2 battleships, 3 cruisers, 12 destroyers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250 aircraft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Escort fleet of 2 light carriers + five battleships can’t keep up…not used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Fleet smaller, concentrated, supported by land based planes, know Japanese coming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 large carriers, 10 cruisers, 15 destroyer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230 carrier aircraft + 130 land based ..Midway island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63038" y="5014763"/>
            <a:ext cx="9342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launch bombing attack on Midway….then detect US fleet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…..recall aircraft to carriers to rearm with anti ship weapons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….US dive bombers detect Japanese fleet …aircraft on deck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2216" y="6396335"/>
            <a:ext cx="6841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Sitting Ducks….10 minutes that changed the war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6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177" y="203995"/>
            <a:ext cx="10295823" cy="1280890"/>
          </a:xfrm>
        </p:spPr>
        <p:txBody>
          <a:bodyPr/>
          <a:lstStyle/>
          <a:p>
            <a:r>
              <a:rPr lang="en-GB" dirty="0" smtClean="0"/>
              <a:t>3 large Japanese carriers sunk in 10 minutes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907"/>
            <a:ext cx="12192000" cy="58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15" y="0"/>
            <a:ext cx="8911687" cy="1280890"/>
          </a:xfrm>
        </p:spPr>
        <p:txBody>
          <a:bodyPr/>
          <a:lstStyle/>
          <a:p>
            <a:r>
              <a:rPr lang="en-GB" dirty="0" smtClean="0"/>
              <a:t>Japanese from last carrier counter-attack…sink US carrier Yorktown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3" y="1129553"/>
            <a:ext cx="12095197" cy="58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67546</TotalTime>
  <Words>986</Words>
  <Application>Microsoft Office PowerPoint</Application>
  <PresentationFormat>Widescreen</PresentationFormat>
  <Paragraphs>186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 3</vt:lpstr>
      <vt:lpstr>Wisp</vt:lpstr>
      <vt:lpstr>The Turning Point</vt:lpstr>
      <vt:lpstr>Weapons and Technology: Japanese</vt:lpstr>
      <vt:lpstr>US Carrier Aircraft</vt:lpstr>
      <vt:lpstr>Other Technology</vt:lpstr>
      <vt:lpstr>Japanese campaign 1942</vt:lpstr>
      <vt:lpstr>Battle of the Coral Sea May4- 8th 1942</vt:lpstr>
      <vt:lpstr>Battle of Midway June 4th -7th 1942</vt:lpstr>
      <vt:lpstr>3 large Japanese carriers sunk in 10 minutes</vt:lpstr>
      <vt:lpstr>Japanese from last carrier counter-attack…sink US carrier Yorktown</vt:lpstr>
      <vt:lpstr>US 2nd attack..sinks last Japanese Carrier  …then attack support ships</vt:lpstr>
      <vt:lpstr>Japanese dominance ended  US on its way, intention total destruction of Japan</vt:lpstr>
      <vt:lpstr>Intermission</vt:lpstr>
      <vt:lpstr>Japan versus USA August 1942 </vt:lpstr>
      <vt:lpstr>Pacific War Theatre August 1942</vt:lpstr>
      <vt:lpstr>South Pacific Islands (1) </vt:lpstr>
      <vt:lpstr>South Pacific Islands (2) </vt:lpstr>
      <vt:lpstr>Guadacanal:2,000 square miles, mountains, rivers, swamps,  dense jungle….and bugs</vt:lpstr>
      <vt:lpstr>Guadalcanal August 1942 – February 1943</vt:lpstr>
      <vt:lpstr>Battle of Tarawa …November 1942</vt:lpstr>
      <vt:lpstr>Campaign continues 1943-44 </vt:lpstr>
      <vt:lpstr>PowerPoint Presentation</vt:lpstr>
      <vt:lpstr>Tarawa beach landings…aftermath</vt:lpstr>
      <vt:lpstr>PowerPoint Presentation</vt:lpstr>
      <vt:lpstr>Japanese fight to last man ….intense fighting ending with banzai charges and mass suicide </vt:lpstr>
      <vt:lpstr>Battle of the Philippine Sea June 19/20 1944 ….US domination of sea and air…technology&amp;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1873</cp:revision>
  <dcterms:created xsi:type="dcterms:W3CDTF">2023-02-02T12:46:22Z</dcterms:created>
  <dcterms:modified xsi:type="dcterms:W3CDTF">2025-02-17T15:16:55Z</dcterms:modified>
</cp:coreProperties>
</file>