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4"/>
  </p:notesMasterIdLst>
  <p:sldIdLst>
    <p:sldId id="559" r:id="rId2"/>
    <p:sldId id="546" r:id="rId3"/>
    <p:sldId id="563" r:id="rId4"/>
    <p:sldId id="564" r:id="rId5"/>
    <p:sldId id="562" r:id="rId6"/>
    <p:sldId id="561" r:id="rId7"/>
    <p:sldId id="565" r:id="rId8"/>
    <p:sldId id="566" r:id="rId9"/>
    <p:sldId id="567" r:id="rId10"/>
    <p:sldId id="569" r:id="rId11"/>
    <p:sldId id="568" r:id="rId12"/>
    <p:sldId id="570" r:id="rId13"/>
    <p:sldId id="549" r:id="rId14"/>
    <p:sldId id="547" r:id="rId15"/>
    <p:sldId id="571" r:id="rId16"/>
    <p:sldId id="551" r:id="rId17"/>
    <p:sldId id="572" r:id="rId18"/>
    <p:sldId id="553" r:id="rId19"/>
    <p:sldId id="575" r:id="rId20"/>
    <p:sldId id="552" r:id="rId21"/>
    <p:sldId id="554" r:id="rId22"/>
    <p:sldId id="5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81E0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874" autoAdjust="0"/>
    <p:restoredTop sz="94660"/>
  </p:normalViewPr>
  <p:slideViewPr>
    <p:cSldViewPr snapToGrid="0">
      <p:cViewPr varScale="1">
        <p:scale>
          <a:sx n="118" d="100"/>
          <a:sy n="118" d="100"/>
        </p:scale>
        <p:origin x="84" y="11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17/02/2025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17/02/2025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17/02/2025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17/02/2025</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889" y="0"/>
            <a:ext cx="10322925" cy="1645920"/>
          </a:xfrm>
        </p:spPr>
        <p:txBody>
          <a:bodyPr>
            <a:normAutofit fontScale="90000"/>
          </a:bodyPr>
          <a:lstStyle/>
          <a:p>
            <a:pPr algn="ctr"/>
            <a:r>
              <a:rPr lang="en-GB" dirty="0" smtClean="0"/>
              <a:t>Raising the flag march 1945</a:t>
            </a:r>
            <a:br>
              <a:rPr lang="en-GB" dirty="0" smtClean="0"/>
            </a:br>
            <a:r>
              <a:rPr lang="en-GB" sz="2700" dirty="0" smtClean="0">
                <a:latin typeface="Arial" panose="020B0604020202020204" pitchFamily="34" charset="0"/>
                <a:cs typeface="Arial" panose="020B0604020202020204" pitchFamily="34" charset="0"/>
              </a:rPr>
              <a:t>US lose 7,000 deaths, 19,000 wounded</a:t>
            </a:r>
            <a:br>
              <a:rPr lang="en-GB" sz="2700" dirty="0" smtClean="0">
                <a:latin typeface="Arial" panose="020B0604020202020204" pitchFamily="34" charset="0"/>
                <a:cs typeface="Arial" panose="020B0604020202020204" pitchFamily="34" charset="0"/>
              </a:rPr>
            </a:br>
            <a:r>
              <a:rPr lang="en-GB" sz="2700" dirty="0" smtClean="0">
                <a:latin typeface="Arial" panose="020B0604020202020204" pitchFamily="34" charset="0"/>
                <a:cs typeface="Arial" panose="020B0604020202020204" pitchFamily="34" charset="0"/>
              </a:rPr>
              <a:t>800 out of 20,000 Japanese surrender</a:t>
            </a:r>
            <a:br>
              <a:rPr lang="en-GB" sz="2700" dirty="0" smtClean="0">
                <a:latin typeface="Arial" panose="020B0604020202020204" pitchFamily="34" charset="0"/>
                <a:cs typeface="Arial" panose="020B0604020202020204" pitchFamily="34" charset="0"/>
              </a:rPr>
            </a:br>
            <a:endParaRPr lang="en-GB" sz="27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95422" y="1308295"/>
            <a:ext cx="11896578" cy="5549705"/>
          </a:xfrm>
          <a:prstGeom prst="rect">
            <a:avLst/>
          </a:prstGeom>
        </p:spPr>
      </p:pic>
    </p:spTree>
    <p:extLst>
      <p:ext uri="{BB962C8B-B14F-4D97-AF65-F5344CB8AC3E}">
        <p14:creationId xmlns:p14="http://schemas.microsoft.com/office/powerpoint/2010/main" val="2214568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384" y="159877"/>
            <a:ext cx="8911687" cy="1280890"/>
          </a:xfrm>
        </p:spPr>
        <p:txBody>
          <a:bodyPr/>
          <a:lstStyle/>
          <a:p>
            <a:r>
              <a:rPr lang="en-GB" dirty="0" smtClean="0"/>
              <a:t>Leaflets distributed….warning </a:t>
            </a:r>
            <a:br>
              <a:rPr lang="en-GB" dirty="0" smtClean="0"/>
            </a:br>
            <a:r>
              <a:rPr lang="en-GB" dirty="0" smtClean="0"/>
              <a:t>….not believed</a:t>
            </a:r>
            <a:endParaRPr lang="en-GB" dirty="0"/>
          </a:p>
        </p:txBody>
      </p:sp>
      <p:pic>
        <p:nvPicPr>
          <p:cNvPr id="4" name="Picture 3"/>
          <p:cNvPicPr>
            <a:picLocks noChangeAspect="1"/>
          </p:cNvPicPr>
          <p:nvPr/>
        </p:nvPicPr>
        <p:blipFill>
          <a:blip r:embed="rId2"/>
          <a:stretch>
            <a:fillRect/>
          </a:stretch>
        </p:blipFill>
        <p:spPr>
          <a:xfrm>
            <a:off x="0" y="1280160"/>
            <a:ext cx="12192000" cy="5711483"/>
          </a:xfrm>
          <a:prstGeom prst="rect">
            <a:avLst/>
          </a:prstGeom>
        </p:spPr>
      </p:pic>
    </p:spTree>
    <p:extLst>
      <p:ext uri="{BB962C8B-B14F-4D97-AF65-F5344CB8AC3E}">
        <p14:creationId xmlns:p14="http://schemas.microsoft.com/office/powerpoint/2010/main" val="1175062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811" y="0"/>
            <a:ext cx="8911687" cy="1280890"/>
          </a:xfrm>
        </p:spPr>
        <p:txBody>
          <a:bodyPr>
            <a:normAutofit fontScale="90000"/>
          </a:bodyPr>
          <a:lstStyle/>
          <a:p>
            <a:r>
              <a:rPr lang="en-GB" dirty="0" smtClean="0"/>
              <a:t>Fire bombing of Tokyo: July 1945</a:t>
            </a:r>
            <a:br>
              <a:rPr lang="en-GB" dirty="0" smtClean="0"/>
            </a:br>
            <a:r>
              <a:rPr lang="en-GB" dirty="0" smtClean="0"/>
              <a:t>….all wood city….special designed bombs</a:t>
            </a:r>
            <a:br>
              <a:rPr lang="en-GB" dirty="0" smtClean="0"/>
            </a:br>
            <a:r>
              <a:rPr lang="en-GB" dirty="0" smtClean="0"/>
              <a:t>….city totally destroyed</a:t>
            </a:r>
            <a:br>
              <a:rPr lang="en-GB" dirty="0" smtClean="0"/>
            </a:br>
            <a:r>
              <a:rPr lang="en-GB" dirty="0" smtClean="0"/>
              <a:t>,</a:t>
            </a:r>
            <a:endParaRPr lang="en-GB" dirty="0"/>
          </a:p>
        </p:txBody>
      </p:sp>
      <p:pic>
        <p:nvPicPr>
          <p:cNvPr id="4" name="Picture 3"/>
          <p:cNvPicPr>
            <a:picLocks noChangeAspect="1"/>
          </p:cNvPicPr>
          <p:nvPr/>
        </p:nvPicPr>
        <p:blipFill>
          <a:blip r:embed="rId2"/>
          <a:stretch>
            <a:fillRect/>
          </a:stretch>
        </p:blipFill>
        <p:spPr>
          <a:xfrm>
            <a:off x="0" y="1516828"/>
            <a:ext cx="12192000" cy="5341172"/>
          </a:xfrm>
          <a:prstGeom prst="rect">
            <a:avLst/>
          </a:prstGeom>
        </p:spPr>
      </p:pic>
    </p:spTree>
    <p:extLst>
      <p:ext uri="{BB962C8B-B14F-4D97-AF65-F5344CB8AC3E}">
        <p14:creationId xmlns:p14="http://schemas.microsoft.com/office/powerpoint/2010/main" val="2480396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519" y="173944"/>
            <a:ext cx="8911687" cy="1280890"/>
          </a:xfrm>
        </p:spPr>
        <p:txBody>
          <a:bodyPr/>
          <a:lstStyle/>
          <a:p>
            <a:r>
              <a:rPr lang="en-GB" dirty="0" smtClean="0"/>
              <a:t>Impact:100,000 killed in one day</a:t>
            </a:r>
            <a:endParaRPr lang="en-GB" dirty="0"/>
          </a:p>
        </p:txBody>
      </p:sp>
      <p:pic>
        <p:nvPicPr>
          <p:cNvPr id="4" name="Picture 3"/>
          <p:cNvPicPr>
            <a:picLocks noChangeAspect="1"/>
          </p:cNvPicPr>
          <p:nvPr/>
        </p:nvPicPr>
        <p:blipFill>
          <a:blip r:embed="rId2"/>
          <a:stretch>
            <a:fillRect/>
          </a:stretch>
        </p:blipFill>
        <p:spPr>
          <a:xfrm>
            <a:off x="0" y="1026942"/>
            <a:ext cx="12070080" cy="5831058"/>
          </a:xfrm>
          <a:prstGeom prst="rect">
            <a:avLst/>
          </a:prstGeom>
        </p:spPr>
      </p:pic>
    </p:spTree>
    <p:extLst>
      <p:ext uri="{BB962C8B-B14F-4D97-AF65-F5344CB8AC3E}">
        <p14:creationId xmlns:p14="http://schemas.microsoft.com/office/powerpoint/2010/main" val="3981784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798" y="113536"/>
            <a:ext cx="8911687" cy="810794"/>
          </a:xfrm>
        </p:spPr>
        <p:txBody>
          <a:bodyPr/>
          <a:lstStyle/>
          <a:p>
            <a:pPr algn="ctr"/>
            <a:r>
              <a:rPr lang="en-GB" dirty="0" smtClean="0"/>
              <a:t>Harry Truman (1884-1972)</a:t>
            </a:r>
            <a:endParaRPr lang="en-GB" dirty="0"/>
          </a:p>
        </p:txBody>
      </p:sp>
      <p:pic>
        <p:nvPicPr>
          <p:cNvPr id="4" name="Picture 3"/>
          <p:cNvPicPr>
            <a:picLocks noChangeAspect="1"/>
          </p:cNvPicPr>
          <p:nvPr/>
        </p:nvPicPr>
        <p:blipFill>
          <a:blip r:embed="rId2"/>
          <a:stretch>
            <a:fillRect/>
          </a:stretch>
        </p:blipFill>
        <p:spPr>
          <a:xfrm>
            <a:off x="0" y="1041009"/>
            <a:ext cx="7512148" cy="5816991"/>
          </a:xfrm>
          <a:prstGeom prst="rect">
            <a:avLst/>
          </a:prstGeom>
        </p:spPr>
      </p:pic>
      <p:sp>
        <p:nvSpPr>
          <p:cNvPr id="5" name="TextBox 4"/>
          <p:cNvSpPr txBox="1"/>
          <p:nvPr/>
        </p:nvSpPr>
        <p:spPr>
          <a:xfrm>
            <a:off x="7723697" y="1744392"/>
            <a:ext cx="3919663" cy="2215991"/>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Middle class family</a:t>
            </a:r>
          </a:p>
          <a:p>
            <a:r>
              <a:rPr lang="en-GB" sz="2400" dirty="0">
                <a:latin typeface="Arial" panose="020B0604020202020204" pitchFamily="34" charset="0"/>
                <a:cs typeface="Arial" panose="020B0604020202020204" pitchFamily="34" charset="0"/>
              </a:rPr>
              <a:t>Missouri…technical college</a:t>
            </a:r>
          </a:p>
          <a:p>
            <a:r>
              <a:rPr lang="en-GB" sz="2400" dirty="0">
                <a:latin typeface="Arial" panose="020B0604020202020204" pitchFamily="34" charset="0"/>
                <a:cs typeface="Arial" panose="020B0604020202020204" pitchFamily="34" charset="0"/>
              </a:rPr>
              <a:t>….technical college</a:t>
            </a:r>
          </a:p>
          <a:p>
            <a:r>
              <a:rPr lang="en-GB" sz="2400" dirty="0">
                <a:latin typeface="Arial" panose="020B0604020202020204" pitchFamily="34" charset="0"/>
                <a:cs typeface="Arial" panose="020B0604020202020204" pitchFamily="34" charset="0"/>
              </a:rPr>
              <a:t>…small business man</a:t>
            </a:r>
          </a:p>
          <a:p>
            <a:r>
              <a:rPr lang="en-GB" sz="2400" dirty="0">
                <a:latin typeface="Arial" panose="020B0604020202020204" pitchFamily="34" charset="0"/>
                <a:cs typeface="Arial" panose="020B0604020202020204" pitchFamily="34" charset="0"/>
              </a:rPr>
              <a:t>.. Captain artillery </a:t>
            </a:r>
            <a:r>
              <a:rPr lang="en-GB" sz="2400" dirty="0" smtClean="0">
                <a:latin typeface="Arial" panose="020B0604020202020204" pitchFamily="34" charset="0"/>
                <a:cs typeface="Arial" panose="020B0604020202020204" pitchFamily="34" charset="0"/>
              </a:rPr>
              <a:t>ww</a:t>
            </a:r>
            <a:r>
              <a:rPr lang="en-GB" dirty="0"/>
              <a:t>1</a:t>
            </a:r>
            <a:endParaRPr lang="en-GB" dirty="0" smtClean="0"/>
          </a:p>
          <a:p>
            <a:endParaRPr lang="en-GB" dirty="0" smtClean="0"/>
          </a:p>
        </p:txBody>
      </p:sp>
      <p:sp>
        <p:nvSpPr>
          <p:cNvPr id="6" name="TextBox 5"/>
          <p:cNvSpPr txBox="1"/>
          <p:nvPr/>
        </p:nvSpPr>
        <p:spPr>
          <a:xfrm>
            <a:off x="7856393" y="547813"/>
            <a:ext cx="3519553"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FDR dies April 12, 1945</a:t>
            </a:r>
          </a:p>
          <a:p>
            <a:r>
              <a:rPr lang="en-GB" sz="2400" dirty="0" smtClean="0">
                <a:latin typeface="Arial" panose="020B0604020202020204" pitchFamily="34" charset="0"/>
                <a:cs typeface="Arial" panose="020B0604020202020204" pitchFamily="34" charset="0"/>
              </a:rPr>
              <a:t>Truman VP for 3 months</a:t>
            </a:r>
          </a:p>
          <a:p>
            <a:r>
              <a:rPr lang="en-GB" sz="2400" dirty="0" smtClean="0">
                <a:latin typeface="Arial" panose="020B0604020202020204" pitchFamily="34" charset="0"/>
                <a:cs typeface="Arial" panose="020B0604020202020204" pitchFamily="34" charset="0"/>
              </a:rPr>
              <a:t>…saw FDR twice</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900441" y="3716354"/>
            <a:ext cx="4291559"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Runs haberdashery post WW!</a:t>
            </a:r>
          </a:p>
          <a:p>
            <a:r>
              <a:rPr lang="en-GB" sz="2400" dirty="0">
                <a:latin typeface="Arial" panose="020B0604020202020204" pitchFamily="34" charset="0"/>
                <a:cs typeface="Arial" panose="020B0604020202020204" pitchFamily="34" charset="0"/>
              </a:rPr>
              <a:t>Local </a:t>
            </a:r>
            <a:r>
              <a:rPr lang="en-GB" sz="2400" dirty="0" smtClean="0">
                <a:latin typeface="Arial" panose="020B0604020202020204" pitchFamily="34" charset="0"/>
                <a:cs typeface="Arial" panose="020B0604020202020204" pitchFamily="34" charset="0"/>
              </a:rPr>
              <a:t>political</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Democrat machine</a:t>
            </a:r>
          </a:p>
          <a:p>
            <a:r>
              <a:rPr lang="en-GB" sz="2400" dirty="0" smtClean="0">
                <a:latin typeface="Arial" panose="020B0604020202020204" pitchFamily="34" charset="0"/>
                <a:cs typeface="Arial" panose="020B0604020202020204" pitchFamily="34" charset="0"/>
              </a:rPr>
              <a:t>Prendergast </a:t>
            </a:r>
            <a:r>
              <a:rPr lang="en-GB" sz="2400" dirty="0">
                <a:latin typeface="Arial" panose="020B0604020202020204" pitchFamily="34" charset="0"/>
                <a:cs typeface="Arial" panose="020B0604020202020204" pitchFamily="34" charset="0"/>
              </a:rPr>
              <a:t>“employee</a:t>
            </a:r>
            <a:r>
              <a:rPr lang="en-GB" dirty="0" smtClean="0"/>
              <a:t>”</a:t>
            </a:r>
            <a:endParaRPr lang="en-GB" dirty="0"/>
          </a:p>
        </p:txBody>
      </p:sp>
      <p:sp>
        <p:nvSpPr>
          <p:cNvPr id="8" name="TextBox 7"/>
          <p:cNvSpPr txBox="1"/>
          <p:nvPr/>
        </p:nvSpPr>
        <p:spPr>
          <a:xfrm>
            <a:off x="7838692" y="5454127"/>
            <a:ext cx="4438266"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Senator for </a:t>
            </a:r>
            <a:r>
              <a:rPr lang="en-GB" sz="2400" dirty="0" smtClean="0">
                <a:latin typeface="Arial" panose="020B0604020202020204" pitchFamily="34" charset="0"/>
                <a:cs typeface="Arial" panose="020B0604020202020204" pitchFamily="34" charset="0"/>
              </a:rPr>
              <a:t>Missouri</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4th choice for VP</a:t>
            </a:r>
          </a:p>
          <a:p>
            <a:r>
              <a:rPr lang="en-GB" sz="2400" dirty="0" smtClean="0">
                <a:latin typeface="Arial" panose="020B0604020202020204" pitchFamily="34" charset="0"/>
                <a:cs typeface="Arial" panose="020B0604020202020204" pitchFamily="34" charset="0"/>
              </a:rPr>
              <a:t>Dept. </a:t>
            </a:r>
            <a:r>
              <a:rPr lang="en-GB" sz="2400" dirty="0">
                <a:latin typeface="Arial" panose="020B0604020202020204" pitchFamily="34" charset="0"/>
                <a:cs typeface="Arial" panose="020B0604020202020204" pitchFamily="34" charset="0"/>
              </a:rPr>
              <a:t>of </a:t>
            </a:r>
            <a:r>
              <a:rPr lang="en-GB" sz="2400" dirty="0" smtClean="0">
                <a:latin typeface="Arial" panose="020B0604020202020204" pitchFamily="34" charset="0"/>
                <a:cs typeface="Arial" panose="020B0604020202020204" pitchFamily="34" charset="0"/>
              </a:rPr>
              <a:t>Efficiency </a:t>
            </a:r>
            <a:r>
              <a:rPr lang="en-GB" sz="2400" dirty="0">
                <a:latin typeface="Arial" panose="020B0604020202020204" pitchFamily="34" charset="0"/>
                <a:cs typeface="Arial" panose="020B0604020202020204" pitchFamily="34" charset="0"/>
              </a:rPr>
              <a:t>during WW2</a:t>
            </a:r>
          </a:p>
          <a:p>
            <a:r>
              <a:rPr lang="en-GB" sz="2400" dirty="0">
                <a:latin typeface="Arial" panose="020B0604020202020204" pitchFamily="34" charset="0"/>
                <a:cs typeface="Arial" panose="020B0604020202020204" pitchFamily="34" charset="0"/>
              </a:rPr>
              <a:t>…thought reliable</a:t>
            </a:r>
          </a:p>
        </p:txBody>
      </p:sp>
    </p:spTree>
    <p:extLst>
      <p:ext uri="{BB962C8B-B14F-4D97-AF65-F5344CB8AC3E}">
        <p14:creationId xmlns:p14="http://schemas.microsoft.com/office/powerpoint/2010/main" val="198383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737" y="230215"/>
            <a:ext cx="8911687" cy="1280890"/>
          </a:xfrm>
        </p:spPr>
        <p:txBody>
          <a:bodyPr/>
          <a:lstStyle/>
          <a:p>
            <a:r>
              <a:rPr lang="en-GB" dirty="0" smtClean="0"/>
              <a:t>Manhattan Project 1942-1945</a:t>
            </a:r>
            <a:endParaRPr lang="en-GB" dirty="0"/>
          </a:p>
        </p:txBody>
      </p:sp>
      <p:sp>
        <p:nvSpPr>
          <p:cNvPr id="3" name="Content Placeholder 2"/>
          <p:cNvSpPr>
            <a:spLocks noGrp="1"/>
          </p:cNvSpPr>
          <p:nvPr>
            <p:ph idx="1"/>
          </p:nvPr>
        </p:nvSpPr>
        <p:spPr>
          <a:xfrm>
            <a:off x="1421592" y="1153552"/>
            <a:ext cx="10454849" cy="4459457"/>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Einstein letter to FDR 1939: warning bomb possible, Germans developing</a:t>
            </a:r>
          </a:p>
          <a:p>
            <a:pPr lvl="1"/>
            <a:r>
              <a:rPr lang="en-GB" sz="2400" dirty="0" smtClean="0">
                <a:latin typeface="Arial" panose="020B0604020202020204" pitchFamily="34" charset="0"/>
                <a:cs typeface="Arial" panose="020B0604020202020204" pitchFamily="34" charset="0"/>
              </a:rPr>
              <a:t>Research in UK and US begins</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1940 University of Birmingham/ Cambridge…prove bomb possible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1941 MAUD committee results shared with US</a:t>
            </a:r>
          </a:p>
          <a:p>
            <a:pPr lvl="1"/>
            <a:r>
              <a:rPr lang="en-GB" sz="2400" dirty="0" smtClean="0">
                <a:latin typeface="Arial" panose="020B0604020202020204" pitchFamily="34" charset="0"/>
                <a:cs typeface="Arial" panose="020B0604020202020204" pitchFamily="34" charset="0"/>
              </a:rPr>
              <a:t>UK abandons attempt</a:t>
            </a:r>
          </a:p>
          <a:p>
            <a:pPr lvl="1"/>
            <a:r>
              <a:rPr lang="en-GB" sz="2400" dirty="0" smtClean="0">
                <a:latin typeface="Arial" panose="020B0604020202020204" pitchFamily="34" charset="0"/>
                <a:cs typeface="Arial" panose="020B0604020202020204" pitchFamily="34" charset="0"/>
              </a:rPr>
              <a:t>Shares knowledge….”Lend Lease”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FDR commissions Manhattan project.. US Led</a:t>
            </a:r>
          </a:p>
          <a:p>
            <a:pPr marL="0" indent="0">
              <a:buNone/>
            </a:pPr>
            <a:endParaRPr lang="en-GB" dirty="0"/>
          </a:p>
          <a:p>
            <a:pPr marL="0" indent="0">
              <a:buNone/>
            </a:pPr>
            <a:endParaRPr lang="en-GB" dirty="0"/>
          </a:p>
          <a:p>
            <a:endParaRPr lang="en-GB" dirty="0"/>
          </a:p>
        </p:txBody>
      </p:sp>
      <p:sp>
        <p:nvSpPr>
          <p:cNvPr id="5" name="TextBox 4"/>
          <p:cNvSpPr txBox="1"/>
          <p:nvPr/>
        </p:nvSpPr>
        <p:spPr>
          <a:xfrm>
            <a:off x="1589649" y="5642799"/>
            <a:ext cx="10329824" cy="1539909"/>
          </a:xfrm>
          <a:prstGeom prst="rect">
            <a:avLst/>
          </a:prstGeom>
          <a:noFill/>
        </p:spPr>
        <p:txBody>
          <a:bodyPr wrap="square" rtlCol="0">
            <a:spAutoFit/>
          </a:bodyPr>
          <a:lstStyle/>
          <a:p>
            <a:pPr marL="342900" indent="-342900" defTabSz="457200">
              <a:lnSpc>
                <a:spcPct val="90000"/>
              </a:lnSpc>
              <a:spcBef>
                <a:spcPts val="1000"/>
              </a:spcBef>
              <a:buClr>
                <a:schemeClr val="accent1"/>
              </a:buClr>
              <a:buFont typeface="Wingdings 3" charset="2"/>
              <a:buChar char=""/>
            </a:pPr>
            <a:r>
              <a:rPr lang="en-GB" sz="2200" dirty="0" smtClean="0">
                <a:solidFill>
                  <a:schemeClr val="tx1">
                    <a:lumMod val="75000"/>
                    <a:lumOff val="25000"/>
                  </a:schemeClr>
                </a:solidFill>
                <a:latin typeface="Arial" panose="020B0604020202020204" pitchFamily="34" charset="0"/>
                <a:cs typeface="Arial" panose="020B0604020202020204" pitchFamily="34" charset="0"/>
              </a:rPr>
              <a:t>Truman informed about bomb 3 weeks after assuming office</a:t>
            </a:r>
          </a:p>
          <a:p>
            <a:pPr defTabSz="457200">
              <a:lnSpc>
                <a:spcPct val="90000"/>
              </a:lnSpc>
              <a:spcBef>
                <a:spcPts val="1000"/>
              </a:spcBef>
              <a:buClr>
                <a:schemeClr val="accent1"/>
              </a:buClr>
            </a:pPr>
            <a:r>
              <a:rPr lang="en-GB" sz="2200" dirty="0" smtClean="0">
                <a:solidFill>
                  <a:schemeClr val="tx1">
                    <a:lumMod val="75000"/>
                    <a:lumOff val="25000"/>
                  </a:schemeClr>
                </a:solidFill>
                <a:latin typeface="Arial" panose="020B0604020202020204" pitchFamily="34" charset="0"/>
                <a:cs typeface="Arial" panose="020B0604020202020204" pitchFamily="34" charset="0"/>
              </a:rPr>
              <a:t> 		Programme infiltrated by USSR agents….Stalin aware</a:t>
            </a:r>
          </a:p>
          <a:p>
            <a:pPr defTabSz="457200">
              <a:lnSpc>
                <a:spcPct val="90000"/>
              </a:lnSpc>
              <a:spcBef>
                <a:spcPts val="1000"/>
              </a:spcBef>
              <a:buClr>
                <a:schemeClr val="accent1"/>
              </a:buClr>
            </a:pPr>
            <a:r>
              <a:rPr lang="en-GB" sz="2200" dirty="0">
                <a:solidFill>
                  <a:schemeClr val="tx1">
                    <a:lumMod val="75000"/>
                    <a:lumOff val="25000"/>
                  </a:schemeClr>
                </a:solidFill>
                <a:latin typeface="Arial" panose="020B0604020202020204" pitchFamily="34" charset="0"/>
                <a:cs typeface="Arial" panose="020B0604020202020204" pitchFamily="34" charset="0"/>
              </a:rPr>
              <a:t>	</a:t>
            </a:r>
            <a:r>
              <a:rPr lang="en-GB" sz="2200" dirty="0" smtClean="0">
                <a:solidFill>
                  <a:schemeClr val="tx1">
                    <a:lumMod val="75000"/>
                    <a:lumOff val="25000"/>
                  </a:schemeClr>
                </a:solidFill>
                <a:latin typeface="Arial" panose="020B0604020202020204" pitchFamily="34" charset="0"/>
                <a:cs typeface="Arial" panose="020B0604020202020204" pitchFamily="34" charset="0"/>
              </a:rPr>
              <a:t>	does not know test due July 1945…Potsdam Conference</a:t>
            </a:r>
          </a:p>
          <a:p>
            <a:endParaRPr lang="en-GB" dirty="0"/>
          </a:p>
        </p:txBody>
      </p:sp>
    </p:spTree>
    <p:extLst>
      <p:ext uri="{BB962C8B-B14F-4D97-AF65-F5344CB8AC3E}">
        <p14:creationId xmlns:p14="http://schemas.microsoft.com/office/powerpoint/2010/main" val="25179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57" y="159876"/>
            <a:ext cx="8911687" cy="1280890"/>
          </a:xfrm>
        </p:spPr>
        <p:txBody>
          <a:bodyPr/>
          <a:lstStyle/>
          <a:p>
            <a:r>
              <a:rPr lang="en-GB" dirty="0" smtClean="0"/>
              <a:t>Manhattan project locations</a:t>
            </a:r>
            <a:br>
              <a:rPr lang="en-GB" dirty="0" smtClean="0"/>
            </a:br>
            <a:r>
              <a:rPr lang="en-GB" dirty="0" smtClean="0"/>
              <a:t>…130,000 people, Budget $27Bn (2023)</a:t>
            </a:r>
            <a:endParaRPr lang="en-GB" dirty="0"/>
          </a:p>
        </p:txBody>
      </p:sp>
      <p:pic>
        <p:nvPicPr>
          <p:cNvPr id="6" name="Picture 5"/>
          <p:cNvPicPr>
            <a:picLocks noChangeAspect="1"/>
          </p:cNvPicPr>
          <p:nvPr/>
        </p:nvPicPr>
        <p:blipFill>
          <a:blip r:embed="rId2"/>
          <a:stretch>
            <a:fillRect/>
          </a:stretch>
        </p:blipFill>
        <p:spPr>
          <a:xfrm>
            <a:off x="86061" y="1561514"/>
            <a:ext cx="12105939" cy="5437572"/>
          </a:xfrm>
          <a:prstGeom prst="rect">
            <a:avLst/>
          </a:prstGeom>
        </p:spPr>
      </p:pic>
    </p:spTree>
    <p:extLst>
      <p:ext uri="{BB962C8B-B14F-4D97-AF65-F5344CB8AC3E}">
        <p14:creationId xmlns:p14="http://schemas.microsoft.com/office/powerpoint/2010/main" val="1577658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422" y="0"/>
            <a:ext cx="12224824" cy="1280890"/>
          </a:xfrm>
        </p:spPr>
        <p:txBody>
          <a:bodyPr>
            <a:normAutofit fontScale="90000"/>
          </a:bodyPr>
          <a:lstStyle/>
          <a:p>
            <a:r>
              <a:rPr lang="en-GB" dirty="0" smtClean="0"/>
              <a:t>Potsdam Conference July-August 1945 (</a:t>
            </a:r>
            <a:r>
              <a:rPr lang="en-GB" sz="3100" dirty="0" smtClean="0">
                <a:latin typeface="Arial" panose="020B0604020202020204" pitchFamily="34" charset="0"/>
                <a:cs typeface="Arial" panose="020B0604020202020204" pitchFamily="34" charset="0"/>
              </a:rPr>
              <a:t>Churchill, Truman, Stalin)</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		….	Demand unconditional Surrender from Japan…ignored</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		….USSR to attack Japan</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		…Truman gets results of first atomic test….informs Stalin </a:t>
            </a:r>
            <a:endParaRPr lang="en-GB" sz="31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44960" y="1846729"/>
            <a:ext cx="12190476" cy="5011271"/>
          </a:xfrm>
          <a:prstGeom prst="rect">
            <a:avLst/>
          </a:prstGeom>
        </p:spPr>
      </p:pic>
    </p:spTree>
    <p:extLst>
      <p:ext uri="{BB962C8B-B14F-4D97-AF65-F5344CB8AC3E}">
        <p14:creationId xmlns:p14="http://schemas.microsoft.com/office/powerpoint/2010/main" val="2517161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Truman decision to use bomb</a:t>
            </a:r>
            <a:endParaRPr lang="en-GB" dirty="0"/>
          </a:p>
        </p:txBody>
      </p:sp>
      <p:sp>
        <p:nvSpPr>
          <p:cNvPr id="4" name="Rectangle 3"/>
          <p:cNvSpPr/>
          <p:nvPr/>
        </p:nvSpPr>
        <p:spPr>
          <a:xfrm>
            <a:off x="1036046" y="1392407"/>
            <a:ext cx="9720775" cy="3046988"/>
          </a:xfrm>
          <a:prstGeom prst="rect">
            <a:avLst/>
          </a:prstGeom>
        </p:spPr>
        <p:txBody>
          <a:bodyPr wrap="square">
            <a:spAutoFit/>
          </a:bodyPr>
          <a:lstStyle/>
          <a:p>
            <a:r>
              <a:rPr lang="en-GB" sz="2400" dirty="0" smtClean="0">
                <a:solidFill>
                  <a:srgbClr val="202122"/>
                </a:solidFill>
                <a:latin typeface="Arial" panose="020B0604020202020204" pitchFamily="34" charset="0"/>
              </a:rPr>
              <a:t>….Truman diary: “This </a:t>
            </a:r>
            <a:r>
              <a:rPr lang="en-GB" sz="2400" dirty="0">
                <a:solidFill>
                  <a:srgbClr val="202122"/>
                </a:solidFill>
                <a:latin typeface="Arial" panose="020B0604020202020204" pitchFamily="34" charset="0"/>
              </a:rPr>
              <a:t>weapon is to be used against Japan between now and August 10th. I have told the Sec. of War, Mr. Stimson, to use it so that military objectives and soldiers and sailors are the target and not women and children. Even if the Japs are savages, ruthless, merciless and fanatic, we as the leader of the world for the common welfare cannot drop that terrible bomb on the old capital [Kyoto] or the new [Tokyo]. He and I are in accord. The target will be a purely military one</a:t>
            </a:r>
            <a:r>
              <a:rPr lang="en-GB" sz="2400" dirty="0" smtClean="0">
                <a:solidFill>
                  <a:srgbClr val="202122"/>
                </a:solidFill>
                <a:latin typeface="Arial" panose="020B0604020202020204" pitchFamily="34" charset="0"/>
              </a:rPr>
              <a:t>.</a:t>
            </a:r>
            <a:r>
              <a:rPr lang="en-GB" sz="2400" baseline="30000" dirty="0" smtClean="0">
                <a:solidFill>
                  <a:srgbClr val="202122"/>
                </a:solidFill>
                <a:latin typeface="Arial" panose="020B0604020202020204" pitchFamily="34" charset="0"/>
              </a:rPr>
              <a:t>“</a:t>
            </a:r>
            <a:endParaRPr lang="en-GB" sz="2400" dirty="0"/>
          </a:p>
        </p:txBody>
      </p:sp>
      <p:sp>
        <p:nvSpPr>
          <p:cNvPr id="5" name="TextBox 4"/>
          <p:cNvSpPr txBox="1"/>
          <p:nvPr/>
        </p:nvSpPr>
        <p:spPr>
          <a:xfrm>
            <a:off x="1000461" y="4667785"/>
            <a:ext cx="11048104"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Influences on decision: </a:t>
            </a:r>
          </a:p>
          <a:p>
            <a:r>
              <a:rPr lang="en-GB" sz="2400" dirty="0" smtClean="0">
                <a:latin typeface="Arial" panose="020B0604020202020204" pitchFamily="34" charset="0"/>
                <a:cs typeface="Arial" panose="020B0604020202020204" pitchFamily="34" charset="0"/>
              </a:rPr>
              <a:t>(1)Invasion of Japan  expected 500,000 allied, 1-5 million civilian casualties</a:t>
            </a:r>
          </a:p>
          <a:p>
            <a:r>
              <a:rPr lang="en-GB" sz="2400" dirty="0" smtClean="0">
                <a:latin typeface="Arial" panose="020B0604020202020204" pitchFamily="34" charset="0"/>
                <a:cs typeface="Arial" panose="020B0604020202020204" pitchFamily="34" charset="0"/>
              </a:rPr>
              <a:t>(2) 2 bombs available…..fear one would be dud….</a:t>
            </a:r>
          </a:p>
          <a:p>
            <a:r>
              <a:rPr lang="en-GB" sz="2400" dirty="0" smtClean="0">
                <a:latin typeface="Arial" panose="020B0604020202020204" pitchFamily="34" charset="0"/>
                <a:cs typeface="Arial" panose="020B0604020202020204" pitchFamily="34" charset="0"/>
              </a:rPr>
              <a:t>(3) Use of demonstration rejected…..only use on city would force surrender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8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236" y="-121478"/>
            <a:ext cx="8911687" cy="1280890"/>
          </a:xfrm>
        </p:spPr>
        <p:txBody>
          <a:bodyPr/>
          <a:lstStyle/>
          <a:p>
            <a:r>
              <a:rPr lang="en-GB" dirty="0" smtClean="0"/>
              <a:t>Hiroshima/ Nagasaki</a:t>
            </a:r>
            <a:endParaRPr lang="en-GB" dirty="0"/>
          </a:p>
        </p:txBody>
      </p:sp>
      <p:pic>
        <p:nvPicPr>
          <p:cNvPr id="4" name="Picture 3"/>
          <p:cNvPicPr>
            <a:picLocks noChangeAspect="1"/>
          </p:cNvPicPr>
          <p:nvPr/>
        </p:nvPicPr>
        <p:blipFill>
          <a:blip r:embed="rId2"/>
          <a:stretch>
            <a:fillRect/>
          </a:stretch>
        </p:blipFill>
        <p:spPr>
          <a:xfrm>
            <a:off x="0" y="773723"/>
            <a:ext cx="9284677" cy="6084277"/>
          </a:xfrm>
          <a:prstGeom prst="rect">
            <a:avLst/>
          </a:prstGeom>
        </p:spPr>
      </p:pic>
      <p:sp>
        <p:nvSpPr>
          <p:cNvPr id="5" name="TextBox 4"/>
          <p:cNvSpPr txBox="1"/>
          <p:nvPr/>
        </p:nvSpPr>
        <p:spPr>
          <a:xfrm>
            <a:off x="9281366" y="1068317"/>
            <a:ext cx="2658795" cy="1938992"/>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Hiroshima bomb August 6 </a:t>
            </a:r>
          </a:p>
          <a:p>
            <a:r>
              <a:rPr lang="en-GB" sz="2400" dirty="0" smtClean="0">
                <a:latin typeface="Arial" panose="020B0604020202020204" pitchFamily="34" charset="0"/>
                <a:cs typeface="Arial" panose="020B0604020202020204" pitchFamily="34" charset="0"/>
              </a:rPr>
              <a:t>166,000 die by year end (10,000 soldiers), </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9371840" y="4382639"/>
            <a:ext cx="2658795" cy="1569660"/>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Nagasaki bomb  August 9th </a:t>
            </a:r>
          </a:p>
          <a:p>
            <a:r>
              <a:rPr lang="en-GB" dirty="0"/>
              <a:t>85,000 </a:t>
            </a:r>
            <a:r>
              <a:rPr lang="en-GB" dirty="0" smtClean="0"/>
              <a:t>civilians</a:t>
            </a:r>
          </a:p>
          <a:p>
            <a:r>
              <a:rPr lang="en-GB" dirty="0" smtClean="0"/>
              <a:t>And 800 soldiers</a:t>
            </a:r>
            <a:endParaRPr lang="en-GB" dirty="0"/>
          </a:p>
        </p:txBody>
      </p:sp>
    </p:spTree>
    <p:extLst>
      <p:ext uri="{BB962C8B-B14F-4D97-AF65-F5344CB8AC3E}">
        <p14:creationId xmlns:p14="http://schemas.microsoft.com/office/powerpoint/2010/main" val="785856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801" y="0"/>
            <a:ext cx="8911687" cy="1280890"/>
          </a:xfrm>
        </p:spPr>
        <p:txBody>
          <a:bodyPr/>
          <a:lstStyle/>
          <a:p>
            <a:pPr algn="ctr"/>
            <a:r>
              <a:rPr lang="en-GB" dirty="0" smtClean="0"/>
              <a:t>Hiroshima after</a:t>
            </a:r>
            <a:endParaRPr lang="en-GB" dirty="0"/>
          </a:p>
        </p:txBody>
      </p:sp>
      <p:pic>
        <p:nvPicPr>
          <p:cNvPr id="3074" name="Picture 2" descr="Nagasaki, Japan, September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1" y="654425"/>
            <a:ext cx="11979729" cy="629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30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872" y="370891"/>
            <a:ext cx="8911687" cy="754524"/>
          </a:xfrm>
        </p:spPr>
        <p:txBody>
          <a:bodyPr/>
          <a:lstStyle/>
          <a:p>
            <a:r>
              <a:rPr lang="en-GB" dirty="0" smtClean="0"/>
              <a:t>Japanese “Secret Weapons”</a:t>
            </a:r>
            <a:endParaRPr lang="en-GB" dirty="0"/>
          </a:p>
        </p:txBody>
      </p:sp>
      <p:sp>
        <p:nvSpPr>
          <p:cNvPr id="3" name="Content Placeholder 2"/>
          <p:cNvSpPr>
            <a:spLocks noGrp="1"/>
          </p:cNvSpPr>
          <p:nvPr>
            <p:ph idx="1"/>
          </p:nvPr>
        </p:nvSpPr>
        <p:spPr>
          <a:xfrm>
            <a:off x="1584961" y="1146517"/>
            <a:ext cx="11254153" cy="3636499"/>
          </a:xfrm>
        </p:spPr>
        <p:txBody>
          <a:bodyPr>
            <a:noAutofit/>
          </a:bodyPr>
          <a:lstStyle/>
          <a:p>
            <a:r>
              <a:rPr lang="en-GB" sz="2400" dirty="0" smtClean="0">
                <a:latin typeface="Arial" panose="020B0604020202020204" pitchFamily="34" charset="0"/>
                <a:cs typeface="Arial" panose="020B0604020202020204" pitchFamily="34" charset="0"/>
              </a:rPr>
              <a:t>Chemical and Biological weapons </a:t>
            </a:r>
          </a:p>
          <a:p>
            <a:pPr lvl="1"/>
            <a:r>
              <a:rPr lang="en-GB" sz="2400" dirty="0">
                <a:latin typeface="Arial" panose="020B0604020202020204" pitchFamily="34" charset="0"/>
                <a:cs typeface="Arial" panose="020B0604020202020204" pitchFamily="34" charset="0"/>
              </a:rPr>
              <a:t>Developed and used during invasion of </a:t>
            </a:r>
            <a:r>
              <a:rPr lang="en-GB" sz="2400" dirty="0" smtClean="0">
                <a:latin typeface="Arial" panose="020B0604020202020204" pitchFamily="34" charset="0"/>
                <a:cs typeface="Arial" panose="020B0604020202020204" pitchFamily="34" charset="0"/>
              </a:rPr>
              <a:t>China</a:t>
            </a:r>
          </a:p>
          <a:p>
            <a:pPr lvl="1"/>
            <a:r>
              <a:rPr lang="en-GB" sz="2400" dirty="0" smtClean="0">
                <a:latin typeface="Arial" panose="020B0604020202020204" pitchFamily="34" charset="0"/>
                <a:cs typeface="Arial" panose="020B0604020202020204" pitchFamily="34" charset="0"/>
              </a:rPr>
              <a:t>500,000 Chinese killed</a:t>
            </a:r>
          </a:p>
          <a:p>
            <a:pPr lvl="1"/>
            <a:r>
              <a:rPr lang="en-GB" sz="2400" dirty="0" smtClean="0">
                <a:latin typeface="Arial" panose="020B0604020202020204" pitchFamily="34" charset="0"/>
                <a:cs typeface="Arial" panose="020B0604020202020204" pitchFamily="34" charset="0"/>
              </a:rPr>
              <a:t>Experiments ongoing to spread plague</a:t>
            </a:r>
          </a:p>
          <a:p>
            <a:pPr lvl="1"/>
            <a:r>
              <a:rPr lang="en-GB" sz="2400" dirty="0" smtClean="0">
                <a:latin typeface="Arial" panose="020B0604020202020204" pitchFamily="34" charset="0"/>
                <a:cs typeface="Arial" panose="020B0604020202020204" pitchFamily="34" charset="0"/>
              </a:rPr>
              <a:t>Balloon </a:t>
            </a:r>
            <a:r>
              <a:rPr lang="en-GB" sz="2400" dirty="0">
                <a:latin typeface="Arial" panose="020B0604020202020204" pitchFamily="34" charset="0"/>
                <a:cs typeface="Arial" panose="020B0604020202020204" pitchFamily="34" charset="0"/>
              </a:rPr>
              <a:t>campaign v USA …</a:t>
            </a:r>
            <a:r>
              <a:rPr lang="en-GB" sz="2400" dirty="0" smtClean="0">
                <a:latin typeface="Arial" panose="020B0604020202020204" pitchFamily="34" charset="0"/>
                <a:cs typeface="Arial" panose="020B0604020202020204" pitchFamily="34" charset="0"/>
              </a:rPr>
              <a:t>1944…fail </a:t>
            </a:r>
            <a:endParaRPr lang="en-GB" sz="24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Fire balloon campaign .winds</a:t>
            </a:r>
          </a:p>
          <a:p>
            <a:pPr lvl="1"/>
            <a:r>
              <a:rPr lang="en-GB" sz="2400" dirty="0" smtClean="0">
                <a:latin typeface="Arial" panose="020B0604020202020204" pitchFamily="34" charset="0"/>
                <a:cs typeface="Arial" panose="020B0604020202020204" pitchFamily="34" charset="0"/>
              </a:rPr>
              <a:t>Incendiary bombs </a:t>
            </a:r>
          </a:p>
          <a:p>
            <a:pPr lvl="1"/>
            <a:r>
              <a:rPr lang="en-GB" sz="2400" dirty="0" smtClean="0">
                <a:latin typeface="Arial" panose="020B0604020202020204" pitchFamily="34" charset="0"/>
                <a:cs typeface="Arial" panose="020B0604020202020204" pitchFamily="34" charset="0"/>
              </a:rPr>
              <a:t>Ignite Washington State…kill 5 children</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p:txBody>
      </p:sp>
      <p:sp>
        <p:nvSpPr>
          <p:cNvPr id="4" name="TextBox 3"/>
          <p:cNvSpPr txBox="1"/>
          <p:nvPr/>
        </p:nvSpPr>
        <p:spPr>
          <a:xfrm>
            <a:off x="2175528" y="5802510"/>
            <a:ext cx="10381368" cy="95410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sz="2800" dirty="0"/>
              <a:t>US Government aware…supress news to avoid fear/ encourage</a:t>
            </a:r>
          </a:p>
          <a:p>
            <a:endParaRPr lang="en-GB" sz="2800" dirty="0"/>
          </a:p>
        </p:txBody>
      </p:sp>
      <p:sp>
        <p:nvSpPr>
          <p:cNvPr id="5" name="TextBox 4"/>
          <p:cNvSpPr txBox="1"/>
          <p:nvPr/>
        </p:nvSpPr>
        <p:spPr>
          <a:xfrm>
            <a:off x="3038622" y="6273515"/>
            <a:ext cx="8876725" cy="584775"/>
          </a:xfrm>
          <a:prstGeom prst="rect">
            <a:avLst/>
          </a:prstGeom>
          <a:noFill/>
        </p:spPr>
        <p:txBody>
          <a:bodyPr wrap="none" rtlCol="0">
            <a:spAutoFit/>
          </a:bodyPr>
          <a:lstStyle/>
          <a:p>
            <a:r>
              <a:rPr lang="en-GB" sz="3200" dirty="0">
                <a:latin typeface="Arial" panose="020B0604020202020204" pitchFamily="34" charset="0"/>
                <a:cs typeface="Arial" panose="020B0604020202020204" pitchFamily="34" charset="0"/>
              </a:rPr>
              <a:t>The only effective “secret weapon” </a:t>
            </a:r>
            <a:r>
              <a:rPr lang="en-GB" sz="3200" dirty="0" smtClean="0">
                <a:latin typeface="Arial" panose="020B0604020202020204" pitchFamily="34" charset="0"/>
                <a:cs typeface="Arial" panose="020B0604020202020204" pitchFamily="34" charset="0"/>
              </a:rPr>
              <a:t>….Kamikaze</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52869"/>
          </a:xfrm>
        </p:spPr>
        <p:txBody>
          <a:bodyPr/>
          <a:lstStyle/>
          <a:p>
            <a:r>
              <a:rPr lang="en-GB" dirty="0" smtClean="0"/>
              <a:t>USSR Invasion of Manchuria</a:t>
            </a:r>
            <a:endParaRPr lang="en-GB" dirty="0"/>
          </a:p>
        </p:txBody>
      </p:sp>
      <p:pic>
        <p:nvPicPr>
          <p:cNvPr id="4" name="Picture 3"/>
          <p:cNvPicPr>
            <a:picLocks noChangeAspect="1"/>
          </p:cNvPicPr>
          <p:nvPr/>
        </p:nvPicPr>
        <p:blipFill>
          <a:blip r:embed="rId2"/>
          <a:stretch>
            <a:fillRect/>
          </a:stretch>
        </p:blipFill>
        <p:spPr>
          <a:xfrm>
            <a:off x="196947" y="1745199"/>
            <a:ext cx="7174524" cy="4986191"/>
          </a:xfrm>
          <a:prstGeom prst="rect">
            <a:avLst/>
          </a:prstGeom>
        </p:spPr>
      </p:pic>
      <p:pic>
        <p:nvPicPr>
          <p:cNvPr id="6" name="Picture 5"/>
          <p:cNvPicPr>
            <a:picLocks noChangeAspect="1"/>
          </p:cNvPicPr>
          <p:nvPr/>
        </p:nvPicPr>
        <p:blipFill>
          <a:blip r:embed="rId3"/>
          <a:stretch>
            <a:fillRect/>
          </a:stretch>
        </p:blipFill>
        <p:spPr>
          <a:xfrm>
            <a:off x="3354704" y="4614202"/>
            <a:ext cx="1048483" cy="707951"/>
          </a:xfrm>
          <a:prstGeom prst="rect">
            <a:avLst/>
          </a:prstGeom>
        </p:spPr>
      </p:pic>
      <p:pic>
        <p:nvPicPr>
          <p:cNvPr id="7" name="Picture 6"/>
          <p:cNvPicPr>
            <a:picLocks noChangeAspect="1"/>
          </p:cNvPicPr>
          <p:nvPr/>
        </p:nvPicPr>
        <p:blipFill>
          <a:blip r:embed="rId3"/>
          <a:stretch>
            <a:fillRect/>
          </a:stretch>
        </p:blipFill>
        <p:spPr>
          <a:xfrm>
            <a:off x="552889" y="4569654"/>
            <a:ext cx="1048483" cy="707951"/>
          </a:xfrm>
          <a:prstGeom prst="rect">
            <a:avLst/>
          </a:prstGeom>
        </p:spPr>
      </p:pic>
      <p:pic>
        <p:nvPicPr>
          <p:cNvPr id="5" name="Picture 4"/>
          <p:cNvPicPr>
            <a:picLocks noChangeAspect="1"/>
          </p:cNvPicPr>
          <p:nvPr/>
        </p:nvPicPr>
        <p:blipFill>
          <a:blip r:embed="rId4"/>
          <a:stretch>
            <a:fillRect/>
          </a:stretch>
        </p:blipFill>
        <p:spPr>
          <a:xfrm>
            <a:off x="492369" y="2194561"/>
            <a:ext cx="1392703" cy="1026942"/>
          </a:xfrm>
          <a:prstGeom prst="rect">
            <a:avLst/>
          </a:prstGeom>
        </p:spPr>
      </p:pic>
      <p:pic>
        <p:nvPicPr>
          <p:cNvPr id="9" name="Picture 8"/>
          <p:cNvPicPr>
            <a:picLocks noChangeAspect="1"/>
          </p:cNvPicPr>
          <p:nvPr/>
        </p:nvPicPr>
        <p:blipFill>
          <a:blip r:embed="rId4"/>
          <a:stretch>
            <a:fillRect/>
          </a:stretch>
        </p:blipFill>
        <p:spPr>
          <a:xfrm>
            <a:off x="2290690" y="2417298"/>
            <a:ext cx="1392703" cy="1026942"/>
          </a:xfrm>
          <a:prstGeom prst="rect">
            <a:avLst/>
          </a:prstGeom>
        </p:spPr>
      </p:pic>
      <p:pic>
        <p:nvPicPr>
          <p:cNvPr id="10" name="Picture 9"/>
          <p:cNvPicPr>
            <a:picLocks noChangeAspect="1"/>
          </p:cNvPicPr>
          <p:nvPr/>
        </p:nvPicPr>
        <p:blipFill>
          <a:blip r:embed="rId4"/>
          <a:stretch>
            <a:fillRect/>
          </a:stretch>
        </p:blipFill>
        <p:spPr>
          <a:xfrm>
            <a:off x="3695113" y="2865120"/>
            <a:ext cx="1392703" cy="1026942"/>
          </a:xfrm>
          <a:prstGeom prst="rect">
            <a:avLst/>
          </a:prstGeom>
        </p:spPr>
      </p:pic>
      <p:sp>
        <p:nvSpPr>
          <p:cNvPr id="12" name="Down Arrow 11"/>
          <p:cNvSpPr/>
          <p:nvPr/>
        </p:nvSpPr>
        <p:spPr>
          <a:xfrm>
            <a:off x="3024554" y="3742006"/>
            <a:ext cx="801859" cy="1026941"/>
          </a:xfrm>
          <a:prstGeom prst="downArrow">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Down Arrow 14"/>
          <p:cNvSpPr/>
          <p:nvPr/>
        </p:nvSpPr>
        <p:spPr>
          <a:xfrm>
            <a:off x="841717" y="3472376"/>
            <a:ext cx="801859" cy="1026941"/>
          </a:xfrm>
          <a:prstGeom prst="downArrow">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7483186" y="3257911"/>
            <a:ext cx="4848664"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USS$ 1.5m overwhelm 1m</a:t>
            </a:r>
          </a:p>
          <a:p>
            <a:r>
              <a:rPr lang="en-GB" sz="2400" dirty="0" smtClean="0">
                <a:latin typeface="Arial" panose="020B0604020202020204" pitchFamily="34" charset="0"/>
                <a:cs typeface="Arial" panose="020B0604020202020204" pitchFamily="34" charset="0"/>
              </a:rPr>
              <a:t>Japanese..5x planes &amp; tanks</a:t>
            </a:r>
            <a:endParaRPr lang="en-GB" sz="24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6053357" y="2375095"/>
            <a:ext cx="1048483" cy="707951"/>
          </a:xfrm>
          <a:prstGeom prst="rect">
            <a:avLst/>
          </a:prstGeom>
        </p:spPr>
      </p:pic>
      <p:pic>
        <p:nvPicPr>
          <p:cNvPr id="19" name="Picture 18"/>
          <p:cNvPicPr>
            <a:picLocks noChangeAspect="1"/>
          </p:cNvPicPr>
          <p:nvPr/>
        </p:nvPicPr>
        <p:blipFill>
          <a:blip r:embed="rId4"/>
          <a:stretch>
            <a:fillRect/>
          </a:stretch>
        </p:blipFill>
        <p:spPr>
          <a:xfrm>
            <a:off x="3931919" y="1969476"/>
            <a:ext cx="1392703" cy="808893"/>
          </a:xfrm>
          <a:prstGeom prst="rect">
            <a:avLst/>
          </a:prstGeom>
        </p:spPr>
      </p:pic>
      <p:sp>
        <p:nvSpPr>
          <p:cNvPr id="20" name="Down Arrow 19"/>
          <p:cNvSpPr/>
          <p:nvPr/>
        </p:nvSpPr>
        <p:spPr>
          <a:xfrm rot="16445986">
            <a:off x="5130019" y="2077330"/>
            <a:ext cx="801859" cy="1026941"/>
          </a:xfrm>
          <a:prstGeom prst="downArrow">
            <a:avLst/>
          </a:prstGeom>
          <a:noFill/>
          <a:ln w="698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7335060" y="5450817"/>
            <a:ext cx="4551246" cy="830997"/>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Advance to 38th parallel Korea</a:t>
            </a:r>
          </a:p>
          <a:p>
            <a:r>
              <a:rPr lang="en-GB" dirty="0"/>
              <a:t>….threaten  Japanese mainland</a:t>
            </a:r>
          </a:p>
        </p:txBody>
      </p:sp>
      <p:sp>
        <p:nvSpPr>
          <p:cNvPr id="3" name="TextBox 2"/>
          <p:cNvSpPr txBox="1"/>
          <p:nvPr/>
        </p:nvSpPr>
        <p:spPr>
          <a:xfrm>
            <a:off x="7433534" y="1699708"/>
            <a:ext cx="4618572"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Invasion same day as Nagasaki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bomb</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9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p:bldP spid="20" grpId="0" animBg="1"/>
      <p:bldP spid="16"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itle 3"/>
          <p:cNvSpPr>
            <a:spLocks noGrp="1"/>
          </p:cNvSpPr>
          <p:nvPr>
            <p:ph type="title"/>
          </p:nvPr>
        </p:nvSpPr>
        <p:spPr>
          <a:xfrm>
            <a:off x="2705467" y="286485"/>
            <a:ext cx="8911687" cy="1280890"/>
          </a:xfrm>
        </p:spPr>
        <p:txBody>
          <a:bodyPr/>
          <a:lstStyle/>
          <a:p>
            <a:r>
              <a:rPr lang="en-GB" dirty="0" smtClean="0"/>
              <a:t>Japanese Surrender on USS Missouri</a:t>
            </a:r>
            <a:br>
              <a:rPr lang="en-GB" dirty="0" smtClean="0"/>
            </a:br>
            <a:r>
              <a:rPr lang="en-GB" dirty="0" smtClean="0"/>
              <a:t>…Macarthur watching </a:t>
            </a:r>
            <a:endParaRPr lang="en-GB" dirty="0"/>
          </a:p>
        </p:txBody>
      </p:sp>
      <p:pic>
        <p:nvPicPr>
          <p:cNvPr id="6" name="Picture 5"/>
          <p:cNvPicPr>
            <a:picLocks noChangeAspect="1"/>
          </p:cNvPicPr>
          <p:nvPr/>
        </p:nvPicPr>
        <p:blipFill>
          <a:blip r:embed="rId2"/>
          <a:stretch>
            <a:fillRect/>
          </a:stretch>
        </p:blipFill>
        <p:spPr>
          <a:xfrm>
            <a:off x="161365" y="1561514"/>
            <a:ext cx="12030635" cy="5828962"/>
          </a:xfrm>
          <a:prstGeom prst="rect">
            <a:avLst/>
          </a:prstGeom>
        </p:spPr>
      </p:pic>
    </p:spTree>
    <p:extLst>
      <p:ext uri="{BB962C8B-B14F-4D97-AF65-F5344CB8AC3E}">
        <p14:creationId xmlns:p14="http://schemas.microsoft.com/office/powerpoint/2010/main" val="2982309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089" y="2429778"/>
            <a:ext cx="8911687" cy="1280890"/>
          </a:xfrm>
        </p:spPr>
        <p:txBody>
          <a:bodyPr>
            <a:normAutofit fontScale="90000"/>
          </a:bodyPr>
          <a:lstStyle/>
          <a:p>
            <a:r>
              <a:rPr lang="en-GB" dirty="0" smtClean="0"/>
              <a:t>World war is over, much of world in ruins</a:t>
            </a:r>
            <a:br>
              <a:rPr lang="en-GB" dirty="0" smtClean="0"/>
            </a:br>
            <a:r>
              <a:rPr lang="en-GB" dirty="0" smtClean="0"/>
              <a:t>…will Versailles be repeated</a:t>
            </a:r>
            <a:br>
              <a:rPr lang="en-GB" dirty="0" smtClean="0"/>
            </a:br>
            <a:r>
              <a:rPr lang="en-GB" dirty="0" smtClean="0"/>
              <a:t>….or a new world order created</a:t>
            </a:r>
            <a:endParaRPr lang="en-GB" dirty="0"/>
          </a:p>
        </p:txBody>
      </p:sp>
      <p:sp>
        <p:nvSpPr>
          <p:cNvPr id="3" name="TextBox 2"/>
          <p:cNvSpPr txBox="1"/>
          <p:nvPr/>
        </p:nvSpPr>
        <p:spPr>
          <a:xfrm>
            <a:off x="2318657" y="5181600"/>
            <a:ext cx="8643456"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Next Talk Monday March 3</a:t>
            </a:r>
            <a:r>
              <a:rPr lang="en-GB" sz="3200" baseline="30000" dirty="0" smtClean="0">
                <a:latin typeface="Arial" panose="020B0604020202020204" pitchFamily="34" charset="0"/>
                <a:cs typeface="Arial" panose="020B0604020202020204" pitchFamily="34" charset="0"/>
              </a:rPr>
              <a:t>rd</a:t>
            </a:r>
            <a:r>
              <a:rPr lang="en-GB" sz="3200" dirty="0" smtClean="0">
                <a:latin typeface="Arial" panose="020B0604020202020204" pitchFamily="34" charset="0"/>
                <a:cs typeface="Arial" panose="020B0604020202020204" pitchFamily="34" charset="0"/>
              </a:rPr>
              <a:t> …Post War World</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876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1731" y="0"/>
            <a:ext cx="8911687" cy="1280890"/>
          </a:xfrm>
        </p:spPr>
        <p:txBody>
          <a:bodyPr>
            <a:normAutofit fontScale="90000"/>
          </a:bodyPr>
          <a:lstStyle/>
          <a:p>
            <a:r>
              <a:rPr lang="en-GB" dirty="0" smtClean="0"/>
              <a:t>Okinawa Campaign April – July 1945</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t>
            </a:r>
            <a:endParaRPr lang="en-GB" dirty="0"/>
          </a:p>
        </p:txBody>
      </p:sp>
      <p:sp>
        <p:nvSpPr>
          <p:cNvPr id="3" name="Content Placeholder 2"/>
          <p:cNvSpPr>
            <a:spLocks noGrp="1"/>
          </p:cNvSpPr>
          <p:nvPr>
            <p:ph idx="1"/>
          </p:nvPr>
        </p:nvSpPr>
        <p:spPr>
          <a:xfrm>
            <a:off x="1608268" y="589601"/>
            <a:ext cx="11940988" cy="4501662"/>
          </a:xfrm>
        </p:spPr>
        <p:txBody>
          <a:bodyPr>
            <a:noAutofit/>
          </a:bodyPr>
          <a:lstStyle/>
          <a:p>
            <a:r>
              <a:rPr lang="en-GB" sz="2800" dirty="0" smtClean="0">
                <a:latin typeface="Arial" panose="020B0604020202020204" pitchFamily="34" charset="0"/>
                <a:cs typeface="Arial" panose="020B0604020202020204" pitchFamily="34" charset="0"/>
              </a:rPr>
              <a:t>About Okinawa </a:t>
            </a:r>
          </a:p>
          <a:p>
            <a:pPr lvl="1"/>
            <a:r>
              <a:rPr lang="en-GB" sz="2800" dirty="0" smtClean="0">
                <a:latin typeface="Arial" panose="020B0604020202020204" pitchFamily="34" charset="0"/>
                <a:cs typeface="Arial" panose="020B0604020202020204" pitchFamily="34" charset="0"/>
              </a:rPr>
              <a:t>490 square mile</a:t>
            </a:r>
          </a:p>
          <a:p>
            <a:pPr lvl="1"/>
            <a:r>
              <a:rPr lang="en-GB" sz="2800" dirty="0" smtClean="0">
                <a:latin typeface="Arial" panose="020B0604020202020204" pitchFamily="34" charset="0"/>
                <a:cs typeface="Arial" panose="020B0604020202020204" pitchFamily="34" charset="0"/>
              </a:rPr>
              <a:t>First Japanese territory invaded, 500,000 civilian , 100, 000 soldiers</a:t>
            </a:r>
          </a:p>
          <a:p>
            <a:pPr lvl="1"/>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US Objective</a:t>
            </a:r>
          </a:p>
          <a:p>
            <a:pPr lvl="1"/>
            <a:r>
              <a:rPr lang="en-GB" sz="2800" dirty="0">
                <a:latin typeface="Arial" panose="020B0604020202020204" pitchFamily="34" charset="0"/>
                <a:cs typeface="Arial" panose="020B0604020202020204" pitchFamily="34" charset="0"/>
              </a:rPr>
              <a:t>Base for </a:t>
            </a:r>
            <a:r>
              <a:rPr lang="en-GB" sz="2800" dirty="0" smtClean="0">
                <a:latin typeface="Arial" panose="020B0604020202020204" pitchFamily="34" charset="0"/>
                <a:cs typeface="Arial" panose="020B0604020202020204" pitchFamily="34" charset="0"/>
              </a:rPr>
              <a:t>“Super fortress </a:t>
            </a:r>
            <a:r>
              <a:rPr lang="en-GB" sz="2800" dirty="0">
                <a:latin typeface="Arial" panose="020B0604020202020204" pitchFamily="34" charset="0"/>
                <a:cs typeface="Arial" panose="020B0604020202020204" pitchFamily="34" charset="0"/>
              </a:rPr>
              <a:t>bombers”</a:t>
            </a:r>
          </a:p>
          <a:p>
            <a:pPr lvl="1"/>
            <a:r>
              <a:rPr lang="en-GB" sz="2800" dirty="0">
                <a:latin typeface="Arial" panose="020B0604020202020204" pitchFamily="34" charset="0"/>
                <a:cs typeface="Arial" panose="020B0604020202020204" pitchFamily="34" charset="0"/>
              </a:rPr>
              <a:t>Land base for invasion of Japan</a:t>
            </a:r>
          </a:p>
          <a:p>
            <a:pPr lvl="1"/>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US forces overwhelming:</a:t>
            </a:r>
          </a:p>
          <a:p>
            <a:pPr lvl="1"/>
            <a:r>
              <a:rPr lang="en-GB" sz="2800" dirty="0" smtClean="0">
                <a:latin typeface="Arial" panose="020B0604020202020204" pitchFamily="34" charset="0"/>
                <a:cs typeface="Arial" panose="020B0604020202020204" pitchFamily="34" charset="0"/>
              </a:rPr>
              <a:t>20 carriers (including 8 British) </a:t>
            </a:r>
          </a:p>
          <a:p>
            <a:pPr lvl="1"/>
            <a:r>
              <a:rPr lang="en-GB" sz="2800" dirty="0" smtClean="0">
                <a:latin typeface="Arial" panose="020B0604020202020204" pitchFamily="34" charset="0"/>
                <a:cs typeface="Arial" panose="020B0604020202020204" pitchFamily="34" charset="0"/>
              </a:rPr>
              <a:t>250,000 landing….rises to 500,000 </a:t>
            </a:r>
          </a:p>
        </p:txBody>
      </p:sp>
    </p:spTree>
    <p:extLst>
      <p:ext uri="{BB962C8B-B14F-4D97-AF65-F5344CB8AC3E}">
        <p14:creationId xmlns:p14="http://schemas.microsoft.com/office/powerpoint/2010/main" val="8621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096" y="202079"/>
            <a:ext cx="8911687" cy="1280890"/>
          </a:xfrm>
        </p:spPr>
        <p:txBody>
          <a:bodyPr/>
          <a:lstStyle/>
          <a:p>
            <a:r>
              <a:rPr lang="en-GB" dirty="0" smtClean="0"/>
              <a:t>Existential warfare: use of child soldiers</a:t>
            </a:r>
            <a:endParaRPr lang="en-GB" dirty="0"/>
          </a:p>
        </p:txBody>
      </p:sp>
      <p:pic>
        <p:nvPicPr>
          <p:cNvPr id="4098" name="Picture 2" descr="https://upload.wikimedia.org/wikipedia/commons/e/eb/Childsoldier_In_Okinaw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90" y="1056054"/>
            <a:ext cx="12072010" cy="580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70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691" y="0"/>
            <a:ext cx="8911687" cy="1280890"/>
          </a:xfrm>
        </p:spPr>
        <p:txBody>
          <a:bodyPr/>
          <a:lstStyle/>
          <a:p>
            <a:r>
              <a:rPr lang="en-GB" dirty="0" smtClean="0"/>
              <a:t>Kamikaze pilots end route to Okinawa</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076"/>
            <a:ext cx="12192000" cy="580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624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993" y="145808"/>
            <a:ext cx="8911687" cy="1280890"/>
          </a:xfrm>
        </p:spPr>
        <p:txBody>
          <a:bodyPr/>
          <a:lstStyle/>
          <a:p>
            <a:pPr algn="ctr"/>
            <a:r>
              <a:rPr lang="en-GB" dirty="0" smtClean="0"/>
              <a:t>Kamikaze attack</a:t>
            </a:r>
            <a:endParaRPr lang="en-GB" dirty="0"/>
          </a:p>
        </p:txBody>
      </p:sp>
      <p:pic>
        <p:nvPicPr>
          <p:cNvPr id="4" name="Picture 3"/>
          <p:cNvPicPr>
            <a:picLocks noChangeAspect="1"/>
          </p:cNvPicPr>
          <p:nvPr/>
        </p:nvPicPr>
        <p:blipFill>
          <a:blip r:embed="rId2"/>
          <a:stretch>
            <a:fillRect/>
          </a:stretch>
        </p:blipFill>
        <p:spPr>
          <a:xfrm>
            <a:off x="0" y="1195754"/>
            <a:ext cx="12140609" cy="5662246"/>
          </a:xfrm>
          <a:prstGeom prst="rect">
            <a:avLst/>
          </a:prstGeom>
        </p:spPr>
      </p:pic>
    </p:spTree>
    <p:extLst>
      <p:ext uri="{BB962C8B-B14F-4D97-AF65-F5344CB8AC3E}">
        <p14:creationId xmlns:p14="http://schemas.microsoft.com/office/powerpoint/2010/main" val="503349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45" y="-1"/>
            <a:ext cx="12573427" cy="1308847"/>
          </a:xfrm>
        </p:spPr>
        <p:txBody>
          <a:bodyPr>
            <a:normAutofit/>
          </a:bodyPr>
          <a:lstStyle/>
          <a:p>
            <a:pPr algn="ctr"/>
            <a:r>
              <a:rPr lang="en-GB" sz="3200" dirty="0" smtClean="0">
                <a:latin typeface="Arial" panose="020B0604020202020204" pitchFamily="34" charset="0"/>
                <a:cs typeface="Arial" panose="020B0604020202020204" pitchFamily="34" charset="0"/>
              </a:rPr>
              <a:t>Kamikazes are effective: …8 ships sunk, 400 damaged,</a:t>
            </a:r>
            <a:endParaRPr lang="en-GB"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0" y="776229"/>
            <a:ext cx="12190476" cy="6081771"/>
          </a:xfrm>
          <a:prstGeom prst="rect">
            <a:avLst/>
          </a:prstGeom>
        </p:spPr>
      </p:pic>
    </p:spTree>
    <p:extLst>
      <p:ext uri="{BB962C8B-B14F-4D97-AF65-F5344CB8AC3E}">
        <p14:creationId xmlns:p14="http://schemas.microsoft.com/office/powerpoint/2010/main" val="3995737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0872" y="265798"/>
            <a:ext cx="8911687" cy="1280890"/>
          </a:xfrm>
        </p:spPr>
        <p:txBody>
          <a:bodyPr/>
          <a:lstStyle/>
          <a:p>
            <a:pPr algn="ctr"/>
            <a:r>
              <a:rPr lang="en-GB" dirty="0" smtClean="0"/>
              <a:t>Okinawa aftermath</a:t>
            </a:r>
            <a:endParaRPr lang="en-GB" dirty="0"/>
          </a:p>
        </p:txBody>
      </p:sp>
      <p:sp>
        <p:nvSpPr>
          <p:cNvPr id="3" name="Content Placeholder 2"/>
          <p:cNvSpPr>
            <a:spLocks noGrp="1"/>
          </p:cNvSpPr>
          <p:nvPr>
            <p:ph idx="1"/>
          </p:nvPr>
        </p:nvSpPr>
        <p:spPr>
          <a:xfrm>
            <a:off x="451821" y="1387736"/>
            <a:ext cx="11575228" cy="5368066"/>
          </a:xfrm>
        </p:spPr>
        <p:txBody>
          <a:bodyPr>
            <a:normAutofit/>
          </a:bodyPr>
          <a:lstStyle/>
          <a:p>
            <a:r>
              <a:rPr lang="en-GB" sz="2800" dirty="0" smtClean="0">
                <a:latin typeface="Arial" panose="020B0604020202020204" pitchFamily="34" charset="0"/>
                <a:cs typeface="Arial" panose="020B0604020202020204" pitchFamily="34" charset="0"/>
              </a:rPr>
              <a:t>War becomes a fight to extinction</a:t>
            </a:r>
          </a:p>
          <a:p>
            <a:pPr lvl="1"/>
            <a:r>
              <a:rPr lang="en-GB" sz="2800" dirty="0">
                <a:latin typeface="Arial" panose="020B0604020202020204" pitchFamily="34" charset="0"/>
                <a:cs typeface="Arial" panose="020B0604020202020204" pitchFamily="34" charset="0"/>
              </a:rPr>
              <a:t>100,000 Japanese soldiers,(2,000 </a:t>
            </a:r>
            <a:r>
              <a:rPr lang="en-GB" sz="2800" dirty="0" smtClean="0">
                <a:latin typeface="Arial" panose="020B0604020202020204" pitchFamily="34" charset="0"/>
                <a:cs typeface="Arial" panose="020B0604020202020204" pitchFamily="34" charset="0"/>
              </a:rPr>
              <a:t>surrender)</a:t>
            </a:r>
            <a:endParaRPr lang="en-GB" sz="2800" dirty="0">
              <a:latin typeface="Arial" panose="020B0604020202020204" pitchFamily="34" charset="0"/>
              <a:cs typeface="Arial" panose="020B0604020202020204" pitchFamily="34" charset="0"/>
            </a:endParaRPr>
          </a:p>
          <a:p>
            <a:pPr lvl="1"/>
            <a:r>
              <a:rPr lang="en-GB" sz="2800" dirty="0">
                <a:latin typeface="Arial" panose="020B0604020202020204" pitchFamily="34" charset="0"/>
                <a:cs typeface="Arial" panose="020B0604020202020204" pitchFamily="34" charset="0"/>
              </a:rPr>
              <a:t> 150,000 civilians </a:t>
            </a:r>
            <a:r>
              <a:rPr lang="en-GB" sz="2800" dirty="0" smtClean="0">
                <a:latin typeface="Arial" panose="020B0604020202020204" pitchFamily="34" charset="0"/>
                <a:cs typeface="Arial" panose="020B0604020202020204" pitchFamily="34" charset="0"/>
              </a:rPr>
              <a:t>killed…mass suicides</a:t>
            </a:r>
            <a:endParaRPr lang="en-GB" sz="2800" dirty="0">
              <a:latin typeface="Arial" panose="020B0604020202020204" pitchFamily="34" charset="0"/>
              <a:cs typeface="Arial" panose="020B0604020202020204" pitchFamily="34" charset="0"/>
            </a:endParaRPr>
          </a:p>
          <a:p>
            <a:pPr lvl="1"/>
            <a:r>
              <a:rPr lang="en-GB" sz="2800" dirty="0">
                <a:latin typeface="Arial" panose="020B0604020202020204" pitchFamily="34" charset="0"/>
                <a:cs typeface="Arial" panose="020B0604020202020204" pitchFamily="34" charset="0"/>
              </a:rPr>
              <a:t>US </a:t>
            </a:r>
            <a:r>
              <a:rPr lang="en-GB" sz="2800" dirty="0" smtClean="0">
                <a:latin typeface="Arial" panose="020B0604020202020204" pitchFamily="34" charset="0"/>
                <a:cs typeface="Arial" panose="020B0604020202020204" pitchFamily="34" charset="0"/>
              </a:rPr>
              <a:t>lose </a:t>
            </a:r>
            <a:r>
              <a:rPr lang="en-GB" sz="2800" dirty="0">
                <a:latin typeface="Arial" panose="020B0604020202020204" pitchFamily="34" charset="0"/>
                <a:cs typeface="Arial" panose="020B0604020202020204" pitchFamily="34" charset="0"/>
              </a:rPr>
              <a:t>13,000 dead</a:t>
            </a:r>
            <a:r>
              <a:rPr lang="en-GB" sz="2800" dirty="0" smtClean="0">
                <a:latin typeface="Arial" panose="020B0604020202020204" pitchFamily="34" charset="0"/>
                <a:cs typeface="Arial" panose="020B0604020202020204" pitchFamily="34" charset="0"/>
              </a:rPr>
              <a:t>, 40,000 </a:t>
            </a:r>
            <a:r>
              <a:rPr lang="en-GB" sz="2800" dirty="0">
                <a:latin typeface="Arial" panose="020B0604020202020204" pitchFamily="34" charset="0"/>
                <a:cs typeface="Arial" panose="020B0604020202020204" pitchFamily="34" charset="0"/>
              </a:rPr>
              <a:t>wounded , </a:t>
            </a:r>
          </a:p>
          <a:p>
            <a:pPr marL="0" indent="0">
              <a:buNone/>
            </a:pPr>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Intensification of bombing campaign….objective total destruction</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Escalation of brutality</a:t>
            </a: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dirty="0" smtClean="0"/>
          </a:p>
          <a:p>
            <a:endParaRPr lang="en-GB" dirty="0"/>
          </a:p>
          <a:p>
            <a:pPr marL="0" indent="0">
              <a:buNone/>
            </a:pPr>
            <a:endParaRPr lang="en-GB" dirty="0" smtClean="0"/>
          </a:p>
        </p:txBody>
      </p:sp>
    </p:spTree>
    <p:extLst>
      <p:ext uri="{BB962C8B-B14F-4D97-AF65-F5344CB8AC3E}">
        <p14:creationId xmlns:p14="http://schemas.microsoft.com/office/powerpoint/2010/main" val="7250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6" y="159874"/>
            <a:ext cx="11648048" cy="1992481"/>
          </a:xfrm>
        </p:spPr>
        <p:txBody>
          <a:bodyPr/>
          <a:lstStyle/>
          <a:p>
            <a:r>
              <a:rPr lang="en-GB" dirty="0" smtClean="0"/>
              <a:t>B29 (Super fortress) bombers from China/ Iwo Jima: </a:t>
            </a:r>
            <a:r>
              <a:rPr lang="en-GB" sz="2800" dirty="0" smtClean="0">
                <a:latin typeface="Arial" panose="020B0604020202020204" pitchFamily="34" charset="0"/>
                <a:cs typeface="Arial" panose="020B0604020202020204" pitchFamily="34" charset="0"/>
              </a:rPr>
              <a:t>………attempts to target factories fail/ city incineration programme</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…..B29 fly too high for Zeroes to attack</a:t>
            </a:r>
            <a:endParaRPr lang="en-GB"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2541" y="1594095"/>
            <a:ext cx="12079459" cy="5281836"/>
          </a:xfrm>
          <a:prstGeom prst="rect">
            <a:avLst/>
          </a:prstGeom>
        </p:spPr>
      </p:pic>
    </p:spTree>
    <p:extLst>
      <p:ext uri="{BB962C8B-B14F-4D97-AF65-F5344CB8AC3E}">
        <p14:creationId xmlns:p14="http://schemas.microsoft.com/office/powerpoint/2010/main" val="3693544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67544</TotalTime>
  <Words>512</Words>
  <Application>Microsoft Office PowerPoint</Application>
  <PresentationFormat>Widescreen</PresentationFormat>
  <Paragraphs>102</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Wingdings 3</vt:lpstr>
      <vt:lpstr>Wisp</vt:lpstr>
      <vt:lpstr>Raising the flag march 1945 US lose 7,000 deaths, 19,000 wounded 800 out of 20,000 Japanese surrender </vt:lpstr>
      <vt:lpstr>Japanese “Secret Weapons”</vt:lpstr>
      <vt:lpstr>Okinawa Campaign April – July 1945        </vt:lpstr>
      <vt:lpstr>Existential warfare: use of child soldiers</vt:lpstr>
      <vt:lpstr>Kamikaze pilots end route to Okinawa</vt:lpstr>
      <vt:lpstr>Kamikaze attack</vt:lpstr>
      <vt:lpstr>Kamikazes are effective: …8 ships sunk, 400 damaged,</vt:lpstr>
      <vt:lpstr>Okinawa aftermath</vt:lpstr>
      <vt:lpstr>B29 (Super fortress) bombers from China/ Iwo Jima: ………attempts to target factories fail/ city incineration programme …..B29 fly too high for Zeroes to attack</vt:lpstr>
      <vt:lpstr>Leaflets distributed….warning  ….not believed</vt:lpstr>
      <vt:lpstr>Fire bombing of Tokyo: July 1945 ….all wood city….special designed bombs ….city totally destroyed ,</vt:lpstr>
      <vt:lpstr>Impact:100,000 killed in one day</vt:lpstr>
      <vt:lpstr>Harry Truman (1884-1972)</vt:lpstr>
      <vt:lpstr>Manhattan Project 1942-1945</vt:lpstr>
      <vt:lpstr>Manhattan project locations …130,000 people, Budget $27Bn (2023)</vt:lpstr>
      <vt:lpstr>Potsdam Conference July-August 1945 (Churchill, Truman, Stalin)   …. Demand unconditional Surrender from Japan…ignored   ….USSR to attack Japan   …Truman gets results of first atomic test….informs Stalin </vt:lpstr>
      <vt:lpstr>Truman decision to use bomb</vt:lpstr>
      <vt:lpstr>Hiroshima/ Nagasaki</vt:lpstr>
      <vt:lpstr>Hiroshima after</vt:lpstr>
      <vt:lpstr>USSR Invasion of Manchuria</vt:lpstr>
      <vt:lpstr>Japanese Surrender on USS Missouri …Macarthur watching </vt:lpstr>
      <vt:lpstr>World war is over, much of world in ruins …will Versailles be repeated ….or a new world order created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1872</cp:revision>
  <dcterms:created xsi:type="dcterms:W3CDTF">2023-02-02T12:46:22Z</dcterms:created>
  <dcterms:modified xsi:type="dcterms:W3CDTF">2025-02-17T15:33:09Z</dcterms:modified>
</cp:coreProperties>
</file>