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8"/>
  </p:notesMasterIdLst>
  <p:sldIdLst>
    <p:sldId id="582" r:id="rId2"/>
    <p:sldId id="583" r:id="rId3"/>
    <p:sldId id="649" r:id="rId4"/>
    <p:sldId id="584" r:id="rId5"/>
    <p:sldId id="585" r:id="rId6"/>
    <p:sldId id="586" r:id="rId7"/>
    <p:sldId id="587" r:id="rId8"/>
    <p:sldId id="588" r:id="rId9"/>
    <p:sldId id="613" r:id="rId10"/>
    <p:sldId id="589" r:id="rId11"/>
    <p:sldId id="590" r:id="rId12"/>
    <p:sldId id="591" r:id="rId13"/>
    <p:sldId id="592" r:id="rId14"/>
    <p:sldId id="596" r:id="rId15"/>
    <p:sldId id="597" r:id="rId16"/>
    <p:sldId id="607" r:id="rId17"/>
    <p:sldId id="606" r:id="rId18"/>
    <p:sldId id="605" r:id="rId19"/>
    <p:sldId id="602" r:id="rId20"/>
    <p:sldId id="601" r:id="rId21"/>
    <p:sldId id="600" r:id="rId22"/>
    <p:sldId id="609" r:id="rId23"/>
    <p:sldId id="610" r:id="rId24"/>
    <p:sldId id="611" r:id="rId25"/>
    <p:sldId id="612" r:id="rId26"/>
    <p:sldId id="608" r:id="rId27"/>
    <p:sldId id="593" r:id="rId28"/>
    <p:sldId id="618" r:id="rId29"/>
    <p:sldId id="614" r:id="rId30"/>
    <p:sldId id="615" r:id="rId31"/>
    <p:sldId id="616" r:id="rId32"/>
    <p:sldId id="617" r:id="rId33"/>
    <p:sldId id="622" r:id="rId34"/>
    <p:sldId id="619" r:id="rId35"/>
    <p:sldId id="623" r:id="rId36"/>
    <p:sldId id="624" r:id="rId37"/>
    <p:sldId id="626" r:id="rId38"/>
    <p:sldId id="628" r:id="rId39"/>
    <p:sldId id="627" r:id="rId40"/>
    <p:sldId id="629" r:id="rId41"/>
    <p:sldId id="621" r:id="rId42"/>
    <p:sldId id="631" r:id="rId43"/>
    <p:sldId id="644" r:id="rId44"/>
    <p:sldId id="645" r:id="rId45"/>
    <p:sldId id="646" r:id="rId46"/>
    <p:sldId id="64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3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084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935" y="324464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“invasion” of Britain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1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-1"/>
            <a:ext cx="12862562" cy="157625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Romance at a difficult time</a:t>
            </a:r>
            <a:b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…many will not survive and return in months to come</a:t>
            </a: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" y="1480457"/>
            <a:ext cx="12572108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625" y="224060"/>
            <a:ext cx="8911687" cy="1280890"/>
          </a:xfrm>
        </p:spPr>
        <p:txBody>
          <a:bodyPr/>
          <a:lstStyle/>
          <a:p>
            <a:r>
              <a:rPr lang="en-GB" dirty="0" smtClean="0"/>
              <a:t>White cliffs of Dover </a:t>
            </a:r>
            <a:r>
              <a:rPr lang="en-GB" smtClean="0"/>
              <a:t>(Vera Lynn)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666238" y="994767"/>
            <a:ext cx="6096000" cy="75713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There'll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bluebirds over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 cliffs of Dover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Tomorrow, just you wait and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There’ll be love and laughter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peace ever after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Tomorrow, when the world is free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 will tend his sheep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valley will bloom again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Jimmy will go to sleep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his own little room </a:t>
            </a: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There'll be bluebirds over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 cliffs of Dover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world is free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75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3" y="366906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Intermission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8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509" y="305641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Strategic Bombing Campaign 1942-1944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4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44" y="119013"/>
            <a:ext cx="8911687" cy="1280890"/>
          </a:xfrm>
        </p:spPr>
        <p:txBody>
          <a:bodyPr/>
          <a:lstStyle/>
          <a:p>
            <a:r>
              <a:rPr lang="en-GB" dirty="0" smtClean="0"/>
              <a:t>Birth of Strategic bombing 1939-1940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125" y="856923"/>
            <a:ext cx="10332720" cy="5934456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“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 versus “Tactical” bombing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Tactical ---bombing of military forces only “Just War Theory”.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Strategic --- 1930 “industrial web” war shorten by destroying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  <a:p>
            <a:pPr lvl="1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wave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Germans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bomb civilian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targets Poland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Rotterdam May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1940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..1,000 killed…propaganda claimed 100,000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British attack on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Ruhr industrial ….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inaccurate  </a:t>
            </a:r>
          </a:p>
          <a:p>
            <a:pPr marL="457200" lvl="1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Tactical to Strategic bombing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attack airfields June- July …attempt to limit casualties….inaccurate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bomb Berlin August 1940---40 killed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Hitler authorises Blitz on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Britiain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September 1940 – May 1941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retaliate……develop first heavy bomber Avro Lancaster</a:t>
            </a:r>
          </a:p>
        </p:txBody>
      </p:sp>
    </p:spTree>
    <p:extLst>
      <p:ext uri="{BB962C8B-B14F-4D97-AF65-F5344CB8AC3E}">
        <p14:creationId xmlns:p14="http://schemas.microsoft.com/office/powerpoint/2010/main" val="3042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909" y="0"/>
            <a:ext cx="8911687" cy="1280890"/>
          </a:xfrm>
        </p:spPr>
        <p:txBody>
          <a:bodyPr/>
          <a:lstStyle/>
          <a:p>
            <a:r>
              <a:rPr lang="en-GB" dirty="0" smtClean="0"/>
              <a:t>Blitz July 1940 –May 1941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441514"/>
            <a:ext cx="7424928" cy="5416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4168" y="79552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Birmingham May 1941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1040" y="651164"/>
            <a:ext cx="443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target “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industrial”Areas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….break military capacity &amp; will to resist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…50,000 killed by 194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5303" y="5288340"/>
            <a:ext cx="4436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British adopt “de-housing”</a:t>
            </a:r>
          </a:p>
          <a:p>
            <a:r>
              <a:rPr lang="en-GB" dirty="0" smtClean="0"/>
              <a:t>industrial workers strategy </a:t>
            </a:r>
            <a:r>
              <a:rPr lang="en-GB" dirty="0"/>
              <a:t>September </a:t>
            </a:r>
            <a:r>
              <a:rPr lang="en-GB" dirty="0" smtClean="0"/>
              <a:t>1941-1943</a:t>
            </a:r>
            <a:endParaRPr lang="en-GB" dirty="0"/>
          </a:p>
          <a:p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934220" y="2880083"/>
            <a:ext cx="4133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Impact “improve morale”</a:t>
            </a:r>
          </a:p>
          <a:p>
            <a:r>
              <a:rPr lang="en-GB" dirty="0"/>
              <a:t>Limited military impact</a:t>
            </a:r>
          </a:p>
          <a:p>
            <a:r>
              <a:rPr lang="en-GB" dirty="0"/>
              <a:t>…...inaccurate</a:t>
            </a:r>
          </a:p>
          <a:p>
            <a:r>
              <a:rPr lang="en-GB" dirty="0"/>
              <a:t>….lack of heavy bombers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7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050" y="249641"/>
            <a:ext cx="8911687" cy="60379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 Adoption of “strategic bombing”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1095467"/>
            <a:ext cx="12990945" cy="5267233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Study commissioned to assess bombing effectiveness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in 3 bombs land within 5 miles of target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10% bombers each raid due to German fighters…day raids abandoned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Heavy bombing capability introduced ( Avro Lancaster 1942)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Heavy bomber, up to 10,000KG, crew 7, 4 machine guns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revert to night time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raids..loss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rate reduced to 5%by 1944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Night raids only strategy by end 1942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accuracy Gee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Navigiaon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and radar…40% bombs ½ mile radius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large industrial areas and cities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2,000 bombers operationa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1944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9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809" y="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Avro Lancaster: British heavy bomber..1942</a:t>
            </a:r>
            <a:br>
              <a:rPr lang="en-GB" dirty="0" smtClean="0"/>
            </a:br>
            <a:r>
              <a:rPr lang="en-GB" dirty="0" smtClean="0"/>
              <a:t>…up to 10000 kg, crew 4, 4 machine guns</a:t>
            </a:r>
            <a:endParaRPr lang="en-GB" dirty="0"/>
          </a:p>
        </p:txBody>
      </p:sp>
      <p:pic>
        <p:nvPicPr>
          <p:cNvPr id="2050" name="Picture 2" descr="https://upload.wikimedia.org/wikipedia/commons/8/83/Battle_of_Britain_Memorial_flight_Avro_Lancaster_%28cropped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6742"/>
            <a:ext cx="120396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41" y="0"/>
            <a:ext cx="1008729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US Airforce arrives 1942….</a:t>
            </a:r>
            <a:br>
              <a:rPr lang="en-GB" dirty="0" smtClean="0"/>
            </a:br>
            <a:r>
              <a:rPr lang="en-GB" dirty="0" smtClean="0"/>
              <a:t>..Airfields built 1942…300 bombers by end year</a:t>
            </a:r>
            <a:br>
              <a:rPr lang="en-GB" dirty="0" smtClean="0"/>
            </a:br>
            <a:r>
              <a:rPr lang="en-GB" dirty="0" smtClean="0"/>
              <a:t>….350,000 air staff by 1945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8" y="1638300"/>
            <a:ext cx="7948311" cy="499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0400" y="1917700"/>
            <a:ext cx="4618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Bomber a “fortress”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B17…12 m/c guns,12 crew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9Kg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payload..vs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10Kg Lancaster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5000" y="3543300"/>
            <a:ext cx="24432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formations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280400" y="4368800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Day </a:t>
            </a:r>
            <a:r>
              <a:rPr lang="en-GB" dirty="0"/>
              <a:t>raids</a:t>
            </a:r>
          </a:p>
          <a:p>
            <a:r>
              <a:rPr lang="en-GB" dirty="0"/>
              <a:t>..confidence in </a:t>
            </a:r>
            <a:r>
              <a:rPr lang="en-GB" dirty="0" smtClean="0"/>
              <a:t>defence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9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13" y="11103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B17 Heavy bomber…in formation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" y="825500"/>
            <a:ext cx="11902657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877" y="28578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American’s Arrive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020"/>
              </p:ext>
            </p:extLst>
          </p:nvPr>
        </p:nvGraphicFramePr>
        <p:xfrm>
          <a:off x="1859030" y="954470"/>
          <a:ext cx="9307131" cy="306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58">
                  <a:extLst>
                    <a:ext uri="{9D8B030D-6E8A-4147-A177-3AD203B41FA5}">
                      <a16:colId xmlns:a16="http://schemas.microsoft.com/office/drawing/2014/main" val="3821870136"/>
                    </a:ext>
                  </a:extLst>
                </a:gridCol>
                <a:gridCol w="3140560">
                  <a:extLst>
                    <a:ext uri="{9D8B030D-6E8A-4147-A177-3AD203B41FA5}">
                      <a16:colId xmlns:a16="http://schemas.microsoft.com/office/drawing/2014/main" val="2689921942"/>
                    </a:ext>
                  </a:extLst>
                </a:gridCol>
                <a:gridCol w="4774413">
                  <a:extLst>
                    <a:ext uri="{9D8B030D-6E8A-4147-A177-3AD203B41FA5}">
                      <a16:colId xmlns:a16="http://schemas.microsoft.com/office/drawing/2014/main" val="3036486942"/>
                    </a:ext>
                  </a:extLst>
                </a:gridCol>
              </a:tblGrid>
              <a:tr h="56069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Milititary</a:t>
                      </a:r>
                      <a:r>
                        <a:rPr lang="en-GB" baseline="0" dirty="0" smtClean="0"/>
                        <a:t> @mid 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Principle</a:t>
                      </a:r>
                      <a:r>
                        <a:rPr lang="en-GB" baseline="0" dirty="0" smtClean="0"/>
                        <a:t> Roles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724760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Naval Support,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Airfield development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295429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Airforce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personnel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815498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Invasion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Normandy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952629"/>
                  </a:ext>
                </a:extLst>
              </a:tr>
              <a:tr h="56069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wind-down/ Post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war world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477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6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565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USAAF 1942-1943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1308100"/>
            <a:ext cx="12423502" cy="4826000"/>
          </a:xfrm>
        </p:spPr>
        <p:txBody>
          <a:bodyPr>
            <a:normAutofit fontScale="32500" lnSpcReduction="20000"/>
          </a:bodyPr>
          <a:lstStyle/>
          <a:p>
            <a:r>
              <a:rPr lang="en-GB" sz="9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Norden</a:t>
            </a:r>
            <a:r>
              <a:rPr lang="en-GB" sz="9800" dirty="0" smtClean="0">
                <a:latin typeface="Arial" panose="020B0604020202020204" pitchFamily="34" charset="0"/>
                <a:cs typeface="Arial" panose="020B0604020202020204" pitchFamily="34" charset="0"/>
              </a:rPr>
              <a:t> sight finder </a:t>
            </a:r>
          </a:p>
          <a:p>
            <a:pPr lvl="1"/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$1Bn investment (2023$) ..extensive training..30% cost plane</a:t>
            </a:r>
          </a:p>
          <a:p>
            <a:pPr lvl="1"/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Claimed Accuracy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..artificial </a:t>
            </a:r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“test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conditions”</a:t>
            </a:r>
          </a:p>
          <a:p>
            <a:pPr lvl="1"/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20% bombs within 1,000 feet of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target: 3 </a:t>
            </a:r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x accuracy of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(40% bombs </a:t>
            </a:r>
          </a:p>
          <a:p>
            <a:pPr marL="457200" lvl="1" indent="0">
              <a:buNone/>
            </a:pP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     within ¼ mile target …close enough for “strategic” bombing</a:t>
            </a:r>
          </a:p>
          <a:p>
            <a:endParaRPr lang="en-GB" sz="9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fighters break “mass formations)…US 6</a:t>
            </a:r>
          </a:p>
          <a:p>
            <a:pPr lvl="1"/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Fighters from UK cannot reach target with bombers</a:t>
            </a:r>
          </a:p>
          <a:p>
            <a:pPr lvl="1"/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GB" sz="7400" dirty="0" err="1">
                <a:latin typeface="Arial" panose="020B0604020202020204" pitchFamily="34" charset="0"/>
                <a:cs typeface="Arial" panose="020B0604020202020204" pitchFamily="34" charset="0"/>
              </a:rPr>
              <a:t>Schwienfurt</a:t>
            </a:r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 raid October 1943---350 bombers…77 lost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3 fighters (Germans lose 35 fighter)</a:t>
            </a:r>
          </a:p>
          <a:p>
            <a:pPr lvl="1"/>
            <a:r>
              <a:rPr lang="en-GB" sz="7400" dirty="0">
                <a:latin typeface="Arial" panose="020B0604020202020204" pitchFamily="34" charset="0"/>
                <a:cs typeface="Arial" panose="020B0604020202020204" pitchFamily="34" charset="0"/>
              </a:rPr>
              <a:t>Day raids </a:t>
            </a:r>
            <a:r>
              <a:rPr lang="en-GB" sz="7400" dirty="0" smtClean="0">
                <a:latin typeface="Arial" panose="020B0604020202020204" pitchFamily="34" charset="0"/>
                <a:cs typeface="Arial" panose="020B0604020202020204" pitchFamily="34" charset="0"/>
              </a:rPr>
              <a:t>abandoned….</a:t>
            </a:r>
            <a:endParaRPr lang="en-GB"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61209" y="6334780"/>
            <a:ext cx="103044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changes with introduction of long range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Mustang..early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1944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5" y="127762"/>
            <a:ext cx="12270377" cy="128089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Mustangs1944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…..loss rates decline to less than 2% ..air war won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26" y="1627061"/>
            <a:ext cx="11979974" cy="523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534" y="2812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 bomber crew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62" y="987136"/>
            <a:ext cx="11332438" cy="58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4" y="218209"/>
            <a:ext cx="12078109" cy="66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674" y="-143420"/>
            <a:ext cx="11610975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53" y="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Hamburg 1943</a:t>
            </a:r>
            <a:br>
              <a:rPr lang="en-GB" dirty="0" smtClean="0"/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and shipping target</a:t>
            </a:r>
            <a:b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75% city destroyed, 60,000 killed</a:t>
            </a: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2. WW, germany, bomb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1617233" cy="60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257" y="240933"/>
            <a:ext cx="8911687" cy="1280890"/>
          </a:xfrm>
        </p:spPr>
        <p:txBody>
          <a:bodyPr/>
          <a:lstStyle/>
          <a:p>
            <a:r>
              <a:rPr lang="en-GB" dirty="0" smtClean="0"/>
              <a:t>Strategic bombing cost and impact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11" y="1112916"/>
            <a:ext cx="12368644" cy="605681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Industrial Capacity diminished…but not by much till 1944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prevented&gt; destruction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Deprived army of fighter support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morale sustained till end of war</a:t>
            </a:r>
          </a:p>
          <a:p>
            <a:pPr lvl="1"/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A53010"/>
              </a:buClr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</a:p>
          <a:p>
            <a:pPr lvl="1">
              <a:buClr>
                <a:srgbClr val="A53010"/>
              </a:buClr>
            </a:pPr>
            <a:r>
              <a:rPr lang="en-GB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600,000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civilians killed, 7,500,000 made homeless</a:t>
            </a:r>
          </a:p>
          <a:p>
            <a:pPr lvl="1">
              <a:buClr>
                <a:srgbClr val="A53010"/>
              </a:buClr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Cities reduced to rubble: Cologne 60%, Hamburg 75%, Dresden 6% </a:t>
            </a:r>
            <a:r>
              <a:rPr lang="en-GB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33%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casualties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26,000 US Airmen,55,000 British (more raids, accidents, less protection)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15% US, 50% UK bomber crews lose lives</a:t>
            </a:r>
          </a:p>
        </p:txBody>
      </p:sp>
    </p:spTree>
    <p:extLst>
      <p:ext uri="{BB962C8B-B14F-4D97-AF65-F5344CB8AC3E}">
        <p14:creationId xmlns:p14="http://schemas.microsoft.com/office/powerpoint/2010/main" val="6333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97" y="2949477"/>
            <a:ext cx="8911687" cy="1280890"/>
          </a:xfrm>
        </p:spPr>
        <p:txBody>
          <a:bodyPr/>
          <a:lstStyle/>
          <a:p>
            <a:r>
              <a:rPr lang="en-GB" dirty="0" smtClean="0"/>
              <a:t>Invasion of France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2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8" y="92481"/>
            <a:ext cx="1142420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February 1944… Planning begins in earnest</a:t>
            </a:r>
            <a:br>
              <a:rPr lang="en-GB" dirty="0" smtClean="0"/>
            </a:br>
            <a:r>
              <a:rPr lang="en-GB" dirty="0" smtClean="0"/>
              <a:t>…Eisenhower overall commander, Montgomery</a:t>
            </a:r>
            <a:br>
              <a:rPr lang="en-GB" dirty="0" smtClean="0"/>
            </a:br>
            <a:r>
              <a:rPr lang="en-GB" dirty="0" smtClean="0"/>
              <a:t>landing operations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591"/>
            <a:ext cx="12192000" cy="54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225" y="20223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Preparations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31" y="1122218"/>
            <a:ext cx="11677369" cy="5205360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to invade made after Tehran Conference…Italy campaign “stuck”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Normandy chosen location: beaches, lack of canals, rivers, space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Decoy army (1</a:t>
            </a:r>
            <a:r>
              <a:rPr lang="en-GB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Army Group”) established under Patton….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South Devon evacuated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intensified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 week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rial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bombardment along total coast…26,000 French civilians killed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3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823" y="-289932"/>
            <a:ext cx="8911687" cy="1280890"/>
          </a:xfrm>
        </p:spPr>
        <p:txBody>
          <a:bodyPr/>
          <a:lstStyle/>
          <a:p>
            <a:r>
              <a:rPr lang="en-GB" dirty="0" smtClean="0"/>
              <a:t>Opportunities/ 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688" y="1029629"/>
            <a:ext cx="11541511" cy="3107473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To British Public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Resentment over pay (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 private earned $50 a month…$1,000 per month …..£800 per month (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2025..British £145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Upheaval</a:t>
            </a:r>
          </a:p>
          <a:p>
            <a:pPr marL="914400" lvl="2" indent="0">
              <a:buNone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army men overseas</a:t>
            </a:r>
          </a:p>
          <a:p>
            <a:pPr marL="914400" lvl="2" indent="0">
              <a:buNone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Americans different, wealthy, fun, and here ( 60,000 British brides, 10,000 babies</a:t>
            </a:r>
          </a:p>
          <a:p>
            <a:pPr marL="914400" lvl="2" indent="0">
              <a:buNone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Racial mixing….black soldiers welcomed (mostly) . 2,000 mix race children…marriage forbidden</a:t>
            </a:r>
          </a:p>
          <a:p>
            <a:pPr marL="914400" lvl="2" indent="0">
              <a:buNone/>
            </a:pP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1435" y="4427033"/>
            <a:ext cx="10870310" cy="287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To Americans</a:t>
            </a:r>
          </a:p>
          <a:p>
            <a:pPr marL="914400" lvl="2" indent="0">
              <a:buFont typeface="Wingdings 3" charset="2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Exposure to different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culture..isolated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Wingdings 3" charset="2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Welcomed…..creates generation interest in world</a:t>
            </a:r>
          </a:p>
          <a:p>
            <a:pPr marL="914400" lvl="2" indent="0">
              <a:buFont typeface="Wingdings 3" charset="2"/>
              <a:buNone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Black Americans (200,000) segregated, logistical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jobs..exposure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to non segregated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world.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6463"/>
            <a:ext cx="11261558" cy="1219200"/>
          </a:xfrm>
        </p:spPr>
        <p:txBody>
          <a:bodyPr/>
          <a:lstStyle/>
          <a:p>
            <a:pPr algn="ctr"/>
            <a:r>
              <a:rPr lang="en-GB" dirty="0" smtClean="0"/>
              <a:t>Operation “Thunderbolt </a:t>
            </a:r>
            <a:r>
              <a:rPr lang="en-GB" dirty="0" err="1" smtClean="0"/>
              <a:t>Slapton</a:t>
            </a:r>
            <a:r>
              <a:rPr lang="en-GB" dirty="0" smtClean="0"/>
              <a:t> Sands Disaster April 27</a:t>
            </a:r>
            <a:r>
              <a:rPr lang="en-GB" baseline="30000" dirty="0" smtClean="0"/>
              <a:t>th</a:t>
            </a:r>
            <a:r>
              <a:rPr lang="en-GB" dirty="0" smtClean="0"/>
              <a:t>, 28</a:t>
            </a:r>
            <a:r>
              <a:rPr lang="en-GB" baseline="30000" dirty="0" smtClean="0"/>
              <a:t>th</a:t>
            </a:r>
            <a:r>
              <a:rPr lang="en-GB" dirty="0" smtClean="0"/>
              <a:t> 1944</a:t>
            </a:r>
            <a:endParaRPr lang="en-GB" dirty="0"/>
          </a:p>
        </p:txBody>
      </p:sp>
      <p:pic>
        <p:nvPicPr>
          <p:cNvPr id="6146" name="Picture 2" descr="https://upload.wikimedia.org/wikipedia/commons/f/f6/D-Day_rehearsal_cph.3c32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304"/>
            <a:ext cx="8758989" cy="559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01100" y="514349"/>
            <a:ext cx="327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 day “dry run”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 landing…live fire ahead of soldiers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801101" y="2006266"/>
            <a:ext cx="339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April 17th test landing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Timing changed.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Bombardment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…450 soldiers killed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7300" y="4021554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German e boats alerted…intercept landing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craft..750 killed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77300" y="5629275"/>
            <a:ext cx="2814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10 missing officers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,,,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Day On hold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till bodies found</a:t>
            </a:r>
          </a:p>
        </p:txBody>
      </p:sp>
    </p:spTree>
    <p:extLst>
      <p:ext uri="{BB962C8B-B14F-4D97-AF65-F5344CB8AC3E}">
        <p14:creationId xmlns:p14="http://schemas.microsoft.com/office/powerpoint/2010/main" val="37283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152" y="0"/>
            <a:ext cx="1138809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D Day: June 6, 1944</a:t>
            </a:r>
            <a:br>
              <a:rPr lang="en-GB" dirty="0" smtClean="0"/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160,000 soldiers, 5 battleships, 10 cruisers, 65 destroyers</a:t>
            </a:r>
            <a:b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…4,000 landing craft. 1,500 support vessels+ 2,200 aircraft</a:t>
            </a:r>
            <a:b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233"/>
            <a:ext cx="12192000" cy="547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386" y="2700671"/>
            <a:ext cx="691116" cy="2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64" y="0"/>
            <a:ext cx="11600120" cy="1280890"/>
          </a:xfrm>
        </p:spPr>
        <p:txBody>
          <a:bodyPr/>
          <a:lstStyle/>
          <a:p>
            <a:pPr algn="ctr"/>
            <a:r>
              <a:rPr lang="en-GB" dirty="0" smtClean="0"/>
              <a:t>Omaha Beech….6,000 killed, wounded or missing, 65,000 soldiers landed (4,000 on other landings)</a:t>
            </a:r>
            <a:endParaRPr lang="en-GB" dirty="0"/>
          </a:p>
        </p:txBody>
      </p:sp>
      <p:pic>
        <p:nvPicPr>
          <p:cNvPr id="8194" name="Picture 2" descr="https://upload.wikimedia.org/wikipedia/commons/9/96/Approaching_Oma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926"/>
            <a:ext cx="12192000" cy="49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455" y="12848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Arial View</a:t>
            </a:r>
            <a:endParaRPr lang="en-GB" dirty="0"/>
          </a:p>
        </p:txBody>
      </p:sp>
      <p:pic>
        <p:nvPicPr>
          <p:cNvPr id="12290" name="Picture 2" descr="World War Two: D-Day Europe 19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6" y="800101"/>
            <a:ext cx="12075043" cy="63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684" y="11640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On the Beach</a:t>
            </a:r>
            <a:endParaRPr lang="en-GB" dirty="0"/>
          </a:p>
        </p:txBody>
      </p:sp>
      <p:pic>
        <p:nvPicPr>
          <p:cNvPr id="10242" name="Picture 2" descr="WW2 D Day Battle on Omaha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2" y="882502"/>
            <a:ext cx="11979348" cy="597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06" y="0"/>
            <a:ext cx="11548378" cy="1280890"/>
          </a:xfrm>
        </p:spPr>
        <p:txBody>
          <a:bodyPr/>
          <a:lstStyle/>
          <a:p>
            <a:pPr algn="ctr"/>
            <a:r>
              <a:rPr lang="en-GB" dirty="0" smtClean="0"/>
              <a:t>D Day plus one: beaches transform to logistic hubs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074"/>
            <a:ext cx="11915554" cy="59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619" y="124380"/>
            <a:ext cx="10164910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Normandy Campaign June -July 30</a:t>
            </a:r>
            <a:r>
              <a:rPr lang="en-GB" baseline="30000" dirty="0" smtClean="0"/>
              <a:t>th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Allied army rises to 1.5 million (Germans 400,00)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1132490"/>
            <a:ext cx="8097358" cy="57255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0183" y="1545831"/>
            <a:ext cx="4056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June- July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British/ Canadians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…blocked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…capture Caen July 9th</a:t>
            </a:r>
            <a:endParaRPr lang="en-GB" dirty="0"/>
          </a:p>
        </p:txBody>
      </p:sp>
      <p:sp>
        <p:nvSpPr>
          <p:cNvPr id="17" name="Down Arrow 16"/>
          <p:cNvSpPr/>
          <p:nvPr/>
        </p:nvSpPr>
        <p:spPr>
          <a:xfrm rot="21177294">
            <a:off x="3723382" y="4060087"/>
            <a:ext cx="372139" cy="603023"/>
          </a:xfrm>
          <a:prstGeom prst="downArrow">
            <a:avLst>
              <a:gd name="adj1" fmla="val 50000"/>
              <a:gd name="adj2" fmla="val 54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179" y="2832305"/>
            <a:ext cx="956933" cy="412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37" y="3335482"/>
            <a:ext cx="850605" cy="403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271" y="4325235"/>
            <a:ext cx="773620" cy="510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93" y="3055089"/>
            <a:ext cx="428846" cy="3260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00804" y="4850675"/>
            <a:ext cx="314380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German panzer attack on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British, Canadian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…repulsed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167" y="3677855"/>
            <a:ext cx="858643" cy="4946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14898" y="3761510"/>
            <a:ext cx="519546" cy="5714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04016" y="2043547"/>
            <a:ext cx="509155" cy="519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2" descr="Flag of the United States of Ame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71" y="3741899"/>
            <a:ext cx="797442" cy="4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 rot="10800000" flipV="1">
            <a:off x="7890161" y="3886199"/>
            <a:ext cx="509155" cy="519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0800000" flipV="1">
            <a:off x="2982189" y="3986645"/>
            <a:ext cx="509155" cy="519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0800000" flipV="1">
            <a:off x="7837049" y="5287817"/>
            <a:ext cx="623460" cy="516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0800000" flipV="1">
            <a:off x="5768103" y="3163454"/>
            <a:ext cx="623460" cy="516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240" y="4661527"/>
            <a:ext cx="858643" cy="494617"/>
          </a:xfrm>
          <a:prstGeom prst="rect">
            <a:avLst/>
          </a:prstGeom>
        </p:spPr>
      </p:pic>
      <p:pic>
        <p:nvPicPr>
          <p:cNvPr id="29" name="Picture 2" descr="Flag of the United States of Ame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89" y="3239672"/>
            <a:ext cx="797442" cy="4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97191" y="3636819"/>
            <a:ext cx="3231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 Break out to South and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North…capture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Cherboug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own Arrow 29"/>
          <p:cNvSpPr/>
          <p:nvPr/>
        </p:nvSpPr>
        <p:spPr>
          <a:xfrm rot="21177294">
            <a:off x="4421880" y="3691788"/>
            <a:ext cx="372139" cy="603023"/>
          </a:xfrm>
          <a:prstGeom prst="downArrow">
            <a:avLst>
              <a:gd name="adj1" fmla="val 50000"/>
              <a:gd name="adj2" fmla="val 54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Down Arrow 30"/>
          <p:cNvSpPr/>
          <p:nvPr/>
        </p:nvSpPr>
        <p:spPr>
          <a:xfrm rot="8341451">
            <a:off x="3088380" y="3234586"/>
            <a:ext cx="372139" cy="603023"/>
          </a:xfrm>
          <a:prstGeom prst="downArrow">
            <a:avLst>
              <a:gd name="adj1" fmla="val 50000"/>
              <a:gd name="adj2" fmla="val 54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31"/>
          <p:cNvSpPr/>
          <p:nvPr/>
        </p:nvSpPr>
        <p:spPr>
          <a:xfrm rot="5585416">
            <a:off x="5526780" y="3640986"/>
            <a:ext cx="372139" cy="603023"/>
          </a:xfrm>
          <a:prstGeom prst="downArrow">
            <a:avLst>
              <a:gd name="adj1" fmla="val 50000"/>
              <a:gd name="adj2" fmla="val 5461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6" grpId="0"/>
      <p:bldP spid="3" grpId="0" animBg="1"/>
      <p:bldP spid="16" grpId="0" animBg="1"/>
      <p:bldP spid="19" grpId="0" animBg="1"/>
      <p:bldP spid="22" grpId="0" animBg="1"/>
      <p:bldP spid="23" grpId="0" animBg="1"/>
      <p:bldP spid="27" grpId="0" animBg="1"/>
      <p:bldP spid="5" grpId="0"/>
      <p:bldP spid="30" grpId="0" animBg="1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425" y="293910"/>
            <a:ext cx="8911687" cy="798290"/>
          </a:xfrm>
        </p:spPr>
        <p:txBody>
          <a:bodyPr/>
          <a:lstStyle/>
          <a:p>
            <a:pPr algn="ctr"/>
            <a:r>
              <a:rPr lang="en-GB" dirty="0" smtClean="0"/>
              <a:t>Route to Caen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2" y="952501"/>
            <a:ext cx="11936818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986" y="2945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Tanks along the hedgerows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5" y="9906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88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Hedgerow fighting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86" y="797442"/>
            <a:ext cx="12002113" cy="61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66326"/>
            <a:ext cx="9456356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Training manual for US troops to avoid friction</a:t>
            </a:r>
            <a:br>
              <a:rPr lang="en-GB" dirty="0" smtClean="0"/>
            </a:br>
            <a:r>
              <a:rPr lang="en-GB" dirty="0" smtClean="0"/>
              <a:t>…don’t be a show off, or underestimate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1507808"/>
            <a:ext cx="11987784" cy="53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47" y="166910"/>
            <a:ext cx="986719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Normandy campaign August 1944</a:t>
            </a:r>
            <a:br>
              <a:rPr lang="en-GB" dirty="0" smtClean="0"/>
            </a:br>
            <a:r>
              <a:rPr lang="en-GB" dirty="0" smtClean="0"/>
              <a:t>allies 2.4 million (1.4m US) vs 600,000 Germans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233"/>
            <a:ext cx="8097358" cy="5475767"/>
          </a:xfrm>
          <a:prstGeom prst="rect">
            <a:avLst/>
          </a:prstGeom>
        </p:spPr>
      </p:pic>
      <p:pic>
        <p:nvPicPr>
          <p:cNvPr id="6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49" y="4540106"/>
            <a:ext cx="756033" cy="4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ent-Up Arrow 6"/>
          <p:cNvSpPr/>
          <p:nvPr/>
        </p:nvSpPr>
        <p:spPr>
          <a:xfrm rot="8993755">
            <a:off x="2849453" y="5080772"/>
            <a:ext cx="978195" cy="1008753"/>
          </a:xfrm>
          <a:prstGeom prst="bentUpArrow">
            <a:avLst>
              <a:gd name="adj1" fmla="val 25000"/>
              <a:gd name="adj2" fmla="val 167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66" y="4018882"/>
            <a:ext cx="773620" cy="5103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171" y="4565916"/>
            <a:ext cx="773620" cy="510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9260" y="3036161"/>
            <a:ext cx="399821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3rd  US army formed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..Patton command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…attack Brittany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…turn east to trap Germans</a:t>
            </a:r>
          </a:p>
          <a:p>
            <a:endParaRPr lang="en-GB" dirty="0"/>
          </a:p>
        </p:txBody>
      </p:sp>
      <p:sp>
        <p:nvSpPr>
          <p:cNvPr id="8" name="Down Arrow 7"/>
          <p:cNvSpPr/>
          <p:nvPr/>
        </p:nvSpPr>
        <p:spPr>
          <a:xfrm rot="14171346">
            <a:off x="4213902" y="4440945"/>
            <a:ext cx="372139" cy="2355960"/>
          </a:xfrm>
          <a:prstGeom prst="downArrow">
            <a:avLst>
              <a:gd name="adj1" fmla="val 50000"/>
              <a:gd name="adj2" fmla="val 54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69" y="3899652"/>
            <a:ext cx="756033" cy="4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649" y="3214840"/>
            <a:ext cx="1002371" cy="403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482" y="3082325"/>
            <a:ext cx="796547" cy="2977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29212" y="1536517"/>
            <a:ext cx="3124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General assault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…British to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Caein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…US East from St Lo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6090" y="4969754"/>
            <a:ext cx="3881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Germans either trapped or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retreat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9693" y="6412925"/>
            <a:ext cx="103394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…Germans retreat to border Paris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liberated August 25th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709" y="5246350"/>
            <a:ext cx="773620" cy="51036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348516" y="1891147"/>
            <a:ext cx="509155" cy="519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398816" y="3567547"/>
            <a:ext cx="509155" cy="519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1053822" flipV="1">
            <a:off x="8224593" y="3439461"/>
            <a:ext cx="509155" cy="5760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1053822" flipV="1">
            <a:off x="2547694" y="4887261"/>
            <a:ext cx="509155" cy="5760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11053822" flipV="1">
            <a:off x="8072192" y="5052361"/>
            <a:ext cx="509155" cy="5760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1053822" flipV="1">
            <a:off x="5468692" y="5103161"/>
            <a:ext cx="509155" cy="5760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8" grpId="0" animBg="1"/>
      <p:bldP spid="18" grpId="0"/>
      <p:bldP spid="19" grpId="0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577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Normandy Campaign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115" y="1744704"/>
            <a:ext cx="11430182" cy="4910096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Front started and secure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Bloody campaign, not one day event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Allied Casualties 226,000 (10,000 first day)</a:t>
            </a:r>
          </a:p>
          <a:p>
            <a:pPr lvl="2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65,000,Canadian 24,000,American 125,000 (11,000 killed)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19,000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airmen lose lives…..as do 26,000 French civilian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200,000 captured, 80,000 killed</a:t>
            </a:r>
          </a:p>
          <a:p>
            <a:pPr marL="457200" lvl="1" indent="0">
              <a:buNone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89" y="113971"/>
            <a:ext cx="8911687" cy="771554"/>
          </a:xfrm>
        </p:spPr>
        <p:txBody>
          <a:bodyPr/>
          <a:lstStyle/>
          <a:p>
            <a:pPr algn="ctr"/>
            <a:r>
              <a:rPr lang="en-GB" dirty="0" smtClean="0"/>
              <a:t>Events August – December 1944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866274"/>
            <a:ext cx="13125650" cy="5274644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Russian “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Bagration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Offensive” rolling across Eastern Europe/ East Germany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3m Russians vs 1 million Germans, 700,000 Russian, 400,000 German</a:t>
            </a:r>
          </a:p>
          <a:p>
            <a:pPr marL="457200" lvl="1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has become dominant ally and advancing rapidly to German border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army in France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disintegrates 100,000 captured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Advance 50 miles per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day, incur 55,000 casualties (7,500 deaths)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troops land South of France advancing north…resistance light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British/ Canadians advance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Belgium, South Netherlands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 stalled at Arnhem….65,000 engaged, 15,000 casualties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2311" y="6122908"/>
            <a:ext cx="861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Germany’s hope centres on “Secret Weapons”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670" y="171723"/>
            <a:ext cx="8911687" cy="1280890"/>
          </a:xfrm>
        </p:spPr>
        <p:txBody>
          <a:bodyPr/>
          <a:lstStyle/>
          <a:p>
            <a:r>
              <a:rPr lang="en-GB" dirty="0" smtClean="0"/>
              <a:t>V1 Rocket….introduced August 1944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914400"/>
            <a:ext cx="7884143" cy="603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3362" y="893812"/>
            <a:ext cx="3746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10,000 launched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400 mph, range 120 miles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20% hit target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1818" y="2946266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Inaccurate…terror only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7,000 killed in London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7812" y="4752474"/>
            <a:ext cx="4362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Increasing ineffective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..80% intercepted by 1945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,,allies advance to launch sites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..allies detect and bomb sites</a:t>
            </a:r>
          </a:p>
        </p:txBody>
      </p:sp>
    </p:spTree>
    <p:extLst>
      <p:ext uri="{BB962C8B-B14F-4D97-AF65-F5344CB8AC3E}">
        <p14:creationId xmlns:p14="http://schemas.microsoft.com/office/powerpoint/2010/main" val="6131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249" y="0"/>
            <a:ext cx="8911687" cy="1280890"/>
          </a:xfrm>
        </p:spPr>
        <p:txBody>
          <a:bodyPr/>
          <a:lstStyle/>
          <a:p>
            <a:r>
              <a:rPr lang="en-GB" dirty="0" smtClean="0"/>
              <a:t>V2 supersonic missile….October 1944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5" y="660400"/>
            <a:ext cx="7190072" cy="619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4308" y="1192728"/>
            <a:ext cx="4607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Unstoppable…3,800 mph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Range 300 miles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Accurate to 10 square mile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Target London, Antwerp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Expensive…33% German fuel,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661710" y="3801042"/>
            <a:ext cx="4530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Terror weapon only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1,200 launched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Kills 3,000 …2,000 in London,1,700 Antwerp (cinema 560 killed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….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does cause terror/but not defeatism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…allies occupy launch-sites</a:t>
            </a:r>
          </a:p>
        </p:txBody>
      </p:sp>
    </p:spTree>
    <p:extLst>
      <p:ext uri="{BB962C8B-B14F-4D97-AF65-F5344CB8AC3E}">
        <p14:creationId xmlns:p14="http://schemas.microsoft.com/office/powerpoint/2010/main" val="6258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91" y="25835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Jet aircraft… ME 220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8" y="1106905"/>
            <a:ext cx="8643486" cy="575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5345" y="673502"/>
            <a:ext cx="3532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First operational Jet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fighter 530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mph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..double other fighters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..appears 1944 vs US bombers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2474" y="2817528"/>
            <a:ext cx="3419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1,400 delivered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..expensive, fuel  usage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…maintenance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56321" y="4538178"/>
            <a:ext cx="32175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Operationally lethal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…900 bombers/100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fighter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…300 shot down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1926" y="6044665"/>
            <a:ext cx="3160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Too few to impact war</a:t>
            </a:r>
          </a:p>
        </p:txBody>
      </p:sp>
    </p:spTree>
    <p:extLst>
      <p:ext uri="{BB962C8B-B14F-4D97-AF65-F5344CB8AC3E}">
        <p14:creationId xmlns:p14="http://schemas.microsoft.com/office/powerpoint/2010/main" val="35310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304" y="16209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Germany and atomic bomb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3312" y="786063"/>
            <a:ext cx="8915400" cy="4373079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Never close despite fusion pioneered Germany1933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sidelined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1943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of expertise…Jewish scientists 33% staff…defect to USA/ UK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 scientists dedicated vs 100,000 USA </a:t>
            </a:r>
          </a:p>
          <a:p>
            <a:pPr lvl="1"/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Readines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projected 1948.too late for Hitler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delayed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 completion 1948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Allies bomb research centre…kill 50% scientist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340" y="6061541"/>
            <a:ext cx="9399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“Secret weapons no real threat to allies….too few, too late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sets the technological foundation  for future Cold War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“Jim Crow”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900" y="1612392"/>
            <a:ext cx="8915400" cy="524560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African Americans</a:t>
            </a:r>
          </a:p>
          <a:p>
            <a:pPr lvl="1"/>
            <a:r>
              <a:rPr lang="en-GB" dirty="0"/>
              <a:t>150,000 African Americans in </a:t>
            </a:r>
            <a:r>
              <a:rPr lang="en-GB" dirty="0" smtClean="0"/>
              <a:t>UK…support roles, construction, logistics</a:t>
            </a:r>
            <a:endParaRPr lang="en-GB" dirty="0"/>
          </a:p>
          <a:p>
            <a:pPr lvl="1"/>
            <a:r>
              <a:rPr lang="en-GB" dirty="0"/>
              <a:t>US army </a:t>
            </a:r>
            <a:r>
              <a:rPr lang="en-GB" dirty="0" smtClean="0"/>
              <a:t>imposes segregation on and off basis</a:t>
            </a:r>
          </a:p>
          <a:p>
            <a:pPr lvl="1"/>
            <a:endParaRPr lang="en-GB" dirty="0"/>
          </a:p>
          <a:p>
            <a:r>
              <a:rPr lang="en-GB" dirty="0" smtClean="0"/>
              <a:t>British attitude</a:t>
            </a:r>
          </a:p>
          <a:p>
            <a:pPr lvl="1"/>
            <a:r>
              <a:rPr lang="en-GB" dirty="0"/>
              <a:t>Total non white population UK 1940’s ….10,000….along coastal towns</a:t>
            </a:r>
          </a:p>
          <a:p>
            <a:pPr lvl="1"/>
            <a:r>
              <a:rPr lang="en-GB" dirty="0"/>
              <a:t>Racial attitudes adopted in colonies not present in UK</a:t>
            </a:r>
          </a:p>
          <a:p>
            <a:pPr lvl="1"/>
            <a:r>
              <a:rPr lang="en-GB" dirty="0"/>
              <a:t>African Americans more polite, different fun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smtClean="0"/>
              <a:t>Consequences and impacts</a:t>
            </a:r>
          </a:p>
          <a:p>
            <a:pPr lvl="1"/>
            <a:r>
              <a:rPr lang="en-GB" dirty="0" smtClean="0"/>
              <a:t>2,000 mixed race children… fathers not allowed to marry (mix race marriage illegal most US states)….1,000 fostered after war</a:t>
            </a:r>
          </a:p>
          <a:p>
            <a:pPr lvl="1"/>
            <a:r>
              <a:rPr lang="en-GB" dirty="0" smtClean="0"/>
              <a:t>British generally adjust to US imposed Jim Crow laws</a:t>
            </a:r>
          </a:p>
          <a:p>
            <a:pPr lvl="1"/>
            <a:r>
              <a:rPr lang="en-GB" dirty="0" smtClean="0"/>
              <a:t>African Americans profoundly influenced by kindness and acceptance…future civil rights leaders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2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457" y="203486"/>
            <a:ext cx="10178732" cy="1280890"/>
          </a:xfrm>
        </p:spPr>
        <p:txBody>
          <a:bodyPr/>
          <a:lstStyle/>
          <a:p>
            <a:r>
              <a:rPr lang="en-GB" dirty="0" smtClean="0"/>
              <a:t>“Battle of </a:t>
            </a:r>
            <a:r>
              <a:rPr lang="en-GB" dirty="0" err="1" smtClean="0"/>
              <a:t>Bamber</a:t>
            </a:r>
            <a:r>
              <a:rPr lang="en-GB" dirty="0" smtClean="0"/>
              <a:t> Bridge” 24</a:t>
            </a:r>
            <a:r>
              <a:rPr lang="en-GB" baseline="30000" dirty="0" smtClean="0"/>
              <a:t>th</a:t>
            </a:r>
            <a:r>
              <a:rPr lang="en-GB" dirty="0" smtClean="0"/>
              <a:t>/25</a:t>
            </a:r>
            <a:r>
              <a:rPr lang="en-GB" baseline="30000" dirty="0" smtClean="0"/>
              <a:t>th</a:t>
            </a:r>
            <a:r>
              <a:rPr lang="en-GB" dirty="0" smtClean="0"/>
              <a:t> June1943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6" y="1709928"/>
            <a:ext cx="6840082" cy="514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7434" y="845486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Pub used by black Logistical company…mix with locals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8392" y="1737360"/>
            <a:ext cx="4483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white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officers attempt to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Impose segregation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…public posts “Black only served”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717536" y="3108960"/>
            <a:ext cx="56206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 MP’s (all white) attempt arrest black soldiers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,,,gunfight. 1 killed, 7 wounded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…threaten mutiny</a:t>
            </a:r>
          </a:p>
          <a:p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754112" y="4339163"/>
            <a:ext cx="3986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 military arrest mutineers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…light sentences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…white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mp’s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discharged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Integrated police force introduced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1243" y="5989543"/>
            <a:ext cx="3945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Bamber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Ridge…exception.. Most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Often US rules prevailed.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2869" y="1332125"/>
            <a:ext cx="288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Olde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World Pub”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657" y="0"/>
            <a:ext cx="9666668" cy="1280890"/>
          </a:xfrm>
        </p:spPr>
        <p:txBody>
          <a:bodyPr/>
          <a:lstStyle/>
          <a:p>
            <a:r>
              <a:rPr lang="en-GB" dirty="0" smtClean="0"/>
              <a:t>The Saturday night dance…Norfolk 1944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861251"/>
            <a:ext cx="12079224" cy="59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021" y="13947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Greeting the troops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088136"/>
            <a:ext cx="11917679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548" y="380270"/>
            <a:ext cx="8911687" cy="1280890"/>
          </a:xfrm>
        </p:spPr>
        <p:txBody>
          <a:bodyPr/>
          <a:lstStyle/>
          <a:p>
            <a:r>
              <a:rPr lang="en-GB" dirty="0" smtClean="0"/>
              <a:t>Kate </a:t>
            </a:r>
            <a:r>
              <a:rPr lang="en-GB" dirty="0" err="1" smtClean="0"/>
              <a:t>Summersby</a:t>
            </a:r>
            <a:r>
              <a:rPr lang="en-GB" dirty="0" smtClean="0"/>
              <a:t> and Eisenhower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98484" y="2400378"/>
            <a:ext cx="512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Chauffer Secretary Eisenhower1942-1945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…blames Ike when major killed in Tunisia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takes her to Palestine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..  rumour asks commander to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marry..denied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2618" y="4317751"/>
            <a:ext cx="4859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Rumours of affair…but not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ubstantiated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….intimate “friends”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…Ike infatuated…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7261" y="5550406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Kate seeks US citizenship post 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War..married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divorced, writes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Memoirs…coy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4904" y="1010195"/>
            <a:ext cx="3491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Irish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born..moved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England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Ambulance driver during blitz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6364" y="1811383"/>
            <a:ext cx="2871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Love affair British major</a:t>
            </a:r>
          </a:p>
        </p:txBody>
      </p:sp>
      <p:pic>
        <p:nvPicPr>
          <p:cNvPr id="5122" name="Picture 2" descr="General Eisenhower and Kay Summersby: a love affair that helped win the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10195"/>
            <a:ext cx="6574971" cy="26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0" y="3735977"/>
            <a:ext cx="6636991" cy="35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62941</TotalTime>
  <Words>1540</Words>
  <Application>Microsoft Office PowerPoint</Application>
  <PresentationFormat>Widescreen</PresentationFormat>
  <Paragraphs>292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Century Gothic</vt:lpstr>
      <vt:lpstr>Wingdings 3</vt:lpstr>
      <vt:lpstr>Wisp</vt:lpstr>
      <vt:lpstr>US “invasion” of Britain </vt:lpstr>
      <vt:lpstr>The American’s Arrive</vt:lpstr>
      <vt:lpstr>Opportunities/ Challenges</vt:lpstr>
      <vt:lpstr>Training manual for US troops to avoid friction …don’t be a show off, or underestimate </vt:lpstr>
      <vt:lpstr>The “Jim Crow”</vt:lpstr>
      <vt:lpstr>“Battle of Bamber Bridge” 24th/25th June1943</vt:lpstr>
      <vt:lpstr>The Saturday night dance…Norfolk 1944</vt:lpstr>
      <vt:lpstr>Greeting the troops</vt:lpstr>
      <vt:lpstr>Kate Summersby and Eisenhower</vt:lpstr>
      <vt:lpstr>Romance at a difficult time …many will not survive and return in months to come</vt:lpstr>
      <vt:lpstr>White cliffs of Dover (Vera Lynn)</vt:lpstr>
      <vt:lpstr>Intermission</vt:lpstr>
      <vt:lpstr>Strategic Bombing Campaign 1942-1944</vt:lpstr>
      <vt:lpstr>Birth of Strategic bombing 1939-1940</vt:lpstr>
      <vt:lpstr>Blitz July 1940 –May 1941 </vt:lpstr>
      <vt:lpstr> Adoption of “strategic bombing”</vt:lpstr>
      <vt:lpstr>Avro Lancaster: British heavy bomber..1942 …up to 10000 kg, crew 4, 4 machine guns</vt:lpstr>
      <vt:lpstr>US Airforce arrives 1942…. ..Airfields built 1942…300 bombers by end year ….350,000 air staff by 1945</vt:lpstr>
      <vt:lpstr>B17 Heavy bomber…in formation</vt:lpstr>
      <vt:lpstr>USAAF 1942-1943</vt:lpstr>
      <vt:lpstr>Mustangs1944  …..loss rates decline to less than 2% ..air war won</vt:lpstr>
      <vt:lpstr>US bomber crew</vt:lpstr>
      <vt:lpstr>PowerPoint Presentation</vt:lpstr>
      <vt:lpstr>PowerPoint Presentation</vt:lpstr>
      <vt:lpstr>Hamburg 1943 Military and shipping target 75% city destroyed, 60,000 killed</vt:lpstr>
      <vt:lpstr>Strategic bombing cost and impact</vt:lpstr>
      <vt:lpstr>Invasion of France</vt:lpstr>
      <vt:lpstr>February 1944… Planning begins in earnest …Eisenhower overall commander, Montgomery landing operations</vt:lpstr>
      <vt:lpstr>Preparations</vt:lpstr>
      <vt:lpstr>Operation “Thunderbolt Slapton Sands Disaster April 27th, 28th 1944</vt:lpstr>
      <vt:lpstr>D Day: June 6, 1944 160,000 soldiers, 5 battleships, 10 cruisers, 65 destroyers …4,000 landing craft. 1,500 support vessels+ 2,200 aircraft </vt:lpstr>
      <vt:lpstr>Omaha Beech….6,000 killed, wounded or missing, 65,000 soldiers landed (4,000 on other landings)</vt:lpstr>
      <vt:lpstr>Arial View</vt:lpstr>
      <vt:lpstr>On the Beach</vt:lpstr>
      <vt:lpstr>D Day plus one: beaches transform to logistic hubs</vt:lpstr>
      <vt:lpstr>Normandy Campaign June -July 30th Allied army rises to 1.5 million (Germans 400,00)</vt:lpstr>
      <vt:lpstr>Route to Caen</vt:lpstr>
      <vt:lpstr>Tanks along the hedgerows</vt:lpstr>
      <vt:lpstr>Hedgerow fighting</vt:lpstr>
      <vt:lpstr>Normandy campaign August 1944 allies 2.4 million (1.4m US) vs 600,000 Germans</vt:lpstr>
      <vt:lpstr>Normandy Campaign</vt:lpstr>
      <vt:lpstr>Events August – December 1944</vt:lpstr>
      <vt:lpstr>V1 Rocket….introduced August 1944</vt:lpstr>
      <vt:lpstr>V2 supersonic missile….October 1944</vt:lpstr>
      <vt:lpstr>Jet aircraft… ME 220</vt:lpstr>
      <vt:lpstr>Germany and atomic bomb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1777</cp:revision>
  <dcterms:created xsi:type="dcterms:W3CDTF">2023-02-02T12:46:22Z</dcterms:created>
  <dcterms:modified xsi:type="dcterms:W3CDTF">2025-02-03T18:04:04Z</dcterms:modified>
</cp:coreProperties>
</file>