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42"/>
  </p:notesMasterIdLst>
  <p:sldIdLst>
    <p:sldId id="345" r:id="rId2"/>
    <p:sldId id="346" r:id="rId3"/>
    <p:sldId id="468" r:id="rId4"/>
    <p:sldId id="472" r:id="rId5"/>
    <p:sldId id="469" r:id="rId6"/>
    <p:sldId id="470" r:id="rId7"/>
    <p:sldId id="473" r:id="rId8"/>
    <p:sldId id="475" r:id="rId9"/>
    <p:sldId id="476" r:id="rId10"/>
    <p:sldId id="486" r:id="rId11"/>
    <p:sldId id="477" r:id="rId12"/>
    <p:sldId id="488" r:id="rId13"/>
    <p:sldId id="481" r:id="rId14"/>
    <p:sldId id="483" r:id="rId15"/>
    <p:sldId id="514" r:id="rId16"/>
    <p:sldId id="478" r:id="rId17"/>
    <p:sldId id="479" r:id="rId18"/>
    <p:sldId id="471" r:id="rId19"/>
    <p:sldId id="525" r:id="rId20"/>
    <p:sldId id="498" r:id="rId21"/>
    <p:sldId id="515" r:id="rId22"/>
    <p:sldId id="503" r:id="rId23"/>
    <p:sldId id="491" r:id="rId24"/>
    <p:sldId id="504" r:id="rId25"/>
    <p:sldId id="502" r:id="rId26"/>
    <p:sldId id="499" r:id="rId27"/>
    <p:sldId id="500" r:id="rId28"/>
    <p:sldId id="497" r:id="rId29"/>
    <p:sldId id="480" r:id="rId30"/>
    <p:sldId id="493" r:id="rId31"/>
    <p:sldId id="496" r:id="rId32"/>
    <p:sldId id="494" r:id="rId33"/>
    <p:sldId id="495" r:id="rId34"/>
    <p:sldId id="506" r:id="rId35"/>
    <p:sldId id="532" r:id="rId36"/>
    <p:sldId id="513" r:id="rId37"/>
    <p:sldId id="533" r:id="rId38"/>
    <p:sldId id="512" r:id="rId39"/>
    <p:sldId id="564" r:id="rId40"/>
    <p:sldId id="56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81E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21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078"/>
    </p:cViewPr>
  </p:sorterViewPr>
  <p:notesViewPr>
    <p:cSldViewPr snapToGrid="0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7AB96-EA4E-45D9-BE0D-31444D58337D}" type="datetimeFigureOut">
              <a:rPr lang="en-GB" smtClean="0"/>
              <a:t>22/01/2025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GB" dirty="0" smtClean="0"/>
              <a:t>33</a:t>
            </a:r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7C8F7-FF71-4F25-A9C3-008D9FDA0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37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B95-4CF9-43A6-9066-8C025B146548}" type="datetimeFigureOut">
              <a:rPr lang="en-GB" smtClean="0"/>
              <a:t>22/01/2025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B95-4CF9-43A6-9066-8C025B146548}" type="datetimeFigureOut">
              <a:rPr lang="en-GB" smtClean="0"/>
              <a:t>22/01/2025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5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American History and Politics</a:t>
            </a:r>
            <a:br>
              <a:rPr lang="en-US" dirty="0" smtClean="0"/>
            </a:br>
            <a:r>
              <a:rPr lang="en-US" dirty="0" smtClean="0"/>
              <a:t>Session 1: Pre Columbian America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The First Americans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Native American cultures 1493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W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B95-4CF9-43A6-9066-8C025B146548}" type="datetimeFigureOut">
              <a:rPr lang="en-GB" smtClean="0"/>
              <a:t>22/01/2025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3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emocrac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bert_A._Taft" TargetMode="External"/><Relationship Id="rId2" Type="http://schemas.openxmlformats.org/officeDocument/2006/relationships/hyperlink" Target="https://en.wikipedia.org/wiki/Lend-Lease#cite_note-5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merican_fla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897" y="2776358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Welcome to Module 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0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419" y="175874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FDR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030942"/>
            <a:ext cx="10623177" cy="5486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Favours allies, but cannot put re-election in 1940 at risk</a:t>
            </a:r>
          </a:p>
          <a:p>
            <a:pPr lvl="1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Isolationism still strong…Germany no threat to USA</a:t>
            </a:r>
          </a:p>
          <a:p>
            <a:pPr lvl="1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Needs German/ Italian/ Irish vote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Commits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US to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neutrality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November 1939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Secures “Cash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Carry” Amendment to Neutrality Act</a:t>
            </a:r>
          </a:p>
          <a:p>
            <a:pPr lvl="1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Arms can be sold to anyone , but must be collected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Biased toward Britain ….huge navy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1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240" y="0"/>
            <a:ext cx="8911687" cy="1280890"/>
          </a:xfrm>
        </p:spPr>
        <p:txBody>
          <a:bodyPr/>
          <a:lstStyle/>
          <a:p>
            <a:r>
              <a:rPr lang="en-GB" dirty="0" smtClean="0"/>
              <a:t>World War 1939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637"/>
            <a:ext cx="8741229" cy="607422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5" name="Right Arrow 4"/>
          <p:cNvSpPr/>
          <p:nvPr/>
        </p:nvSpPr>
        <p:spPr>
          <a:xfrm>
            <a:off x="1513114" y="2024743"/>
            <a:ext cx="359229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2100943" y="2024742"/>
            <a:ext cx="359229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1719942" y="2285999"/>
            <a:ext cx="598715" cy="4354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92828" y="1534885"/>
            <a:ext cx="598715" cy="3701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37313" y="3004456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Right Arrow 10"/>
          <p:cNvSpPr/>
          <p:nvPr/>
        </p:nvSpPr>
        <p:spPr>
          <a:xfrm rot="10800000">
            <a:off x="2122712" y="1578429"/>
            <a:ext cx="359229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rot="2577300">
            <a:off x="5040404" y="1770572"/>
            <a:ext cx="434288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 rot="19902722">
            <a:off x="5171033" y="2880911"/>
            <a:ext cx="434288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356352" y="3155576"/>
            <a:ext cx="483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August: Molotov –Ribbentrop Pact</a:t>
            </a:r>
          </a:p>
          <a:p>
            <a:r>
              <a:rPr lang="en-GB" dirty="0" smtClean="0"/>
              <a:t>…USSR &amp; Nazi Germany “allies”  </a:t>
            </a:r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 rot="2577300">
            <a:off x="5529282" y="2055362"/>
            <a:ext cx="45719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 rot="12340874">
            <a:off x="5421405" y="2064486"/>
            <a:ext cx="434288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5388427" y="1730826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01142" y="2264226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501537" y="1259540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55929" y="1184621"/>
            <a:ext cx="3345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Chinese KMT counter attack</a:t>
            </a:r>
          </a:p>
          <a:p>
            <a:r>
              <a:rPr lang="en-GB" dirty="0" smtClean="0"/>
              <a:t>Japanese…block advance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7599508" y="2107985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13559" y="1868500"/>
            <a:ext cx="3462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Japanese push “North”</a:t>
            </a:r>
          </a:p>
          <a:p>
            <a:r>
              <a:rPr lang="en-GB" dirty="0" smtClean="0"/>
              <a:t>….USSR defeats army</a:t>
            </a:r>
          </a:p>
          <a:p>
            <a:r>
              <a:rPr lang="en-GB" dirty="0" smtClean="0"/>
              <a:t>…Japanese adopt “Southern</a:t>
            </a:r>
          </a:p>
          <a:p>
            <a:r>
              <a:rPr lang="en-GB" dirty="0" smtClean="0"/>
              <a:t>Strategy</a:t>
            </a:r>
          </a:p>
        </p:txBody>
      </p:sp>
      <p:sp>
        <p:nvSpPr>
          <p:cNvPr id="26" name="Right Arrow 25"/>
          <p:cNvSpPr/>
          <p:nvPr/>
        </p:nvSpPr>
        <p:spPr>
          <a:xfrm rot="2657988">
            <a:off x="4180433" y="2499911"/>
            <a:ext cx="434288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7586700" y="4172428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19462" y="3960479"/>
            <a:ext cx="4072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USSR &amp; Germany invade Poland ..UK/ France declare war</a:t>
            </a:r>
            <a:endParaRPr lang="en-GB" dirty="0"/>
          </a:p>
        </p:txBody>
      </p:sp>
      <p:sp>
        <p:nvSpPr>
          <p:cNvPr id="30" name="Oval 29"/>
          <p:cNvSpPr/>
          <p:nvPr/>
        </p:nvSpPr>
        <p:spPr>
          <a:xfrm>
            <a:off x="7562368" y="4971568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06546" y="4904335"/>
            <a:ext cx="398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USSR invades Finland ”Winter War”</a:t>
            </a:r>
            <a:endParaRPr lang="en-GB" dirty="0"/>
          </a:p>
        </p:txBody>
      </p:sp>
      <p:sp>
        <p:nvSpPr>
          <p:cNvPr id="32" name="Oval 31"/>
          <p:cNvSpPr/>
          <p:nvPr/>
        </p:nvSpPr>
        <p:spPr>
          <a:xfrm>
            <a:off x="7602710" y="5860996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05267" y="5737820"/>
            <a:ext cx="3135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USSR invades Sinkiang</a:t>
            </a:r>
          </a:p>
          <a:p>
            <a:r>
              <a:rPr lang="en-GB" dirty="0" smtClean="0"/>
              <a:t>..install puppet/warlord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9383" y="5595811"/>
            <a:ext cx="6800260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End year:3m Germans face 2.5m French 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+ 500K British in West Europe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…..”Phoney War”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/>
      <p:bldP spid="17" grpId="0" animBg="1"/>
      <p:bldP spid="19" grpId="0" animBg="1"/>
      <p:bldP spid="20" grpId="0" animBg="1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9" grpId="0"/>
      <p:bldP spid="30" grpId="0" animBg="1"/>
      <p:bldP spid="31" grpId="0"/>
      <p:bldP spid="32" grpId="0" animBg="1"/>
      <p:bldP spid="33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266" y="3044581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US and World War 1939-1941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4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877" y="113122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USA and war 1940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8" y="1201271"/>
            <a:ext cx="12962967" cy="5504329"/>
          </a:xfrm>
        </p:spPr>
        <p:txBody>
          <a:bodyPr>
            <a:normAutofit fontScale="85000" lnSpcReduction="20000"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Democrat/ Republican Agreement: make America too strong to threaten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Conscription introduced</a:t>
            </a:r>
          </a:p>
          <a:p>
            <a:pPr lvl="1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All males over 21 must register…many exemptions</a:t>
            </a:r>
          </a:p>
          <a:p>
            <a:pPr lvl="1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lottery by date of birth call to select drafted</a:t>
            </a:r>
          </a:p>
          <a:p>
            <a:pPr lvl="1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Army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increased from 180,000 (1939) to 1,400,000 by December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1941)</a:t>
            </a:r>
          </a:p>
          <a:p>
            <a:pPr lvl="1"/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Rearmament agreed by all parties…..debt constraint removed</a:t>
            </a:r>
          </a:p>
          <a:p>
            <a:pPr lvl="1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Defence budget increased from $2Bn to $10Bn </a:t>
            </a:r>
          </a:p>
          <a:p>
            <a:pPr lvl="1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“Two Ocean Navy” Act: Pacific fleet moved from California to Hawaii</a:t>
            </a:r>
          </a:p>
          <a:p>
            <a:pPr lvl="1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Mass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uplift in arm sales to Britain/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China…”Cash and Carry” basis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Keep America safe….too strong to 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threaten</a:t>
            </a:r>
          </a:p>
          <a:p>
            <a:pPr lvl="1"/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055" y="8622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Conscription introduced</a:t>
            </a:r>
            <a:br>
              <a:rPr lang="en-GB" dirty="0" smtClean="0"/>
            </a:br>
            <a:r>
              <a:rPr lang="en-GB" dirty="0" smtClean="0"/>
              <a:t>…all males over 21 to register</a:t>
            </a:r>
            <a:br>
              <a:rPr lang="en-GB" dirty="0" smtClean="0"/>
            </a:br>
            <a:r>
              <a:rPr lang="en-GB" dirty="0" smtClean="0"/>
              <a:t>…..picking the dates for those to serve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1" y="1586753"/>
            <a:ext cx="11349318" cy="52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454" y="157945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Destroyer for Bases Agreement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040" y="1004046"/>
            <a:ext cx="12795323" cy="5853954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Battle of the Atlantic intensifies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Germans update torpedoes, British adapting new radar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1,059 merchant ships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sunk 1940, 100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 boats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deployed, 200 more due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Britain 2 months supply of food….and dwindling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Churchill (PM in May 1940) proposes deal September 1940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Britain transfer naval bases in West Indies, Bahamas, Newfoundland to US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 to supply Britain with 50 WW1 Destroyers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Isolationists attack FDR….in breach of Neutrality Act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 estate deal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Vital to US security</a:t>
            </a:r>
          </a:p>
          <a:p>
            <a:pPr lvl="1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0444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702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Presidential Election 1940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57" y="1330036"/>
            <a:ext cx="12532662" cy="6657925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Democrats: Interventionist…support allies, but no direct involvement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Roosevelt decides to run for 3rd Term…..”Make America Safe” agenda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Radical left discredited by Ribbentrop Pact</a:t>
            </a:r>
          </a:p>
          <a:p>
            <a:pPr lvl="1"/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challenge to “Jim Crow” White Southern Segregationists (despite Eleanor)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Republicans: divided “isolationists vs interventionists</a:t>
            </a:r>
          </a:p>
          <a:p>
            <a:pPr lvl="1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Isolationist convinced FDR pulling US to war….88% Americas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Hard “Right” discredited by German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conquest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France, admiration of British</a:t>
            </a:r>
          </a:p>
          <a:p>
            <a:pPr marL="457200" lvl="1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resistance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Select Wendell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Willkie, 38 year old pro British industrialist, no political experience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313" y="140016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1940 Election Results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8" y="1308847"/>
            <a:ext cx="7279341" cy="55491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431742" y="3406587"/>
            <a:ext cx="37449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Landslide for FDR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..wins 27m, 55% of vote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…449 electoral vote vs 82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429616" y="5011271"/>
            <a:ext cx="55948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FDR controls Senate and House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…Most Republican support Intervention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…Republican isolationists marginalised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….strong enough to block legislation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6565" y="4312024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225657" y="769130"/>
            <a:ext cx="496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Willkie attacks FDR for 3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Term ,,,”if one man is indispensable, none of us are free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6643" y="2048639"/>
            <a:ext cx="5577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FDR Response Willkie “industrialist”…I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Am friend of common man</a:t>
            </a:r>
          </a:p>
        </p:txBody>
      </p:sp>
    </p:spTree>
    <p:extLst>
      <p:ext uri="{BB962C8B-B14F-4D97-AF65-F5344CB8AC3E}">
        <p14:creationId xmlns:p14="http://schemas.microsoft.com/office/powerpoint/2010/main" val="699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113" y="71717"/>
            <a:ext cx="8911687" cy="648878"/>
          </a:xfrm>
        </p:spPr>
        <p:txBody>
          <a:bodyPr/>
          <a:lstStyle/>
          <a:p>
            <a:pPr algn="ctr"/>
            <a:r>
              <a:rPr lang="en-GB" dirty="0" smtClean="0"/>
              <a:t>World War end 1940….war everywhere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" y="941295"/>
            <a:ext cx="7951693" cy="602428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1046947" y="2905204"/>
            <a:ext cx="503946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 rot="14712952">
            <a:off x="1387606" y="2313531"/>
            <a:ext cx="503946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 rot="968504">
            <a:off x="1934453" y="4689177"/>
            <a:ext cx="503946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rot="14411958">
            <a:off x="2597841" y="5487035"/>
            <a:ext cx="503946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 rot="7842551">
            <a:off x="6067453" y="4965770"/>
            <a:ext cx="1228952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1531043" y="2756645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127631" y="3375210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968504">
            <a:off x="1701372" y="3487906"/>
            <a:ext cx="503946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1360712" y="4576481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2696455" y="5885328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74007" y="4415117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ight Arrow 18"/>
          <p:cNvSpPr/>
          <p:nvPr/>
        </p:nvSpPr>
        <p:spPr>
          <a:xfrm rot="10197255">
            <a:off x="5937355" y="4063762"/>
            <a:ext cx="424702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ight Arrow 19"/>
          <p:cNvSpPr/>
          <p:nvPr/>
        </p:nvSpPr>
        <p:spPr>
          <a:xfrm rot="20795384">
            <a:off x="5291897" y="4108585"/>
            <a:ext cx="424702" cy="42454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5466549" y="3760693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0" y="2577352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7976667" y="1008527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77835" y="618564"/>
            <a:ext cx="3514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April – June </a:t>
            </a:r>
          </a:p>
          <a:p>
            <a:r>
              <a:rPr lang="en-GB" dirty="0" smtClean="0"/>
              <a:t>Germany conquers Norway , DK and France</a:t>
            </a:r>
          </a:p>
          <a:p>
            <a:r>
              <a:rPr lang="en-GB" dirty="0" smtClean="0"/>
              <a:t>May-Sept…Battle of Britain..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99929" y="1927411"/>
            <a:ext cx="3357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June…Italy joins Germany</a:t>
            </a:r>
          </a:p>
          <a:p>
            <a:r>
              <a:rPr lang="en-GB" dirty="0"/>
              <a:t> </a:t>
            </a:r>
            <a:r>
              <a:rPr lang="en-GB" dirty="0" smtClean="0"/>
              <a:t>        …Japan USSR “peace”</a:t>
            </a:r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8003560" y="2756645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71484" y="2662519"/>
            <a:ext cx="3520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Italy invades Albania, Greece</a:t>
            </a:r>
          </a:p>
          <a:p>
            <a:r>
              <a:rPr lang="en-GB" dirty="0" smtClean="0"/>
              <a:t>…rescued by Germans</a:t>
            </a:r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8030453" y="3455893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85412" y="3325010"/>
            <a:ext cx="3173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Italy invades Egypt &amp; British Somalia , 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8173890" y="4307540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01951" y="4258236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Stalemate in China</a:t>
            </a:r>
            <a:endParaRPr lang="en-GB" dirty="0"/>
          </a:p>
        </p:txBody>
      </p:sp>
      <p:sp>
        <p:nvSpPr>
          <p:cNvPr id="33" name="Oval 32"/>
          <p:cNvSpPr/>
          <p:nvPr/>
        </p:nvSpPr>
        <p:spPr>
          <a:xfrm>
            <a:off x="8191819" y="4970928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55741" y="4921624"/>
            <a:ext cx="2832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Japan occupies French</a:t>
            </a:r>
          </a:p>
          <a:p>
            <a:r>
              <a:rPr lang="en-GB" dirty="0" smtClean="0"/>
              <a:t>(Vichy) Indochina</a:t>
            </a:r>
            <a:endParaRPr lang="en-GB" dirty="0"/>
          </a:p>
        </p:txBody>
      </p:sp>
      <p:sp>
        <p:nvSpPr>
          <p:cNvPr id="35" name="Oval 34"/>
          <p:cNvSpPr/>
          <p:nvPr/>
        </p:nvSpPr>
        <p:spPr>
          <a:xfrm>
            <a:off x="8247529" y="5822574"/>
            <a:ext cx="598715" cy="4136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84023" y="5657671"/>
            <a:ext cx="3469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100 German u boats active</a:t>
            </a:r>
          </a:p>
          <a:p>
            <a:r>
              <a:rPr lang="en-GB" dirty="0" smtClean="0"/>
              <a:t>Atlantic..150 in construction</a:t>
            </a:r>
          </a:p>
          <a:p>
            <a:r>
              <a:rPr lang="en-GB" dirty="0" smtClean="0"/>
              <a:t>…1,300 ships sunk/ 24 U-boats</a:t>
            </a:r>
          </a:p>
          <a:p>
            <a:r>
              <a:rPr lang="en-GB" dirty="0" smtClean="0"/>
              <a:t>Britain “losing” battle</a:t>
            </a:r>
          </a:p>
        </p:txBody>
      </p:sp>
    </p:spTree>
    <p:extLst>
      <p:ext uri="{BB962C8B-B14F-4D97-AF65-F5344CB8AC3E}">
        <p14:creationId xmlns:p14="http://schemas.microsoft.com/office/powerpoint/2010/main" val="38891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789" y="624110"/>
            <a:ext cx="9926824" cy="1280890"/>
          </a:xfrm>
        </p:spPr>
        <p:txBody>
          <a:bodyPr/>
          <a:lstStyle/>
          <a:p>
            <a:pPr algn="ctr"/>
            <a:r>
              <a:rPr lang="en-GB" dirty="0" smtClean="0"/>
              <a:t>FDR “The New Order” Speech January 1941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254" y="1776845"/>
            <a:ext cx="8915400" cy="2234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Nazi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forces are not seeking mere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modifications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colonial maps or in minor European boundaries. They openly seek the destruction of all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2" tooltip="Democracy"/>
              </a:rPr>
              <a:t>elective systems of government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on every continent, including our own. They seek to establish systems of government based on the regimentation of all human beings by a handful of individual rulers who seize power by force.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Yes, these men and their hypnotized followers call this a "New Order." It is not new, and it is not order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6753" y="5155352"/>
            <a:ext cx="10229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FDR aware Germans could be developing Atomic bomb…Einstein letter….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 of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inquiry set up ….support for Britain based on conviction Germany threat to USA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80313" y="352733"/>
            <a:ext cx="8911687" cy="1280890"/>
          </a:xfrm>
        </p:spPr>
        <p:txBody>
          <a:bodyPr/>
          <a:lstStyle/>
          <a:p>
            <a:r>
              <a:rPr lang="en-GB" dirty="0" smtClean="0"/>
              <a:t>American History Overview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62929" y="2541911"/>
            <a:ext cx="4211145" cy="1083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From Nation to Continental Power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(1789-1849)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1304" y="3872713"/>
            <a:ext cx="4205598" cy="11492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From Continental to World Power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(1850-1898)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8552" y="5301691"/>
            <a:ext cx="4158742" cy="1113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The Vacillating Giant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(1898-1939)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9711" y="1695642"/>
            <a:ext cx="4211145" cy="11595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Leader of the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orld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(1939-1963)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99122" y="3178844"/>
            <a:ext cx="4205598" cy="120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Master of the world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(1963-2001)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0829" y="1241408"/>
            <a:ext cx="4211145" cy="1083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From Colony to Nation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(1600-1789)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99122" y="4720775"/>
            <a:ext cx="4205598" cy="1206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America and the multi polar world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(2001-2025)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lipart - Simple Red Check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04" y="1259956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lipart - Simple Red Check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56" y="2598360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lipart - Simple Red Check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40" y="3891497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lipart - Simple Red Check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70" y="5420023"/>
            <a:ext cx="10287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5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043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“Lend Lease”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91" y="862445"/>
            <a:ext cx="12956445" cy="5663045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British running out of gold to pay cash for munitions and food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 Public opinion shifting:70% with conditions “as long as it doesn’t get 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into the war”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“Promote the Defence of the USA  Act” ( Lend Lease ) signed March 1941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69% Democrats, 40% Republicans support in Congress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“Buy now” return later….or not at all if destroyed, useless. eaten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UK receives £38Bn ($400Bn in $2024) in weapons and food by war end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 gets radar/ jet engines/ nuclear research in return</a:t>
            </a:r>
          </a:p>
          <a:p>
            <a:pPr lvl="1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2302" y="6334780"/>
            <a:ext cx="7402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…nothing loaned, nothing leased…this is AID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054" y="220698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Opposition to Lend Lease</a:t>
            </a:r>
            <a:endParaRPr lang="en-GB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38244" y="2805300"/>
            <a:ext cx="11512126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FDR “Garden Hose" argument: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"I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don't say ...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'Neighbour,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my garden hose cost me $15; you have to pay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$15 for it'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 don't want $15—I want my garden hose back after the fire is over."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[48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]</a:t>
            </a:r>
            <a:endParaRPr lang="en-GB" sz="2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Senator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 tooltip="Robert A. Taft"/>
              </a:rPr>
              <a:t>Robert Taft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(R-Ohio and leader of isolationists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"Lending war equipment is a good deal like lending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chewing gum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certainly don't want the same gum back."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176" y="1497105"/>
            <a:ext cx="1017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Isolationist claim “Lend Lease” =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aid, pulling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into war without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153" y="140016"/>
            <a:ext cx="9935789" cy="1280890"/>
          </a:xfrm>
        </p:spPr>
        <p:txBody>
          <a:bodyPr/>
          <a:lstStyle/>
          <a:p>
            <a:pPr algn="ctr"/>
            <a:r>
              <a:rPr lang="en-GB" dirty="0" smtClean="0"/>
              <a:t>Lend Lease …..munitions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72" y="1667435"/>
            <a:ext cx="12011228" cy="5190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6700" y="1093694"/>
            <a:ext cx="4382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Chrysler tank factory 1943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1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789" y="382063"/>
            <a:ext cx="9846142" cy="12808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Lend Lease…and food (leased?)</a:t>
            </a:r>
            <a:br>
              <a:rPr lang="en-GB" dirty="0" smtClean="0"/>
            </a:br>
            <a:r>
              <a:rPr lang="en-GB" dirty="0" smtClean="0"/>
              <a:t>ham and eggs for British school children 1941</a:t>
            </a:r>
            <a:endParaRPr lang="en-GB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8" y="1790699"/>
            <a:ext cx="11985812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5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960" y="211733"/>
            <a:ext cx="8911687" cy="765420"/>
          </a:xfrm>
        </p:spPr>
        <p:txBody>
          <a:bodyPr/>
          <a:lstStyle/>
          <a:p>
            <a:r>
              <a:rPr lang="en-GB" dirty="0" smtClean="0"/>
              <a:t>German Invasion of USSR –June 1941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18" y="1676400"/>
            <a:ext cx="7333165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9333" y="875723"/>
            <a:ext cx="5149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Planned German resettlement areas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,,,rest to be “slave camps”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4677" y="965701"/>
            <a:ext cx="4355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Non aggression Pact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Agreed Aug 1939 USSR recover Empire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(Poland, Baltics, Bessarabia)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400" y="2188854"/>
            <a:ext cx="437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USSR Negotiating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treaty June 41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7799" y="2874950"/>
            <a:ext cx="4249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British warn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Stalin Hitler planning attack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…ignored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5776" y="3508012"/>
            <a:ext cx="38913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4m German 3,400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tanks vs 5m Russians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Russians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25,000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38518" y="4365980"/>
            <a:ext cx="4180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Germans take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2,000,000 prisoners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Kill wound 1,000,000…reach Moscow by December Lose 1,000,000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50561" y="6001357"/>
            <a:ext cx="4122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FDR extends Lend Lease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USSR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Stalin rejects…at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…Artic Convoys begin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6908" y="5503640"/>
            <a:ext cx="4605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Russians replace losses Germans can’t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3749634" y="1802378"/>
            <a:ext cx="2712027" cy="1496290"/>
          </a:xfrm>
          <a:prstGeom prst="ellipse">
            <a:avLst/>
          </a:prstGeom>
          <a:solidFill>
            <a:schemeClr val="accent1">
              <a:alpha val="4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211085" y="2516481"/>
            <a:ext cx="2712027" cy="1496290"/>
          </a:xfrm>
          <a:prstGeom prst="ellipse">
            <a:avLst/>
          </a:prstGeom>
          <a:solidFill>
            <a:schemeClr val="accent1">
              <a:alpha val="4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436" y="4920712"/>
            <a:ext cx="2755631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489" y="319310"/>
            <a:ext cx="8911687" cy="1280890"/>
          </a:xfrm>
        </p:spPr>
        <p:txBody>
          <a:bodyPr/>
          <a:lstStyle/>
          <a:p>
            <a:r>
              <a:rPr lang="en-GB" dirty="0" smtClean="0"/>
              <a:t>Battle of the Atlantic 1941</a:t>
            </a:r>
            <a:endParaRPr lang="en-GB" dirty="0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6" y="1264025"/>
            <a:ext cx="7620000" cy="55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166847" y="2465294"/>
            <a:ext cx="448235" cy="4930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8220635" y="3048001"/>
            <a:ext cx="448235" cy="4930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821271" y="2474259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1,300 Merchant 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01955" y="2967317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35 U boats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2945" y="625897"/>
            <a:ext cx="4466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Britain losing Battle of Atlantic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…improved torpedoes/ engines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Vs improved radar/ convoys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3765" y="4536141"/>
            <a:ext cx="4514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Britain running out food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materials, seek US support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69623" y="5549151"/>
            <a:ext cx="4667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FDR agrees US navy provides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Convoy escorts from Mid Atlantic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…..April 1941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38565" y="1909483"/>
            <a:ext cx="335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Britain “survives”….just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1694" y="3639670"/>
            <a:ext cx="4924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 boat fleet increased to 300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...longer range, submersed attacks</a:t>
            </a:r>
          </a:p>
        </p:txBody>
      </p:sp>
    </p:spTree>
    <p:extLst>
      <p:ext uri="{BB962C8B-B14F-4D97-AF65-F5344CB8AC3E}">
        <p14:creationId xmlns:p14="http://schemas.microsoft.com/office/powerpoint/2010/main" val="88934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8" grpId="0"/>
      <p:bldP spid="7" grpId="0"/>
      <p:bldP spid="9" grpId="0"/>
      <p:bldP spid="12" grpId="0"/>
      <p:bldP spid="3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384" y="373098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Greer Incident September 1941</a:t>
            </a:r>
            <a:endParaRPr lang="en-GB" dirty="0"/>
          </a:p>
        </p:txBody>
      </p:sp>
      <p:pic>
        <p:nvPicPr>
          <p:cNvPr id="1026" name="Picture 2" descr="USS Greer (DD-14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63" y="1802674"/>
            <a:ext cx="8316071" cy="50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7628" y="1114953"/>
            <a:ext cx="2693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USS Greer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6122" y="2936955"/>
            <a:ext cx="3143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Greer escort attacked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By U Boat torpedoes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….they miss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5905" y="4397311"/>
            <a:ext cx="3296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Greer attempts to sink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Submarine….fails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16486" y="5677733"/>
            <a:ext cx="3074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“He said”/ “she said”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…who attacked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37718" y="953589"/>
            <a:ext cx="3454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FDR escalates early 1941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 to escort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convoys Out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Atlantic. Meet British</a:t>
            </a:r>
          </a:p>
        </p:txBody>
      </p:sp>
    </p:spTree>
    <p:extLst>
      <p:ext uri="{BB962C8B-B14F-4D97-AF65-F5344CB8AC3E}">
        <p14:creationId xmlns:p14="http://schemas.microsoft.com/office/powerpoint/2010/main" val="4569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91" y="229662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Fire side chats</a:t>
            </a:r>
            <a:endParaRPr lang="en-GB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6" y="1123390"/>
            <a:ext cx="6674020" cy="57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79469" y="834532"/>
            <a:ext cx="4548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“The</a:t>
            </a:r>
            <a:r>
              <a:rPr lang="en-GB" dirty="0"/>
              <a:t> 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Greer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was flying the 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American flag"/>
              </a:rPr>
              <a:t>American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 tooltip="American flag"/>
              </a:rPr>
              <a:t>flag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Her identity as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American ship was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unmistakable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She was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there attacked by a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submarine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Germany admits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 was a German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submarine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5029" y="3717706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Claims “act of piracy”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5144" y="4599222"/>
            <a:ext cx="490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FDR “Shoot 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 policy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0487" y="5530408"/>
            <a:ext cx="5317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..No u boats sunk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 USS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Reuben James sunk by u boat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1941..115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sailors drown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537" y="274488"/>
            <a:ext cx="8911687" cy="1280890"/>
          </a:xfrm>
        </p:spPr>
        <p:txBody>
          <a:bodyPr/>
          <a:lstStyle/>
          <a:p>
            <a:r>
              <a:rPr lang="en-GB" dirty="0" smtClean="0"/>
              <a:t>Atlantic Charter August 1941</a:t>
            </a:r>
            <a:endParaRPr lang="en-GB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1" y="1174377"/>
            <a:ext cx="8047129" cy="576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46075" y="2903511"/>
            <a:ext cx="3845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Statement of principles</a:t>
            </a:r>
          </a:p>
          <a:p>
            <a:r>
              <a:rPr lang="en-GB" dirty="0"/>
              <a:t>….no territorial gains</a:t>
            </a:r>
          </a:p>
          <a:p>
            <a:r>
              <a:rPr lang="en-GB" dirty="0"/>
              <a:t>….self determination (FDR</a:t>
            </a:r>
          </a:p>
          <a:p>
            <a:r>
              <a:rPr lang="en-GB" dirty="0" smtClean="0"/>
              <a:t>…</a:t>
            </a:r>
            <a:r>
              <a:rPr lang="en-GB" dirty="0"/>
              <a:t>free trade</a:t>
            </a:r>
          </a:p>
          <a:p>
            <a:r>
              <a:rPr lang="en-GB" dirty="0"/>
              <a:t>…no punitive </a:t>
            </a:r>
            <a:r>
              <a:rPr lang="en-GB" dirty="0" smtClean="0"/>
              <a:t>sanctions on</a:t>
            </a:r>
          </a:p>
          <a:p>
            <a:r>
              <a:rPr lang="en-GB" dirty="0" smtClean="0"/>
              <a:t>defeated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62639" y="158594"/>
            <a:ext cx="3092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Secret meeting Mid Atlantic HMR Prince of Wales…suggested by Churchill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5749" y="169565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First of </a:t>
            </a:r>
            <a:r>
              <a:rPr lang="en-GB" dirty="0" smtClean="0"/>
              <a:t>10 </a:t>
            </a:r>
            <a:r>
              <a:rPr lang="en-GB" dirty="0"/>
              <a:t>F2F FDR/ </a:t>
            </a:r>
            <a:r>
              <a:rPr lang="en-GB" dirty="0" smtClean="0"/>
              <a:t>Churchill Meetings  …alliance</a:t>
            </a:r>
            <a:r>
              <a:rPr lang="en-GB" dirty="0"/>
              <a:t>/ trust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8363790" y="5657671"/>
            <a:ext cx="3671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 support dependent  on UK agreeing to end Empire at war’s end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360" y="3044581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Pearl Harbour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4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8638" y="270538"/>
            <a:ext cx="8276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Module 5: Leader of the Free World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434969"/>
              </p:ext>
            </p:extLst>
          </p:nvPr>
        </p:nvGraphicFramePr>
        <p:xfrm>
          <a:off x="251012" y="1233293"/>
          <a:ext cx="11940988" cy="5476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070">
                  <a:extLst>
                    <a:ext uri="{9D8B030D-6E8A-4147-A177-3AD203B41FA5}">
                      <a16:colId xmlns:a16="http://schemas.microsoft.com/office/drawing/2014/main" val="4093556288"/>
                    </a:ext>
                  </a:extLst>
                </a:gridCol>
                <a:gridCol w="6162440">
                  <a:extLst>
                    <a:ext uri="{9D8B030D-6E8A-4147-A177-3AD203B41FA5}">
                      <a16:colId xmlns:a16="http://schemas.microsoft.com/office/drawing/2014/main" val="1218002973"/>
                    </a:ext>
                  </a:extLst>
                </a:gridCol>
                <a:gridCol w="2339172">
                  <a:extLst>
                    <a:ext uri="{9D8B030D-6E8A-4147-A177-3AD203B41FA5}">
                      <a16:colId xmlns:a16="http://schemas.microsoft.com/office/drawing/2014/main" val="3355094114"/>
                    </a:ext>
                  </a:extLst>
                </a:gridCol>
                <a:gridCol w="2540306">
                  <a:extLst>
                    <a:ext uri="{9D8B030D-6E8A-4147-A177-3AD203B41FA5}">
                      <a16:colId xmlns:a16="http://schemas.microsoft.com/office/drawing/2014/main" val="3864966894"/>
                    </a:ext>
                  </a:extLst>
                </a:gridCol>
              </a:tblGrid>
              <a:tr h="535793">
                <a:tc>
                  <a:txBody>
                    <a:bodyPr/>
                    <a:lstStyle/>
                    <a:p>
                      <a:r>
                        <a:rPr lang="en-GB" dirty="0" smtClean="0"/>
                        <a:t>Talk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Title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 Period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Date of Talk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40900"/>
                  </a:ext>
                </a:extLst>
              </a:tr>
              <a:tr h="633455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Isolationism interrupted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1939-1941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754052"/>
                  </a:ext>
                </a:extLst>
              </a:tr>
              <a:tr h="73843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European War</a:t>
                      </a:r>
                      <a:endParaRPr lang="en-GB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1941-1945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3rd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655905"/>
                  </a:ext>
                </a:extLst>
              </a:tr>
              <a:tr h="75894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Pacific War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1941-1945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February</a:t>
                      </a:r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17th</a:t>
                      </a:r>
                      <a:endParaRPr lang="en-GB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191017"/>
                  </a:ext>
                </a:extLst>
              </a:tr>
              <a:tr h="74869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the Post War World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1945-1948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3rd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025345"/>
                  </a:ext>
                </a:extLst>
              </a:tr>
              <a:tr h="75153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Age of Consensus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1948-1960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17th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48484"/>
                  </a:ext>
                </a:extLst>
              </a:tr>
              <a:tr h="78686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Cold War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1948-1960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31st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07227"/>
                  </a:ext>
                </a:extLst>
              </a:tr>
              <a:tr h="52305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Camelot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1961-1963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7th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312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207" y="229663"/>
            <a:ext cx="8911687" cy="1280890"/>
          </a:xfrm>
        </p:spPr>
        <p:txBody>
          <a:bodyPr/>
          <a:lstStyle/>
          <a:p>
            <a:r>
              <a:rPr lang="en-GB" dirty="0" smtClean="0"/>
              <a:t>Japanese and East Asia 1940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15" y="995081"/>
            <a:ext cx="7925921" cy="5862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3906" y="1622610"/>
            <a:ext cx="9252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Iron 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6157881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1647" y="423046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Rubber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39287" y="811306"/>
            <a:ext cx="40543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Democracy overrun by 1936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..politics of assassination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...army independent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..New Emperor Hirohito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" descr="undefine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43318" y="2572871"/>
            <a:ext cx="126348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Food, 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Slaves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068070" y="2423526"/>
            <a:ext cx="45656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Far East “Co-prosperity Sphere”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…..East Asia colonies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…Japanese “master race”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 restriction…raw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45288" y="4116837"/>
            <a:ext cx="44983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..Korea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1923, ..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Manchuria 1931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...China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1938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…Indo China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1940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2061" y="5657671"/>
            <a:ext cx="4054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 impose total oil embargo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October 41…Japan to leave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Indo China, and China</a:t>
            </a:r>
          </a:p>
        </p:txBody>
      </p:sp>
    </p:spTree>
    <p:extLst>
      <p:ext uri="{BB962C8B-B14F-4D97-AF65-F5344CB8AC3E}">
        <p14:creationId xmlns:p14="http://schemas.microsoft.com/office/powerpoint/2010/main" val="137376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714" y="122087"/>
            <a:ext cx="8911687" cy="1280890"/>
          </a:xfrm>
        </p:spPr>
        <p:txBody>
          <a:bodyPr/>
          <a:lstStyle/>
          <a:p>
            <a:r>
              <a:rPr lang="en-GB" dirty="0" smtClean="0"/>
              <a:t>Hideki Tojo (1884-1948)</a:t>
            </a:r>
            <a:endParaRPr lang="en-GB" dirty="0"/>
          </a:p>
        </p:txBody>
      </p:sp>
      <p:pic>
        <p:nvPicPr>
          <p:cNvPr id="1026" name="Picture 2" descr="File:Hideki Tojo 2 (cropp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2" y="1255059"/>
            <a:ext cx="7007224" cy="56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34639" y="565736"/>
            <a:ext cx="218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Tojo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1945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24164" y="713271"/>
            <a:ext cx="4867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Japanese “casts” prior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1868– Merchants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artisans peasants, …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samurai persist/ control military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…independent of parliament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9329" y="2431828"/>
            <a:ext cx="45631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Tojo from Samurai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…successful military career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anger at Treaty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Portsmouth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 Japanese expansion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1461" y="5365173"/>
            <a:ext cx="58342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"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 am just an ordinary man possessing no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shining talents. Anything I have achieved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 owe to my capacity for hard work and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never giving up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1877" y="4809978"/>
            <a:ext cx="47019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Committed to Empire…no retreat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119256" y="4167052"/>
            <a:ext cx="5164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visits US …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disgusted by materialism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6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520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Japanese Options</a:t>
            </a:r>
            <a:endParaRPr lang="en-GB" sz="4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3" y="927464"/>
            <a:ext cx="12087496" cy="4598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Abandon Imperial project: 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(2) Withdraw Indochina, China inland, pacify USA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(3) Seize Japanese destiny 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Wipe out US Pacific fleet, take British, Dutch colonies, Philippines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 ring of island fortresses. Make American response too costly</a:t>
            </a:r>
          </a:p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conquest of China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82081" y="5566232"/>
            <a:ext cx="9868407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Tojo: December 41 “Golden moment”….Russia “busy,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British, French Dutch defeated, US rearmament incomplete”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41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594" y="1306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 Pear Harbour </a:t>
            </a:r>
            <a:r>
              <a:rPr lang="en-GB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Gambit:Destroy</a:t>
            </a:r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Pacific Fleet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blackWhite">
          <a:xfrm>
            <a:off x="4811486" y="1453434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Japan1941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208518"/>
              </p:ext>
            </p:extLst>
          </p:nvPr>
        </p:nvGraphicFramePr>
        <p:xfrm>
          <a:off x="7116133" y="2142309"/>
          <a:ext cx="4771067" cy="4624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075">
                  <a:extLst>
                    <a:ext uri="{9D8B030D-6E8A-4147-A177-3AD203B41FA5}">
                      <a16:colId xmlns:a16="http://schemas.microsoft.com/office/drawing/2014/main" val="3230739347"/>
                    </a:ext>
                  </a:extLst>
                </a:gridCol>
                <a:gridCol w="2474992">
                  <a:extLst>
                    <a:ext uri="{9D8B030D-6E8A-4147-A177-3AD203B41FA5}">
                      <a16:colId xmlns:a16="http://schemas.microsoft.com/office/drawing/2014/main" val="3712562894"/>
                    </a:ext>
                  </a:extLst>
                </a:gridCol>
              </a:tblGrid>
              <a:tr h="55753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Pacific</a:t>
                      </a:r>
                      <a:endParaRPr lang="en-GB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Atlantic</a:t>
                      </a:r>
                      <a:endParaRPr lang="en-GB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681848"/>
                  </a:ext>
                </a:extLst>
              </a:tr>
              <a:tr h="101667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1855"/>
                  </a:ext>
                </a:extLst>
              </a:tr>
              <a:tr h="147582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endParaRPr lang="en-GB" sz="2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960776"/>
                  </a:ext>
                </a:extLst>
              </a:tr>
              <a:tr h="1016679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260742"/>
                  </a:ext>
                </a:extLst>
              </a:tr>
              <a:tr h="55753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GB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8729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67427" y="1438963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 Navy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1941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613410"/>
              </p:ext>
            </p:extLst>
          </p:nvPr>
        </p:nvGraphicFramePr>
        <p:xfrm>
          <a:off x="430678" y="2212846"/>
          <a:ext cx="6479573" cy="4645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261">
                  <a:extLst>
                    <a:ext uri="{9D8B030D-6E8A-4147-A177-3AD203B41FA5}">
                      <a16:colId xmlns:a16="http://schemas.microsoft.com/office/drawing/2014/main" val="3230739347"/>
                    </a:ext>
                  </a:extLst>
                </a:gridCol>
                <a:gridCol w="3134312">
                  <a:extLst>
                    <a:ext uri="{9D8B030D-6E8A-4147-A177-3AD203B41FA5}">
                      <a16:colId xmlns:a16="http://schemas.microsoft.com/office/drawing/2014/main" val="3712562894"/>
                    </a:ext>
                  </a:extLst>
                </a:gridCol>
              </a:tblGrid>
              <a:tr h="114275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3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Battleships</a:t>
                      </a:r>
                      <a:endParaRPr lang="en-GB" sz="3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marL="0" algn="ctr" defTabSz="457200" rtl="0" eaLnBrk="1" latinLnBrk="0" hangingPunct="1"/>
                      <a:endParaRPr lang="en-GB" sz="2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51855"/>
                  </a:ext>
                </a:extLst>
              </a:tr>
              <a:tr h="165883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3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Aircraft Carriers</a:t>
                      </a:r>
                      <a:endParaRPr lang="en-GB" sz="3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large</a:t>
                      </a:r>
                    </a:p>
                    <a:p>
                      <a:pPr marL="0" algn="ctr" defTabSz="457200" rtl="0" eaLnBrk="1" latinLnBrk="0" hangingPunct="1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escort</a:t>
                      </a:r>
                    </a:p>
                    <a:p>
                      <a:pPr marL="0" algn="ctr" defTabSz="457200" rtl="0" eaLnBrk="1" latinLnBrk="0" hangingPunct="1"/>
                      <a:endParaRPr lang="en-GB" sz="2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960776"/>
                  </a:ext>
                </a:extLst>
              </a:tr>
              <a:tr h="1142753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3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Cruisers</a:t>
                      </a:r>
                      <a:endParaRPr lang="en-GB" sz="3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</a:p>
                    <a:p>
                      <a:pPr marL="0" algn="ctr" defTabSz="457200" rtl="0" eaLnBrk="1" latinLnBrk="0" hangingPunct="1"/>
                      <a:endParaRPr lang="en-GB" sz="2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260742"/>
                  </a:ext>
                </a:extLst>
              </a:tr>
              <a:tr h="70081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3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Submarines</a:t>
                      </a:r>
                      <a:endParaRPr lang="en-GB" sz="3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  <a:endParaRPr lang="en-GB" sz="2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872950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6988629" y="1567543"/>
            <a:ext cx="13062" cy="5290457"/>
          </a:xfrm>
          <a:prstGeom prst="line">
            <a:avLst/>
          </a:prstGeom>
          <a:ln w="1111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74720" y="1619794"/>
            <a:ext cx="60960" cy="5238206"/>
          </a:xfrm>
          <a:prstGeom prst="line">
            <a:avLst/>
          </a:prstGeom>
          <a:ln w="1111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608526" y="1393372"/>
            <a:ext cx="13062" cy="5290457"/>
          </a:xfrm>
          <a:prstGeom prst="line">
            <a:avLst/>
          </a:prstGeom>
          <a:ln w="1111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18411" y="2011680"/>
            <a:ext cx="7968343" cy="26127"/>
          </a:xfrm>
          <a:prstGeom prst="line">
            <a:avLst/>
          </a:prstGeom>
          <a:ln w="1111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3246" y="3313613"/>
            <a:ext cx="7907383" cy="43541"/>
          </a:xfrm>
          <a:prstGeom prst="line">
            <a:avLst/>
          </a:prstGeom>
          <a:ln w="1111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92286" y="4846320"/>
            <a:ext cx="8077200" cy="69670"/>
          </a:xfrm>
          <a:prstGeom prst="line">
            <a:avLst/>
          </a:prstGeom>
          <a:ln w="1111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00846" y="5943600"/>
            <a:ext cx="8098971" cy="52253"/>
          </a:xfrm>
          <a:prstGeom prst="line">
            <a:avLst/>
          </a:prstGeom>
          <a:ln w="1111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4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020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Pear Harbour Attack</a:t>
            </a:r>
            <a:endParaRPr lang="en-GB" dirty="0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" y="783771"/>
            <a:ext cx="11949338" cy="60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4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032" y="198597"/>
            <a:ext cx="8911687" cy="1280890"/>
          </a:xfrm>
        </p:spPr>
        <p:txBody>
          <a:bodyPr/>
          <a:lstStyle/>
          <a:p>
            <a:r>
              <a:rPr lang="en-GB" dirty="0" smtClean="0"/>
              <a:t>US Battleships “sitting ducks”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1" y="995881"/>
            <a:ext cx="12100560" cy="58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239" y="134253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US West Virginia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2" y="760492"/>
            <a:ext cx="12012908" cy="60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616" y="3023279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Everything is changed!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031" y="3098369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Intermission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8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97346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WE'LL MEET AGAIN		201</a:t>
            </a:r>
            <a:endParaRPr lang="en-GB" sz="1200" kern="150" dirty="0"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(Vera Lynn)</a:t>
            </a:r>
            <a:endParaRPr lang="en-GB" sz="1200" kern="150" dirty="0"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We'll meet again 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Don't know where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Don't know when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But I know we'll meet again some sunny day</a:t>
            </a:r>
            <a:endParaRPr lang="en-GB" sz="1200" kern="150" dirty="0"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Keep smiling through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Just like you always do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Till the blue skies drive the dark clouds far away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So will you please say "Hello"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To the folks that I know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Tell them I won't be long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They'll be happy to know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That as you saw me go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I was singing this song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We'll meet again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Don't know where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Don't know when</a:t>
            </a:r>
            <a: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/>
            </a:r>
            <a:br>
              <a:rPr lang="en-GB" kern="150" dirty="0"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</a:br>
            <a:r>
              <a:rPr lang="en-GB" kern="150" dirty="0">
                <a:solidFill>
                  <a:srgbClr val="222222"/>
                </a:solidFill>
                <a:latin typeface="Arial" panose="020B0604020202020204" pitchFamily="34" charset="0"/>
                <a:ea typeface="NSimSun" panose="02010609030101010101" pitchFamily="49" charset="-122"/>
                <a:cs typeface="Lucida Sans" panose="020B0602030504020204" pitchFamily="34" charset="0"/>
              </a:rPr>
              <a:t>But I know we'll meet again some sunny day</a:t>
            </a:r>
            <a:endParaRPr lang="en-GB" sz="1200" kern="150" dirty="0">
              <a:effectLst/>
              <a:latin typeface="Liberation Serif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984" y="319310"/>
            <a:ext cx="8911687" cy="702666"/>
          </a:xfrm>
        </p:spPr>
        <p:txBody>
          <a:bodyPr/>
          <a:lstStyle/>
          <a:p>
            <a:pPr algn="ctr"/>
            <a:r>
              <a:rPr lang="en-GB" dirty="0" smtClean="0"/>
              <a:t>Isolationism Interrupted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29" y="1160441"/>
            <a:ext cx="9917859" cy="5697559"/>
          </a:xfrm>
        </p:spPr>
        <p:txBody>
          <a:bodyPr>
            <a:normAutofit fontScale="25000" lnSpcReduction="2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US and world war 1939-1941</a:t>
            </a:r>
          </a:p>
          <a:p>
            <a:endParaRPr lang="en-GB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Pearl Harbour </a:t>
            </a:r>
          </a:p>
          <a:p>
            <a:endParaRPr lang="en-GB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Intermission</a:t>
            </a:r>
          </a:p>
          <a:p>
            <a:endParaRPr lang="en-GB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Pearl Harbour aftermath</a:t>
            </a:r>
          </a:p>
          <a:p>
            <a:endParaRPr lang="en-GB" sz="1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The US Home Front</a:t>
            </a:r>
          </a:p>
          <a:p>
            <a:endParaRPr lang="en-GB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WW2 at the end of 1941</a:t>
            </a:r>
          </a:p>
          <a:p>
            <a:endParaRPr lang="en-GB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304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691" y="349793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Next Talk: The War in Europe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47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866" y="3089404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USA 1939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0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4314" y="17587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US already the largest economy</a:t>
            </a:r>
            <a:br>
              <a:rPr lang="en-GB" dirty="0" smtClean="0"/>
            </a:br>
            <a:r>
              <a:rPr lang="en-GB" dirty="0" smtClean="0"/>
              <a:t>….twice size of USSR and Germany (1990$)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3" y="1258432"/>
            <a:ext cx="12004863" cy="5599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83388" y="6051176"/>
            <a:ext cx="3021106" cy="7440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7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695" y="102032"/>
            <a:ext cx="10624457" cy="1487718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r>
              <a:rPr lang="en-GB" dirty="0" smtClean="0"/>
              <a:t>‘New Deal’ not delivering prosperity</a:t>
            </a:r>
            <a:br>
              <a:rPr lang="en-GB" dirty="0" smtClean="0"/>
            </a:br>
            <a:r>
              <a:rPr lang="en-GB" dirty="0" smtClean="0"/>
              <a:t>…economy still smaller than before 1920</a:t>
            </a:r>
            <a:br>
              <a:rPr lang="en-GB" dirty="0" smtClean="0"/>
            </a:br>
            <a:r>
              <a:rPr lang="en-GB" dirty="0" smtClean="0"/>
              <a:t>….unemployment “stuck” at 17%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80" y="1992086"/>
            <a:ext cx="7259431" cy="4699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2743" y="2090057"/>
            <a:ext cx="2537652" cy="417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GDO</a:t>
            </a:r>
          </a:p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015803" y="1621973"/>
            <a:ext cx="5050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boosted by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stability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….3m employed by WPA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…oil and gas exports to Japan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8475" y="3237846"/>
            <a:ext cx="4278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Depressed by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….Price and Wage regulations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…budget cuts to reduce debt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…high tariffs preventing trade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00278" y="5590903"/>
            <a:ext cx="4164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Growing opposition to Big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Government offset by hatred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 “Big Business”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34400" y="64878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38127"/>
              </p:ext>
            </p:extLst>
          </p:nvPr>
        </p:nvGraphicFramePr>
        <p:xfrm>
          <a:off x="5155038" y="2272941"/>
          <a:ext cx="2882538" cy="3539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518">
                  <a:extLst>
                    <a:ext uri="{9D8B030D-6E8A-4147-A177-3AD203B41FA5}">
                      <a16:colId xmlns:a16="http://schemas.microsoft.com/office/drawing/2014/main" val="2811811296"/>
                    </a:ext>
                  </a:extLst>
                </a:gridCol>
                <a:gridCol w="1586020">
                  <a:extLst>
                    <a:ext uri="{9D8B030D-6E8A-4147-A177-3AD203B41FA5}">
                      <a16:colId xmlns:a16="http://schemas.microsoft.com/office/drawing/2014/main" val="2352582593"/>
                    </a:ext>
                  </a:extLst>
                </a:gridCol>
              </a:tblGrid>
              <a:tr h="4301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20270"/>
                  </a:ext>
                </a:extLst>
              </a:tr>
              <a:tr h="43010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1929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£103Bn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59499"/>
                  </a:ext>
                </a:extLst>
              </a:tr>
              <a:tr h="43010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1931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£77Bn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3847"/>
                  </a:ext>
                </a:extLst>
              </a:tr>
              <a:tr h="43010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1933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£68Bn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044311"/>
                  </a:ext>
                </a:extLst>
              </a:tr>
              <a:tr h="43010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1935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£74Bn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180975"/>
                  </a:ext>
                </a:extLst>
              </a:tr>
              <a:tr h="43010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1937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£93Bn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625808"/>
                  </a:ext>
                </a:extLst>
              </a:tr>
              <a:tr h="430106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1939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£93Bn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056749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34425" y="1830978"/>
            <a:ext cx="275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 GDP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2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739" y="0"/>
            <a:ext cx="8911687" cy="925286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Isolationism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dominant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1920-1937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424" y="669793"/>
            <a:ext cx="13040443" cy="6080631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1920’s Anti war mood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“All Quiet on Western Front”, 1934 best seller “Merchants of Death”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German propaganda ..Versailles unjust, 70% believed US tricked into WW1</a:t>
            </a:r>
          </a:p>
          <a:p>
            <a:pPr lvl="1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“Nye Committee” 1935: Senator Nye… Anglophobe Anti Semitic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“Right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Jewish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conspiracy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tricked US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into WW1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Left”: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industrialists seeking profit 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Creates “America First Movement” …US to remain neutral, arms sales banned</a:t>
            </a:r>
          </a:p>
          <a:p>
            <a:pPr lvl="1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1936 Neutrality Act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Embargoed sales of arms to belligerents/ US citizens travel “at own risk”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FDR “Interventionist” but signs Act….reluctantly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562" y="-53788"/>
            <a:ext cx="8911687" cy="101963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Road to war 1936-1939 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785" y="673785"/>
            <a:ext cx="12514729" cy="5124342"/>
          </a:xfrm>
        </p:spPr>
        <p:txBody>
          <a:bodyPr>
            <a:noAutofit/>
          </a:bodyPr>
          <a:lstStyle/>
          <a:p>
            <a:pPr lvl="1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Rules based order of 1919 collapses: League impotent</a:t>
            </a:r>
          </a:p>
          <a:p>
            <a:pPr lvl="2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Italy invades Libya 1932, Ethiopia 1938</a:t>
            </a:r>
          </a:p>
          <a:p>
            <a:pPr lvl="2"/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Japanese invades Manchuria 1932, China 1938</a:t>
            </a:r>
          </a:p>
          <a:p>
            <a:pPr lvl="1"/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Failure of Appeasement</a:t>
            </a:r>
          </a:p>
          <a:p>
            <a:pPr lvl="2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Germany occupies northern Czechoslovakia 1938  </a:t>
            </a:r>
          </a:p>
          <a:p>
            <a:pPr lvl="2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Alliance of “Totalitarians” 1939 Molotov/Ribbentrop Pact 1939</a:t>
            </a:r>
          </a:p>
          <a:p>
            <a:pPr lvl="2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German/ USSR invasion of Poland September 1939</a:t>
            </a:r>
          </a:p>
          <a:p>
            <a:pPr lvl="1"/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France and Britain declare war on Germany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0489" y="6334780"/>
            <a:ext cx="1105623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80% US Public “support” allies, but do not want US directly involved.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6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48634</TotalTime>
  <Words>1820</Words>
  <Application>Microsoft Office PowerPoint</Application>
  <PresentationFormat>Widescreen</PresentationFormat>
  <Paragraphs>419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NSimSun</vt:lpstr>
      <vt:lpstr>Arial</vt:lpstr>
      <vt:lpstr>Calibri</vt:lpstr>
      <vt:lpstr>Century Gothic</vt:lpstr>
      <vt:lpstr>Liberation Serif</vt:lpstr>
      <vt:lpstr>Lucida Sans</vt:lpstr>
      <vt:lpstr>Wingdings 3</vt:lpstr>
      <vt:lpstr>Wisp</vt:lpstr>
      <vt:lpstr>Welcome to Module 5</vt:lpstr>
      <vt:lpstr>American History Overview</vt:lpstr>
      <vt:lpstr>PowerPoint Presentation</vt:lpstr>
      <vt:lpstr>Isolationism Interrupted</vt:lpstr>
      <vt:lpstr>USA 1939</vt:lpstr>
      <vt:lpstr>US already the largest economy ….twice size of USSR and Germany (1990$)</vt:lpstr>
      <vt:lpstr> ‘New Deal’ not delivering prosperity …economy still smaller than before 1920 ….unemployment “stuck” at 17%</vt:lpstr>
      <vt:lpstr>Isolationism dominant 1920-1937</vt:lpstr>
      <vt:lpstr>Road to war 1936-1939 </vt:lpstr>
      <vt:lpstr>FDR Response</vt:lpstr>
      <vt:lpstr>World War 1939</vt:lpstr>
      <vt:lpstr>US and World War 1939-1941</vt:lpstr>
      <vt:lpstr>USA and war 1940</vt:lpstr>
      <vt:lpstr>Conscription introduced …all males over 21 to register …..picking the dates for those to serve</vt:lpstr>
      <vt:lpstr>Destroyer for Bases Agreement </vt:lpstr>
      <vt:lpstr>Presidential Election 1940</vt:lpstr>
      <vt:lpstr>1940 Election Results</vt:lpstr>
      <vt:lpstr>World War end 1940….war everywhere</vt:lpstr>
      <vt:lpstr>FDR “The New Order” Speech January 1941</vt:lpstr>
      <vt:lpstr>“Lend Lease” </vt:lpstr>
      <vt:lpstr>Opposition to Lend Lease</vt:lpstr>
      <vt:lpstr>Lend Lease …..munitions</vt:lpstr>
      <vt:lpstr>Lend Lease…and food (leased?) ham and eggs for British school children 1941</vt:lpstr>
      <vt:lpstr>German Invasion of USSR –June 1941</vt:lpstr>
      <vt:lpstr>Battle of the Atlantic 1941</vt:lpstr>
      <vt:lpstr>Greer Incident September 1941</vt:lpstr>
      <vt:lpstr>Fire side chats</vt:lpstr>
      <vt:lpstr>Atlantic Charter August 1941</vt:lpstr>
      <vt:lpstr>Pearl Harbour</vt:lpstr>
      <vt:lpstr>Japanese and East Asia 1940</vt:lpstr>
      <vt:lpstr>Hideki Tojo (1884-1948)</vt:lpstr>
      <vt:lpstr>Japanese Options</vt:lpstr>
      <vt:lpstr>The Pear Harbour Gambit:Destroy Pacific Fleet</vt:lpstr>
      <vt:lpstr>Pear Harbour Attack</vt:lpstr>
      <vt:lpstr>US Battleships “sitting ducks”</vt:lpstr>
      <vt:lpstr>US West Virginia</vt:lpstr>
      <vt:lpstr>Everything is changed!</vt:lpstr>
      <vt:lpstr>Intermission</vt:lpstr>
      <vt:lpstr>PowerPoint Presentation</vt:lpstr>
      <vt:lpstr>Next Talk: The War in Europe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making of America</dc:title>
  <dc:creator>Stephen</dc:creator>
  <cp:lastModifiedBy>Stephen</cp:lastModifiedBy>
  <cp:revision>1592</cp:revision>
  <dcterms:created xsi:type="dcterms:W3CDTF">2023-02-02T12:46:22Z</dcterms:created>
  <dcterms:modified xsi:type="dcterms:W3CDTF">2025-01-22T11:52:08Z</dcterms:modified>
</cp:coreProperties>
</file>