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35"/>
  </p:notesMasterIdLst>
  <p:sldIdLst>
    <p:sldId id="256" r:id="rId2"/>
    <p:sldId id="274" r:id="rId3"/>
    <p:sldId id="330" r:id="rId4"/>
    <p:sldId id="328" r:id="rId5"/>
    <p:sldId id="325" r:id="rId6"/>
    <p:sldId id="299" r:id="rId7"/>
    <p:sldId id="302" r:id="rId8"/>
    <p:sldId id="339" r:id="rId9"/>
    <p:sldId id="340" r:id="rId10"/>
    <p:sldId id="284" r:id="rId11"/>
    <p:sldId id="341" r:id="rId12"/>
    <p:sldId id="309" r:id="rId13"/>
    <p:sldId id="329" r:id="rId14"/>
    <p:sldId id="342" r:id="rId15"/>
    <p:sldId id="318" r:id="rId16"/>
    <p:sldId id="316" r:id="rId17"/>
    <p:sldId id="311" r:id="rId18"/>
    <p:sldId id="331" r:id="rId19"/>
    <p:sldId id="310" r:id="rId20"/>
    <p:sldId id="343" r:id="rId21"/>
    <p:sldId id="344" r:id="rId22"/>
    <p:sldId id="313" r:id="rId23"/>
    <p:sldId id="345" r:id="rId24"/>
    <p:sldId id="347" r:id="rId25"/>
    <p:sldId id="338" r:id="rId26"/>
    <p:sldId id="346" r:id="rId27"/>
    <p:sldId id="334" r:id="rId28"/>
    <p:sldId id="337" r:id="rId29"/>
    <p:sldId id="335" r:id="rId30"/>
    <p:sldId id="333" r:id="rId31"/>
    <p:sldId id="332" r:id="rId32"/>
    <p:sldId id="317" r:id="rId33"/>
    <p:sldId id="3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41" autoAdjust="0"/>
    <p:restoredTop sz="94662" autoAdjust="0"/>
  </p:normalViewPr>
  <p:slideViewPr>
    <p:cSldViewPr snapToGrid="0">
      <p:cViewPr varScale="1">
        <p:scale>
          <a:sx n="86" d="100"/>
          <a:sy n="86" d="100"/>
        </p:scale>
        <p:origin x="60" y="522"/>
      </p:cViewPr>
      <p:guideLst/>
    </p:cSldViewPr>
  </p:slideViewPr>
  <p:notesTextViewPr>
    <p:cViewPr>
      <p:scale>
        <a:sx n="1" d="1"/>
        <a:sy n="1" d="1"/>
      </p:scale>
      <p:origin x="0" y="0"/>
    </p:cViewPr>
  </p:notesTextViewPr>
  <p:sorterViewPr>
    <p:cViewPr>
      <p:scale>
        <a:sx n="100" d="100"/>
        <a:sy n="100" d="100"/>
      </p:scale>
      <p:origin x="0" y="-3216"/>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120BC6-FB10-4986-91C1-ACF84E6A687C}" type="datetimeFigureOut">
              <a:rPr lang="en-GB" smtClean="0"/>
              <a:t>09/07/2023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AEF3C-673A-4312-90C4-EB2FDD9108BB}" type="slidenum">
              <a:rPr lang="en-GB" smtClean="0"/>
              <a:t>‹#›</a:t>
            </a:fld>
            <a:endParaRPr lang="en-GB"/>
          </a:p>
        </p:txBody>
      </p:sp>
    </p:spTree>
    <p:extLst>
      <p:ext uri="{BB962C8B-B14F-4D97-AF65-F5344CB8AC3E}">
        <p14:creationId xmlns:p14="http://schemas.microsoft.com/office/powerpoint/2010/main" val="1101492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oughtco.com/biography-of-christopher-columbus-2136699"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thoughtco.com/prester-john-1435023" TargetMode="External"/><Relationship Id="rId5" Type="http://schemas.openxmlformats.org/officeDocument/2006/relationships/hyperlink" Target="https://www.thoughtco.com/the-legend-of-el-dorado-2136432" TargetMode="External"/><Relationship Id="rId4" Type="http://schemas.openxmlformats.org/officeDocument/2006/relationships/hyperlink" Target="https://www.thoughtco.com/the-third-voyage-of-christopher-columbus-213670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ncyclopedia.com/people/history/us-history-biographies/marcos-de-niz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encyclopedia.com/places/united-states-and-canada/us-political-geography/kansa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1</a:t>
            </a:fld>
            <a:endParaRPr lang="en-GB"/>
          </a:p>
        </p:txBody>
      </p:sp>
    </p:spTree>
    <p:extLst>
      <p:ext uri="{BB962C8B-B14F-4D97-AF65-F5344CB8AC3E}">
        <p14:creationId xmlns:p14="http://schemas.microsoft.com/office/powerpoint/2010/main" val="78061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F58AEF3C-673A-4312-90C4-EB2FDD9108BB}" type="slidenum">
              <a:rPr lang="en-GB" smtClean="0"/>
              <a:t>22</a:t>
            </a:fld>
            <a:endParaRPr lang="en-GB"/>
          </a:p>
        </p:txBody>
      </p:sp>
    </p:spTree>
    <p:extLst>
      <p:ext uri="{BB962C8B-B14F-4D97-AF65-F5344CB8AC3E}">
        <p14:creationId xmlns:p14="http://schemas.microsoft.com/office/powerpoint/2010/main" val="290055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28</a:t>
            </a:fld>
            <a:endParaRPr lang="en-GB"/>
          </a:p>
        </p:txBody>
      </p:sp>
    </p:spTree>
    <p:extLst>
      <p:ext uri="{BB962C8B-B14F-4D97-AF65-F5344CB8AC3E}">
        <p14:creationId xmlns:p14="http://schemas.microsoft.com/office/powerpoint/2010/main" val="420036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30</a:t>
            </a:fld>
            <a:endParaRPr lang="en-GB"/>
          </a:p>
        </p:txBody>
      </p:sp>
    </p:spTree>
    <p:extLst>
      <p:ext uri="{BB962C8B-B14F-4D97-AF65-F5344CB8AC3E}">
        <p14:creationId xmlns:p14="http://schemas.microsoft.com/office/powerpoint/2010/main" val="72276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31</a:t>
            </a:fld>
            <a:endParaRPr lang="en-GB"/>
          </a:p>
        </p:txBody>
      </p:sp>
    </p:spTree>
    <p:extLst>
      <p:ext uri="{BB962C8B-B14F-4D97-AF65-F5344CB8AC3E}">
        <p14:creationId xmlns:p14="http://schemas.microsoft.com/office/powerpoint/2010/main" val="3220948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32</a:t>
            </a:fld>
            <a:endParaRPr lang="en-GB"/>
          </a:p>
        </p:txBody>
      </p:sp>
    </p:spTree>
    <p:extLst>
      <p:ext uri="{BB962C8B-B14F-4D97-AF65-F5344CB8AC3E}">
        <p14:creationId xmlns:p14="http://schemas.microsoft.com/office/powerpoint/2010/main" val="3600916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33</a:t>
            </a:fld>
            <a:endParaRPr lang="en-GB"/>
          </a:p>
        </p:txBody>
      </p:sp>
    </p:spTree>
    <p:extLst>
      <p:ext uri="{BB962C8B-B14F-4D97-AF65-F5344CB8AC3E}">
        <p14:creationId xmlns:p14="http://schemas.microsoft.com/office/powerpoint/2010/main" val="32292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dirty="0">
                <a:hlinkClick r:id="rId3"/>
              </a:rPr>
              <a:t>Christopher Columbus</a:t>
            </a:r>
            <a:r>
              <a:rPr lang="en-GB" dirty="0"/>
              <a:t> </a:t>
            </a:r>
            <a:r>
              <a:rPr lang="en-GB" dirty="0" smtClean="0"/>
              <a:t>claimed </a:t>
            </a:r>
            <a:r>
              <a:rPr lang="en-GB" dirty="0"/>
              <a:t>to have found the Garden of Eden on </a:t>
            </a:r>
            <a:r>
              <a:rPr lang="en-GB" dirty="0">
                <a:hlinkClick r:id="rId4"/>
              </a:rPr>
              <a:t>his Third Voyage</a:t>
            </a:r>
            <a:r>
              <a:rPr lang="en-GB" dirty="0"/>
              <a:t>. Other men spent years in the Amazon jungle searching for the lost city of </a:t>
            </a:r>
            <a:r>
              <a:rPr lang="en-GB" dirty="0">
                <a:hlinkClick r:id="rId5"/>
              </a:rPr>
              <a:t>El Dorado</a:t>
            </a:r>
            <a:r>
              <a:rPr lang="en-GB" dirty="0"/>
              <a:t>, "the Golden Man." Still others searched for giants, the land of the Amazons and the</a:t>
            </a:r>
            <a:r>
              <a:rPr lang="en-GB" dirty="0">
                <a:hlinkClick r:id="rId6"/>
              </a:rPr>
              <a:t> fabled Kingdom of </a:t>
            </a:r>
            <a:r>
              <a:rPr lang="en-GB" dirty="0" err="1">
                <a:hlinkClick r:id="rId6"/>
              </a:rPr>
              <a:t>Prester</a:t>
            </a:r>
            <a:r>
              <a:rPr lang="en-GB" dirty="0">
                <a:hlinkClick r:id="rId6"/>
              </a:rPr>
              <a:t> John.</a:t>
            </a:r>
            <a:r>
              <a:rPr lang="en-GB" dirty="0"/>
              <a:t> </a:t>
            </a:r>
          </a:p>
        </p:txBody>
      </p:sp>
      <p:sp>
        <p:nvSpPr>
          <p:cNvPr id="4" name="Slide Number Placeholder 3"/>
          <p:cNvSpPr>
            <a:spLocks noGrp="1"/>
          </p:cNvSpPr>
          <p:nvPr>
            <p:ph type="sldNum" sz="quarter" idx="10"/>
          </p:nvPr>
        </p:nvSpPr>
        <p:spPr/>
        <p:txBody>
          <a:bodyPr/>
          <a:lstStyle/>
          <a:p>
            <a:fld id="{F58AEF3C-673A-4312-90C4-EB2FDD9108BB}" type="slidenum">
              <a:rPr lang="en-GB" smtClean="0"/>
              <a:t>6</a:t>
            </a:fld>
            <a:endParaRPr lang="en-GB"/>
          </a:p>
        </p:txBody>
      </p:sp>
    </p:spTree>
    <p:extLst>
      <p:ext uri="{BB962C8B-B14F-4D97-AF65-F5344CB8AC3E}">
        <p14:creationId xmlns:p14="http://schemas.microsoft.com/office/powerpoint/2010/main" val="3872264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7</a:t>
            </a:fld>
            <a:endParaRPr lang="en-GB"/>
          </a:p>
        </p:txBody>
      </p:sp>
    </p:spTree>
    <p:extLst>
      <p:ext uri="{BB962C8B-B14F-4D97-AF65-F5344CB8AC3E}">
        <p14:creationId xmlns:p14="http://schemas.microsoft.com/office/powerpoint/2010/main" val="93434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F58AEF3C-673A-4312-90C4-EB2FDD9108BB}" type="slidenum">
              <a:rPr lang="en-GB" smtClean="0"/>
              <a:t>10</a:t>
            </a:fld>
            <a:endParaRPr lang="en-GB"/>
          </a:p>
        </p:txBody>
      </p:sp>
    </p:spTree>
    <p:extLst>
      <p:ext uri="{BB962C8B-B14F-4D97-AF65-F5344CB8AC3E}">
        <p14:creationId xmlns:p14="http://schemas.microsoft.com/office/powerpoint/2010/main" val="324670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Persistent </a:t>
            </a:r>
            <a:r>
              <a:rPr lang="en-GB" dirty="0" err="1"/>
              <a:t>rumors</a:t>
            </a:r>
            <a:r>
              <a:rPr lang="en-GB" dirty="0"/>
              <a:t> of rich silver lodes north of Mexico set in motion the Spanish exploration of the American West. In 1539 Fray </a:t>
            </a:r>
            <a:r>
              <a:rPr lang="en-GB" dirty="0">
                <a:hlinkClick r:id="rId3"/>
              </a:rPr>
              <a:t>Marcos de </a:t>
            </a:r>
            <a:r>
              <a:rPr lang="en-GB" dirty="0" err="1">
                <a:hlinkClick r:id="rId3"/>
              </a:rPr>
              <a:t>Niza</a:t>
            </a:r>
            <a:r>
              <a:rPr lang="en-GB" dirty="0"/>
              <a:t> set out to search the region, and he heard stories of seven cities of gold and silver, named </a:t>
            </a:r>
            <a:r>
              <a:rPr lang="en-GB" dirty="0" err="1"/>
              <a:t>Cíbola</a:t>
            </a:r>
            <a:r>
              <a:rPr lang="en-GB" dirty="0"/>
              <a:t>. Between 1540 and 1542 Francisco </a:t>
            </a:r>
            <a:r>
              <a:rPr lang="en-GB" dirty="0" err="1"/>
              <a:t>Vásquez</a:t>
            </a:r>
            <a:r>
              <a:rPr lang="en-GB" dirty="0"/>
              <a:t> de Coronado followed up </a:t>
            </a:r>
            <a:r>
              <a:rPr lang="en-GB" dirty="0" err="1"/>
              <a:t>Niza’s</a:t>
            </a:r>
            <a:r>
              <a:rPr lang="en-GB" dirty="0"/>
              <a:t> effort, and his men </a:t>
            </a:r>
            <a:r>
              <a:rPr lang="en-GB" dirty="0" err="1"/>
              <a:t>traveled</a:t>
            </a:r>
            <a:r>
              <a:rPr lang="en-GB" dirty="0"/>
              <a:t> throughout the West in search of the elusive cities and the treasure they were reputed to contain. In the meantime Coronado also heard of another magical city, </a:t>
            </a:r>
            <a:r>
              <a:rPr lang="en-GB" dirty="0" err="1"/>
              <a:t>Quivira</a:t>
            </a:r>
            <a:r>
              <a:rPr lang="en-GB" dirty="0"/>
              <a:t>, that lay to the east, so he roamed into present-day </a:t>
            </a:r>
            <a:r>
              <a:rPr lang="en-GB" dirty="0">
                <a:hlinkClick r:id="rId4"/>
              </a:rPr>
              <a:t>Kansas</a:t>
            </a:r>
            <a:r>
              <a:rPr lang="en-GB" dirty="0"/>
              <a:t> and Arkansas, where he found several villages of </a:t>
            </a:r>
            <a:r>
              <a:rPr lang="en-GB" dirty="0" err="1"/>
              <a:t>semisedentary</a:t>
            </a:r>
            <a:r>
              <a:rPr lang="en-GB" dirty="0"/>
              <a:t> Indians but no gold and silver. The Coronado expedition was based among the Pueblo Indians, and relations between the two groups were initially peaceful, but the Spaniards’ exorbitant demands for food and land turned the local population against them. The Pueblos’ lack of gold and silver</a:t>
            </a:r>
            <a:r>
              <a:rPr lang="en-GB" dirty="0" smtClean="0"/>
              <a:t>,</a:t>
            </a:r>
          </a:p>
          <a:p>
            <a:endParaRPr lang="en-GB" dirty="0"/>
          </a:p>
          <a:p>
            <a:r>
              <a:rPr lang="en-GB" dirty="0" smtClean="0"/>
              <a:t>A dead end, Coronado survives but bankrupt</a:t>
            </a:r>
          </a:p>
          <a:p>
            <a:endParaRPr lang="en-GB" dirty="0"/>
          </a:p>
          <a:p>
            <a:r>
              <a:rPr lang="en-GB" dirty="0" smtClean="0"/>
              <a:t>Other expeditions</a:t>
            </a:r>
          </a:p>
          <a:p>
            <a:r>
              <a:rPr lang="en-GB" dirty="0" smtClean="0"/>
              <a:t>De </a:t>
            </a:r>
            <a:r>
              <a:rPr lang="en-GB" dirty="0" err="1" smtClean="0"/>
              <a:t>Vaca</a:t>
            </a:r>
            <a:r>
              <a:rPr lang="en-GB" dirty="0" smtClean="0"/>
              <a:t> 1528 400 men to </a:t>
            </a:r>
            <a:r>
              <a:rPr lang="en-GB" dirty="0" err="1" smtClean="0"/>
              <a:t>texas</a:t>
            </a:r>
            <a:r>
              <a:rPr lang="en-GB" dirty="0" smtClean="0"/>
              <a:t>, lost, starve and adopted by Indians, have</a:t>
            </a:r>
          </a:p>
          <a:p>
            <a:endParaRPr lang="en-GB" dirty="0"/>
          </a:p>
          <a:p>
            <a:r>
              <a:rPr lang="en-GB" dirty="0" smtClean="0"/>
              <a:t>No further explorations for 50 years</a:t>
            </a:r>
          </a:p>
        </p:txBody>
      </p:sp>
      <p:sp>
        <p:nvSpPr>
          <p:cNvPr id="4" name="Slide Number Placeholder 3"/>
          <p:cNvSpPr>
            <a:spLocks noGrp="1"/>
          </p:cNvSpPr>
          <p:nvPr>
            <p:ph type="sldNum" sz="quarter" idx="10"/>
          </p:nvPr>
        </p:nvSpPr>
        <p:spPr/>
        <p:txBody>
          <a:bodyPr/>
          <a:lstStyle/>
          <a:p>
            <a:fld id="{F58AEF3C-673A-4312-90C4-EB2FDD9108BB}" type="slidenum">
              <a:rPr lang="en-GB" smtClean="0"/>
              <a:t>12</a:t>
            </a:fld>
            <a:endParaRPr lang="en-GB"/>
          </a:p>
        </p:txBody>
      </p:sp>
    </p:spTree>
    <p:extLst>
      <p:ext uri="{BB962C8B-B14F-4D97-AF65-F5344CB8AC3E}">
        <p14:creationId xmlns:p14="http://schemas.microsoft.com/office/powerpoint/2010/main" val="1354327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15</a:t>
            </a:fld>
            <a:endParaRPr lang="en-GB"/>
          </a:p>
        </p:txBody>
      </p:sp>
    </p:spTree>
    <p:extLst>
      <p:ext uri="{BB962C8B-B14F-4D97-AF65-F5344CB8AC3E}">
        <p14:creationId xmlns:p14="http://schemas.microsoft.com/office/powerpoint/2010/main" val="156039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16</a:t>
            </a:fld>
            <a:endParaRPr lang="en-GB"/>
          </a:p>
        </p:txBody>
      </p:sp>
    </p:spTree>
    <p:extLst>
      <p:ext uri="{BB962C8B-B14F-4D97-AF65-F5344CB8AC3E}">
        <p14:creationId xmlns:p14="http://schemas.microsoft.com/office/powerpoint/2010/main" val="3014266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380394"/>
          </a:xfrm>
        </p:spPr>
        <p:txBody>
          <a:bodyPr/>
          <a:lstStyle/>
          <a:p>
            <a:r>
              <a:rPr lang="en-GB" dirty="0">
                <a:latin typeface="Arial" panose="020B0604020202020204" pitchFamily="34" charset="0"/>
                <a:cs typeface="Arial" panose="020B0604020202020204" pitchFamily="34" charset="0"/>
              </a:rPr>
              <a:t>Constant with Spain…and </a:t>
            </a:r>
            <a:r>
              <a:rPr lang="en-GB" dirty="0" smtClean="0">
                <a:latin typeface="Arial" panose="020B0604020202020204" pitchFamily="34" charset="0"/>
                <a:cs typeface="Arial" panose="020B0604020202020204" pitchFamily="34" charset="0"/>
              </a:rPr>
              <a:t>themselves ( wars of Religion and vs Spain)</a:t>
            </a:r>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So </a:t>
            </a:r>
            <a:r>
              <a:rPr lang="en-GB" dirty="0">
                <a:latin typeface="Arial" panose="020B0604020202020204" pitchFamily="34" charset="0"/>
                <a:cs typeface="Arial" panose="020B0604020202020204" pitchFamily="34" charset="0"/>
              </a:rPr>
              <a:t>French King </a:t>
            </a:r>
            <a:r>
              <a:rPr lang="en-GB" dirty="0" smtClean="0">
                <a:latin typeface="Arial" panose="020B0604020202020204" pitchFamily="34" charset="0"/>
                <a:cs typeface="Arial" panose="020B0604020202020204" pitchFamily="34" charset="0"/>
              </a:rPr>
              <a:t>Francis1 …find NW passage</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Commissions Giovanni </a:t>
            </a:r>
            <a:r>
              <a:rPr lang="en-GB" dirty="0" err="1" smtClean="0">
                <a:latin typeface="Arial" panose="020B0604020202020204" pitchFamily="34" charset="0"/>
                <a:cs typeface="Arial" panose="020B0604020202020204" pitchFamily="34" charset="0"/>
              </a:rPr>
              <a:t>Verranza</a:t>
            </a:r>
            <a:r>
              <a:rPr lang="en-GB" dirty="0" smtClean="0">
                <a:latin typeface="Arial" panose="020B0604020202020204" pitchFamily="34" charset="0"/>
                <a:cs typeface="Arial" panose="020B0604020202020204" pitchFamily="34" charset="0"/>
              </a:rPr>
              <a:t> (veteran of Magellan circumnavigation) in1523 to explore coast New York, Newfoundland…reports to king, returns, lands in Antilles and eaten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Jean Cartier commissioned by king to “"discover certain islands and lands where it is said that a great quantity of gold and other precious things are to be found".</a:t>
            </a:r>
          </a:p>
          <a:p>
            <a:r>
              <a:rPr lang="en-GB" dirty="0" smtClean="0">
                <a:latin typeface="Arial" panose="020B0604020202020204" pitchFamily="34" charset="0"/>
                <a:cs typeface="Arial" panose="020B0604020202020204" pitchFamily="34" charset="0"/>
              </a:rPr>
              <a:t>Finds gem and thinks they are valuable</a:t>
            </a:r>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Kidnaps </a:t>
            </a:r>
            <a:r>
              <a:rPr lang="en-GB" dirty="0" err="1" smtClean="0">
                <a:latin typeface="Arial" panose="020B0604020202020204" pitchFamily="34" charset="0"/>
                <a:cs typeface="Arial" panose="020B0604020202020204" pitchFamily="34" charset="0"/>
              </a:rPr>
              <a:t>Iroquoais</a:t>
            </a:r>
            <a:r>
              <a:rPr lang="en-GB" dirty="0" smtClean="0">
                <a:latin typeface="Arial" panose="020B0604020202020204" pitchFamily="34" charset="0"/>
                <a:cs typeface="Arial" panose="020B0604020202020204" pitchFamily="34" charset="0"/>
              </a:rPr>
              <a:t> visitors</a:t>
            </a:r>
          </a:p>
          <a:p>
            <a:r>
              <a:rPr lang="en-GB" dirty="0" smtClean="0">
                <a:latin typeface="Arial" panose="020B0604020202020204" pitchFamily="34" charset="0"/>
                <a:cs typeface="Arial" panose="020B0604020202020204" pitchFamily="34" charset="0"/>
              </a:rPr>
              <a:t>Delegates colonisation of Quebec to subordinate then back to France</a:t>
            </a:r>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Gems prove worthless, Quebec abandoned, soldiers freeze to death or leave</a:t>
            </a: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17</a:t>
            </a:fld>
            <a:endParaRPr lang="en-GB"/>
          </a:p>
        </p:txBody>
      </p:sp>
    </p:spTree>
    <p:extLst>
      <p:ext uri="{BB962C8B-B14F-4D97-AF65-F5344CB8AC3E}">
        <p14:creationId xmlns:p14="http://schemas.microsoft.com/office/powerpoint/2010/main" val="3818998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1560s the French Protestants, also known as Huguenots, were seeking out a location in the New World to establish a protestant state. From this protestant state, they would be free to practice their religion without persecution from any outside </a:t>
            </a:r>
            <a:r>
              <a:rPr lang="en-GB" dirty="0" err="1" smtClean="0"/>
              <a:t>partiesSpanish</a:t>
            </a:r>
            <a:r>
              <a:rPr lang="en-GB" dirty="0" smtClean="0"/>
              <a:t> monarch was outraged by the news, especially as the settlers were French Huguenots and not devout Catholics like the Spanish King and his subjects.</a:t>
            </a:r>
          </a:p>
          <a:p>
            <a:r>
              <a:rPr lang="en-GB" b="1" dirty="0" smtClean="0"/>
              <a:t>Preparing For Battle</a:t>
            </a:r>
            <a:endParaRPr lang="en-GB" dirty="0" smtClean="0"/>
          </a:p>
          <a:p>
            <a:r>
              <a:rPr lang="en-GB" dirty="0" smtClean="0"/>
              <a:t>King Philip II immediately dispatched a fleet of eleven ships, carrying 1,000 soldiers and settlers. General Pedro Menendez de Aviles was one of the Spanish crowns most brutal commanders and was charged with removing the French Huguenots and setting up a Spanish colony in their place.</a:t>
            </a:r>
          </a:p>
          <a:p>
            <a:r>
              <a:rPr lang="en-GB" dirty="0" smtClean="0"/>
              <a:t>At </a:t>
            </a:r>
            <a:r>
              <a:rPr lang="en-GB" dirty="0"/>
              <a:t>the same time, Jean </a:t>
            </a:r>
            <a:r>
              <a:rPr lang="en-GB" dirty="0" err="1"/>
              <a:t>Ribault</a:t>
            </a:r>
            <a:r>
              <a:rPr lang="en-GB" dirty="0"/>
              <a:t> sailed from France on September 10th, 1565 with a further 600 troops and settlers, to resupply Fort Caroline and drive the Spanish in Florida out. Despite the King’s protests with Jean </a:t>
            </a:r>
            <a:r>
              <a:rPr lang="en-GB" dirty="0" err="1"/>
              <a:t>Ribault’s</a:t>
            </a:r>
            <a:r>
              <a:rPr lang="en-GB" dirty="0"/>
              <a:t> decision to set sail, he took it upon himself to cross the Atlantic to assist his fellow French Huguenots people who had started their new life in Fort Caroline.</a:t>
            </a:r>
          </a:p>
          <a:p>
            <a:r>
              <a:rPr lang="en-GB" b="1" dirty="0"/>
              <a:t>Mendez Captures Fort Carolina</a:t>
            </a:r>
            <a:endParaRPr lang="en-GB" dirty="0"/>
          </a:p>
          <a:p>
            <a:r>
              <a:rPr lang="en-GB" dirty="0"/>
              <a:t>Unfortunately, for Jean </a:t>
            </a:r>
            <a:r>
              <a:rPr lang="en-GB" dirty="0" err="1"/>
              <a:t>Ribault</a:t>
            </a:r>
            <a:r>
              <a:rPr lang="en-GB" dirty="0"/>
              <a:t> and his crew, a hurricane pushed his ships too far south, leaving them shipwrecked on the Florida Coast, between, what is now, Cape Canaveral and Daytona Beach.</a:t>
            </a:r>
          </a:p>
          <a:p>
            <a:r>
              <a:rPr lang="en-GB" dirty="0"/>
              <a:t>With only five ships left from their fleet of eleven, the Spanish fleet made landfall on September 8th, 1565. They named their new village St. Augustine as the land had been sighted on August 28th, the Feast Day of St Augustine.</a:t>
            </a:r>
          </a:p>
          <a:p>
            <a:r>
              <a:rPr lang="en-GB" dirty="0"/>
              <a:t>Menendez and his men led an attack on Fort Caroline, where they were able to capture the French Huguenot settlement with relative ease. The Spanish soldiers killed most of the men during the battle, sparing the women and children who were sent to Havana by ship. Some of the French inhabitants, including colony founder Rene de </a:t>
            </a:r>
            <a:r>
              <a:rPr lang="en-GB" dirty="0" err="1"/>
              <a:t>Laudonniere</a:t>
            </a:r>
            <a:r>
              <a:rPr lang="en-GB" dirty="0"/>
              <a:t> and artist, Jacques </a:t>
            </a:r>
            <a:r>
              <a:rPr lang="en-GB" dirty="0" err="1"/>
              <a:t>LeMoyne</a:t>
            </a:r>
            <a:r>
              <a:rPr lang="en-GB" dirty="0"/>
              <a:t>, managed to escape to ships and return to France. However, Mendez quickly received news of a group of 127 more Frenchmen who were on the other side of an inlet, just south of Fort Caroline.</a:t>
            </a:r>
          </a:p>
          <a:p>
            <a:r>
              <a:rPr lang="en-GB" b="1" dirty="0"/>
              <a:t>The Massacre Of The Huguenot By The Spanish In Florida</a:t>
            </a:r>
            <a:endParaRPr lang="en-GB" dirty="0"/>
          </a:p>
          <a:p>
            <a:r>
              <a:rPr lang="en-GB" dirty="0"/>
              <a:t>With the help of a captured Frenchman, who played the role of translator, Menendez informed the surviving Huguenot inhabitants that Fort Caroline had been captured and they needed to surrender. With all of their weapons, food, and supplies </a:t>
            </a:r>
            <a:r>
              <a:rPr lang="en-GB" dirty="0" err="1"/>
              <a:t>onboard</a:t>
            </a:r>
            <a:r>
              <a:rPr lang="en-GB" dirty="0"/>
              <a:t> the ships they were trying to prepare to sail back to France, the French had no choice but to surrender.</a:t>
            </a:r>
          </a:p>
          <a:p>
            <a:r>
              <a:rPr lang="en-GB" dirty="0"/>
              <a:t>Chaplain Francisco Mendoza asked Menendez to spare any Catholic French. In the end, the majority refused, resulting in the brutal killing of 111 Frenchmen. Just sixteen men were spared including four artisans whose skills were required, some who professed to being Catholic, and a handful of impressed Breton sailors.</a:t>
            </a:r>
          </a:p>
          <a:p>
            <a:r>
              <a:rPr lang="en-GB" dirty="0"/>
              <a:t>Just two weeks later, the same thing happened again as more </a:t>
            </a:r>
            <a:r>
              <a:rPr lang="en-GB" dirty="0" err="1"/>
              <a:t>Fench</a:t>
            </a:r>
            <a:r>
              <a:rPr lang="en-GB" dirty="0"/>
              <a:t> survivors appeared at the inlet, including Jean </a:t>
            </a:r>
            <a:r>
              <a:rPr lang="en-GB" dirty="0" err="1"/>
              <a:t>Ribault</a:t>
            </a:r>
            <a:r>
              <a:rPr lang="en-GB" dirty="0"/>
              <a:t> and his men. On October 12th </a:t>
            </a:r>
            <a:r>
              <a:rPr lang="en-GB" dirty="0" err="1"/>
              <a:t>Ribault</a:t>
            </a:r>
            <a:r>
              <a:rPr lang="en-GB" dirty="0"/>
              <a:t> and his crew surrendered but refused to give up their Protestant faith and convert to Catholics. On this occasion, 134 were savagely killed by the Spanish.</a:t>
            </a:r>
          </a:p>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19</a:t>
            </a:fld>
            <a:endParaRPr lang="en-GB"/>
          </a:p>
        </p:txBody>
      </p:sp>
    </p:spTree>
    <p:extLst>
      <p:ext uri="{BB962C8B-B14F-4D97-AF65-F5344CB8AC3E}">
        <p14:creationId xmlns:p14="http://schemas.microsoft.com/office/powerpoint/2010/main" val="607723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09/07/2023</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09/07/2023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a:p>
        </p:txBody>
      </p:sp>
    </p:spTree>
    <p:extLst>
      <p:ext uri="{BB962C8B-B14F-4D97-AF65-F5344CB8AC3E}">
        <p14:creationId xmlns:p14="http://schemas.microsoft.com/office/powerpoint/2010/main" val="24320546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09/07/2023</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7050" y="590126"/>
            <a:ext cx="10151165" cy="2262781"/>
          </a:xfrm>
        </p:spPr>
        <p:txBody>
          <a:bodyPr/>
          <a:lstStyle/>
          <a:p>
            <a:pPr algn="ctr"/>
            <a:r>
              <a:rPr lang="en-GB" dirty="0" smtClean="0"/>
              <a:t>American History</a:t>
            </a:r>
            <a:endParaRPr lang="en-GB" dirty="0"/>
          </a:p>
        </p:txBody>
      </p:sp>
      <p:sp>
        <p:nvSpPr>
          <p:cNvPr id="3" name="Subtitle 2"/>
          <p:cNvSpPr>
            <a:spLocks noGrp="1"/>
          </p:cNvSpPr>
          <p:nvPr>
            <p:ph type="subTitle" idx="1"/>
          </p:nvPr>
        </p:nvSpPr>
        <p:spPr>
          <a:xfrm>
            <a:off x="1205966" y="3477890"/>
            <a:ext cx="11171888" cy="523491"/>
          </a:xfrm>
        </p:spPr>
        <p:txBody>
          <a:bodyPr>
            <a:noAutofit/>
          </a:bodyPr>
          <a:lstStyle/>
          <a:p>
            <a:r>
              <a:rPr lang="en-GB" sz="3600" dirty="0" smtClean="0">
                <a:latin typeface="Arial" panose="020B0604020202020204" pitchFamily="34" charset="0"/>
                <a:cs typeface="Arial" panose="020B0604020202020204" pitchFamily="34" charset="0"/>
              </a:rPr>
              <a:t>Talk 2:  Exploration and first settlements(1493-1600)</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Soto expedition</a:t>
            </a:r>
            <a:endParaRPr lang="en-GB" dirty="0"/>
          </a:p>
        </p:txBody>
      </p:sp>
      <p:pic>
        <p:nvPicPr>
          <p:cNvPr id="4" name="Picture 3"/>
          <p:cNvPicPr>
            <a:picLocks noChangeAspect="1"/>
          </p:cNvPicPr>
          <p:nvPr/>
        </p:nvPicPr>
        <p:blipFill>
          <a:blip r:embed="rId3"/>
          <a:stretch>
            <a:fillRect/>
          </a:stretch>
        </p:blipFill>
        <p:spPr>
          <a:xfrm>
            <a:off x="321547" y="1405054"/>
            <a:ext cx="8197985" cy="5257003"/>
          </a:xfrm>
          <a:prstGeom prst="rect">
            <a:avLst/>
          </a:prstGeom>
        </p:spPr>
      </p:pic>
      <p:pic>
        <p:nvPicPr>
          <p:cNvPr id="2050" name="Picture 2" descr="De Soto by Telfer &amp; Sart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9630" y="1905000"/>
            <a:ext cx="3135136" cy="39786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62010" y="535259"/>
            <a:ext cx="312906" cy="369332"/>
          </a:xfrm>
          <a:prstGeom prst="rect">
            <a:avLst/>
          </a:prstGeom>
          <a:noFill/>
        </p:spPr>
        <p:txBody>
          <a:bodyPr wrap="none" rtlCol="0">
            <a:spAutoFit/>
          </a:bodyPr>
          <a:lstStyle/>
          <a:p>
            <a:r>
              <a:rPr lang="en-GB" dirty="0" smtClean="0"/>
              <a:t>8</a:t>
            </a:r>
            <a:endParaRPr lang="en-GB" dirty="0"/>
          </a:p>
        </p:txBody>
      </p:sp>
    </p:spTree>
    <p:extLst>
      <p:ext uri="{BB962C8B-B14F-4D97-AF65-F5344CB8AC3E}">
        <p14:creationId xmlns:p14="http://schemas.microsoft.com/office/powerpoint/2010/main" val="41388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9103" y="256119"/>
            <a:ext cx="8911687" cy="1280890"/>
          </a:xfrm>
        </p:spPr>
        <p:txBody>
          <a:bodyPr/>
          <a:lstStyle/>
          <a:p>
            <a:r>
              <a:rPr lang="en-GB" dirty="0" smtClean="0"/>
              <a:t>Discovery of Mississippi 1541</a:t>
            </a:r>
            <a:endParaRPr lang="en-GB" dirty="0"/>
          </a:p>
        </p:txBody>
      </p:sp>
      <p:pic>
        <p:nvPicPr>
          <p:cNvPr id="3074" name="Picture 2" descr="Discovery of the Mississippi by De S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71" y="1616927"/>
            <a:ext cx="11151219" cy="5241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51580" y="423746"/>
            <a:ext cx="312906" cy="369332"/>
          </a:xfrm>
          <a:prstGeom prst="rect">
            <a:avLst/>
          </a:prstGeom>
          <a:noFill/>
        </p:spPr>
        <p:txBody>
          <a:bodyPr wrap="none" rtlCol="0">
            <a:spAutoFit/>
          </a:bodyPr>
          <a:lstStyle/>
          <a:p>
            <a:r>
              <a:rPr lang="en-GB" dirty="0" smtClean="0"/>
              <a:t>7</a:t>
            </a:r>
            <a:endParaRPr lang="en-GB" dirty="0"/>
          </a:p>
        </p:txBody>
      </p:sp>
    </p:spTree>
    <p:extLst>
      <p:ext uri="{BB962C8B-B14F-4D97-AF65-F5344CB8AC3E}">
        <p14:creationId xmlns:p14="http://schemas.microsoft.com/office/powerpoint/2010/main" val="45802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366" y="151543"/>
            <a:ext cx="9599075" cy="1280890"/>
          </a:xfrm>
        </p:spPr>
        <p:txBody>
          <a:bodyPr/>
          <a:lstStyle/>
          <a:p>
            <a:pPr algn="ctr"/>
            <a:r>
              <a:rPr lang="en-GB" dirty="0" smtClean="0"/>
              <a:t>Francisco de Coronado</a:t>
            </a:r>
            <a:endParaRPr lang="en-GB" dirty="0"/>
          </a:p>
        </p:txBody>
      </p:sp>
      <p:pic>
        <p:nvPicPr>
          <p:cNvPr id="5" name="Picture 4"/>
          <p:cNvPicPr>
            <a:picLocks noChangeAspect="1"/>
          </p:cNvPicPr>
          <p:nvPr/>
        </p:nvPicPr>
        <p:blipFill>
          <a:blip r:embed="rId3"/>
          <a:stretch>
            <a:fillRect/>
          </a:stretch>
        </p:blipFill>
        <p:spPr>
          <a:xfrm>
            <a:off x="902455" y="1488852"/>
            <a:ext cx="5640696" cy="5040487"/>
          </a:xfrm>
          <a:prstGeom prst="rect">
            <a:avLst/>
          </a:prstGeom>
        </p:spPr>
      </p:pic>
      <p:pic>
        <p:nvPicPr>
          <p:cNvPr id="3076" name="Picture 4" descr="Coron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639" y="1534255"/>
            <a:ext cx="5212556" cy="48619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363093" y="341113"/>
            <a:ext cx="312906" cy="369332"/>
          </a:xfrm>
          <a:prstGeom prst="rect">
            <a:avLst/>
          </a:prstGeom>
          <a:noFill/>
        </p:spPr>
        <p:txBody>
          <a:bodyPr wrap="none" rtlCol="0">
            <a:spAutoFit/>
          </a:bodyPr>
          <a:lstStyle/>
          <a:p>
            <a:r>
              <a:rPr lang="en-GB" dirty="0" smtClean="0"/>
              <a:t>8</a:t>
            </a:r>
            <a:endParaRPr lang="en-GB" dirty="0"/>
          </a:p>
        </p:txBody>
      </p:sp>
    </p:spTree>
    <p:extLst>
      <p:ext uri="{BB962C8B-B14F-4D97-AF65-F5344CB8AC3E}">
        <p14:creationId xmlns:p14="http://schemas.microsoft.com/office/powerpoint/2010/main" val="224729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Desert Painting - Coronados March, 1540 by Gra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80" y="0"/>
            <a:ext cx="1164187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162371" y="-401444"/>
            <a:ext cx="312906" cy="369332"/>
          </a:xfrm>
          <a:prstGeom prst="rect">
            <a:avLst/>
          </a:prstGeom>
          <a:noFill/>
        </p:spPr>
        <p:txBody>
          <a:bodyPr wrap="none" rtlCol="0">
            <a:spAutoFit/>
          </a:bodyPr>
          <a:lstStyle/>
          <a:p>
            <a:r>
              <a:rPr lang="en-GB" dirty="0" smtClean="0"/>
              <a:t>9</a:t>
            </a:r>
            <a:endParaRPr lang="en-GB" dirty="0"/>
          </a:p>
        </p:txBody>
      </p:sp>
    </p:spTree>
    <p:extLst>
      <p:ext uri="{BB962C8B-B14F-4D97-AF65-F5344CB8AC3E}">
        <p14:creationId xmlns:p14="http://schemas.microsoft.com/office/powerpoint/2010/main" val="41968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29" y="122664"/>
            <a:ext cx="11820835" cy="6320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49776" y="278780"/>
            <a:ext cx="441146" cy="369332"/>
          </a:xfrm>
          <a:prstGeom prst="rect">
            <a:avLst/>
          </a:prstGeom>
          <a:noFill/>
        </p:spPr>
        <p:txBody>
          <a:bodyPr wrap="none" rtlCol="0">
            <a:spAutoFit/>
          </a:bodyPr>
          <a:lstStyle/>
          <a:p>
            <a:r>
              <a:rPr lang="en-GB" dirty="0" smtClean="0"/>
              <a:t>10</a:t>
            </a:r>
            <a:endParaRPr lang="en-GB" dirty="0"/>
          </a:p>
        </p:txBody>
      </p:sp>
    </p:spTree>
    <p:extLst>
      <p:ext uri="{BB962C8B-B14F-4D97-AF65-F5344CB8AC3E}">
        <p14:creationId xmlns:p14="http://schemas.microsoft.com/office/powerpoint/2010/main" val="766157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Outcomes of Spanish explorers</a:t>
            </a:r>
            <a:endParaRPr lang="en-GB" dirty="0"/>
          </a:p>
        </p:txBody>
      </p:sp>
      <p:sp>
        <p:nvSpPr>
          <p:cNvPr id="3" name="Content Placeholder 2"/>
          <p:cNvSpPr>
            <a:spLocks noGrp="1"/>
          </p:cNvSpPr>
          <p:nvPr>
            <p:ph idx="1"/>
          </p:nvPr>
        </p:nvSpPr>
        <p:spPr>
          <a:xfrm>
            <a:off x="1060321" y="1550020"/>
            <a:ext cx="10616338" cy="4806175"/>
          </a:xfrm>
        </p:spPr>
        <p:txBody>
          <a:bodyPr>
            <a:normAutofit/>
          </a:bodyPr>
          <a:lstStyle/>
          <a:p>
            <a:endParaRPr lang="en-GB" dirty="0" smtClean="0"/>
          </a:p>
          <a:p>
            <a:r>
              <a:rPr lang="en-GB" sz="2200" dirty="0" smtClean="0"/>
              <a:t>Focused </a:t>
            </a:r>
            <a:r>
              <a:rPr lang="en-GB" sz="2200" dirty="0" smtClean="0"/>
              <a:t>on Central and </a:t>
            </a:r>
            <a:r>
              <a:rPr lang="en-GB" sz="2200" dirty="0" smtClean="0"/>
              <a:t>South, minimal colonisation of Nort</a:t>
            </a:r>
            <a:r>
              <a:rPr lang="en-GB" sz="2200" dirty="0" smtClean="0"/>
              <a:t>h America</a:t>
            </a:r>
            <a:endParaRPr lang="en-GB" sz="2200" dirty="0"/>
          </a:p>
          <a:p>
            <a:endParaRPr lang="en-GB" sz="2200" dirty="0"/>
          </a:p>
          <a:p>
            <a:r>
              <a:rPr lang="en-GB" sz="2200" dirty="0" smtClean="0"/>
              <a:t>One permanent settlement of St Augustine Florida </a:t>
            </a:r>
          </a:p>
          <a:p>
            <a:endParaRPr lang="en-GB" sz="2200" dirty="0" smtClean="0"/>
          </a:p>
          <a:p>
            <a:r>
              <a:rPr lang="en-GB" sz="2200" dirty="0" smtClean="0"/>
              <a:t>Horses escaped from De Soto expedition and breed rapidly….Indians on plains transformed</a:t>
            </a:r>
          </a:p>
          <a:p>
            <a:endParaRPr lang="en-GB" sz="2200" dirty="0"/>
          </a:p>
          <a:p>
            <a:r>
              <a:rPr lang="en-GB" sz="2200" dirty="0" smtClean="0"/>
              <a:t>Smallpox spreads across Central North America </a:t>
            </a:r>
          </a:p>
          <a:p>
            <a:endParaRPr lang="en-GB" sz="2200" dirty="0"/>
          </a:p>
        </p:txBody>
      </p:sp>
      <p:sp>
        <p:nvSpPr>
          <p:cNvPr id="4" name="TextBox 3"/>
          <p:cNvSpPr txBox="1"/>
          <p:nvPr/>
        </p:nvSpPr>
        <p:spPr>
          <a:xfrm>
            <a:off x="11262732" y="624110"/>
            <a:ext cx="441146" cy="369332"/>
          </a:xfrm>
          <a:prstGeom prst="rect">
            <a:avLst/>
          </a:prstGeom>
          <a:noFill/>
        </p:spPr>
        <p:txBody>
          <a:bodyPr wrap="none" rtlCol="0">
            <a:spAutoFit/>
          </a:bodyPr>
          <a:lstStyle/>
          <a:p>
            <a:r>
              <a:rPr lang="en-GB" dirty="0" smtClean="0"/>
              <a:t>11</a:t>
            </a:r>
            <a:endParaRPr lang="en-GB" dirty="0"/>
          </a:p>
        </p:txBody>
      </p:sp>
    </p:spTree>
    <p:extLst>
      <p:ext uri="{BB962C8B-B14F-4D97-AF65-F5344CB8AC3E}">
        <p14:creationId xmlns:p14="http://schemas.microsoft.com/office/powerpoint/2010/main" val="861480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0691" y="401444"/>
            <a:ext cx="8911687" cy="1280890"/>
          </a:xfrm>
        </p:spPr>
        <p:txBody>
          <a:bodyPr/>
          <a:lstStyle/>
          <a:p>
            <a:pPr algn="ctr"/>
            <a:r>
              <a:rPr lang="en-GB" dirty="0" smtClean="0"/>
              <a:t>Enter the French</a:t>
            </a:r>
            <a:endParaRPr lang="en-GB" dirty="0"/>
          </a:p>
        </p:txBody>
      </p:sp>
      <p:sp>
        <p:nvSpPr>
          <p:cNvPr id="3" name="Content Placeholder 2"/>
          <p:cNvSpPr>
            <a:spLocks noGrp="1"/>
          </p:cNvSpPr>
          <p:nvPr>
            <p:ph idx="1"/>
          </p:nvPr>
        </p:nvSpPr>
        <p:spPr>
          <a:xfrm>
            <a:off x="1384880" y="1639229"/>
            <a:ext cx="8915400" cy="5029200"/>
          </a:xfrm>
        </p:spPr>
        <p:txBody>
          <a:bodyPr>
            <a:normAutofit lnSpcReduction="10000"/>
          </a:bodyPr>
          <a:lstStyle/>
          <a:p>
            <a:r>
              <a:rPr lang="en-GB" sz="2800" dirty="0" smtClean="0">
                <a:latin typeface="Arial" panose="020B0604020202020204" pitchFamily="34" charset="0"/>
                <a:cs typeface="Arial" panose="020B0604020202020204" pitchFamily="34" charset="0"/>
              </a:rPr>
              <a:t>Rivals to Spain</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13 Religious Wars Catholics vs Huguenots…good time for Protestant to leave France</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Francis 1</a:t>
            </a:r>
            <a:r>
              <a:rPr lang="en-GB" sz="2800" baseline="30000" dirty="0" smtClean="0">
                <a:latin typeface="Arial" panose="020B0604020202020204" pitchFamily="34" charset="0"/>
                <a:cs typeface="Arial" panose="020B0604020202020204" pitchFamily="34" charset="0"/>
              </a:rPr>
              <a:t>st</a:t>
            </a:r>
            <a:r>
              <a:rPr lang="en-GB" sz="2800" dirty="0" smtClean="0">
                <a:latin typeface="Arial" panose="020B0604020202020204" pitchFamily="34" charset="0"/>
                <a:cs typeface="Arial" panose="020B0604020202020204" pitchFamily="34" charset="0"/>
              </a:rPr>
              <a:t>  to challenge Spain/ Portugal division of world</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Commissions expeditions to Indies avoiding Spanish colonies</a:t>
            </a:r>
            <a:endParaRPr lang="en-GB" sz="2800" dirty="0">
              <a:latin typeface="Arial" panose="020B0604020202020204" pitchFamily="34" charset="0"/>
              <a:cs typeface="Arial" panose="020B0604020202020204" pitchFamily="34" charset="0"/>
            </a:endParaRPr>
          </a:p>
        </p:txBody>
      </p:sp>
      <p:sp>
        <p:nvSpPr>
          <p:cNvPr id="4" name="TextBox 3"/>
          <p:cNvSpPr txBox="1"/>
          <p:nvPr/>
        </p:nvSpPr>
        <p:spPr>
          <a:xfrm>
            <a:off x="11504612" y="401444"/>
            <a:ext cx="441146" cy="369332"/>
          </a:xfrm>
          <a:prstGeom prst="rect">
            <a:avLst/>
          </a:prstGeom>
          <a:noFill/>
        </p:spPr>
        <p:txBody>
          <a:bodyPr wrap="none" rtlCol="0">
            <a:spAutoFit/>
          </a:bodyPr>
          <a:lstStyle/>
          <a:p>
            <a:r>
              <a:rPr lang="en-GB" dirty="0" smtClean="0"/>
              <a:t>12</a:t>
            </a:r>
            <a:endParaRPr lang="en-GB" dirty="0"/>
          </a:p>
        </p:txBody>
      </p:sp>
    </p:spTree>
    <p:extLst>
      <p:ext uri="{BB962C8B-B14F-4D97-AF65-F5344CB8AC3E}">
        <p14:creationId xmlns:p14="http://schemas.microsoft.com/office/powerpoint/2010/main" val="2136238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Enter the French</a:t>
            </a:r>
            <a:endParaRPr lang="en-GB" dirty="0"/>
          </a:p>
        </p:txBody>
      </p:sp>
      <p:pic>
        <p:nvPicPr>
          <p:cNvPr id="7170" name="Picture 2" descr="Jacques Cartier 1851-18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239" y="1405054"/>
            <a:ext cx="3980985" cy="53637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02166" y="1282390"/>
            <a:ext cx="7359805" cy="5575610"/>
          </a:xfrm>
          <a:prstGeom prst="rect">
            <a:avLst/>
          </a:prstGeom>
        </p:spPr>
      </p:pic>
      <p:sp>
        <p:nvSpPr>
          <p:cNvPr id="3" name="TextBox 2"/>
          <p:cNvSpPr txBox="1"/>
          <p:nvPr/>
        </p:nvSpPr>
        <p:spPr>
          <a:xfrm>
            <a:off x="10772078" y="457200"/>
            <a:ext cx="441146" cy="369332"/>
          </a:xfrm>
          <a:prstGeom prst="rect">
            <a:avLst/>
          </a:prstGeom>
          <a:noFill/>
        </p:spPr>
        <p:txBody>
          <a:bodyPr wrap="none" rtlCol="0">
            <a:spAutoFit/>
          </a:bodyPr>
          <a:lstStyle/>
          <a:p>
            <a:r>
              <a:rPr lang="en-GB" dirty="0" smtClean="0"/>
              <a:t>13</a:t>
            </a:r>
            <a:endParaRPr lang="en-GB" dirty="0"/>
          </a:p>
        </p:txBody>
      </p:sp>
    </p:spTree>
    <p:extLst>
      <p:ext uri="{BB962C8B-B14F-4D97-AF65-F5344CB8AC3E}">
        <p14:creationId xmlns:p14="http://schemas.microsoft.com/office/powerpoint/2010/main" val="38109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311" y="34875"/>
            <a:ext cx="8911687" cy="1280890"/>
          </a:xfrm>
        </p:spPr>
        <p:txBody>
          <a:bodyPr/>
          <a:lstStyle/>
          <a:p>
            <a:pPr algn="ctr"/>
            <a:r>
              <a:rPr lang="en-GB" dirty="0" smtClean="0"/>
              <a:t>The tale of Jean </a:t>
            </a:r>
            <a:r>
              <a:rPr lang="en-GB" dirty="0" err="1" smtClean="0"/>
              <a:t>Ribault</a:t>
            </a:r>
            <a:r>
              <a:rPr lang="en-GB" dirty="0" smtClean="0"/>
              <a:t> expedition 1562-65)</a:t>
            </a:r>
            <a:endParaRPr lang="en-GB" dirty="0"/>
          </a:p>
        </p:txBody>
      </p:sp>
      <p:pic>
        <p:nvPicPr>
          <p:cNvPr id="1026" name="Picture 2" descr="Jean Ribaul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81747" y="1784195"/>
            <a:ext cx="3053246" cy="3537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69715" y="490654"/>
            <a:ext cx="441146" cy="369332"/>
          </a:xfrm>
          <a:prstGeom prst="rect">
            <a:avLst/>
          </a:prstGeom>
          <a:noFill/>
        </p:spPr>
        <p:txBody>
          <a:bodyPr wrap="none" rtlCol="0">
            <a:spAutoFit/>
          </a:bodyPr>
          <a:lstStyle/>
          <a:p>
            <a:r>
              <a:rPr lang="en-GB" dirty="0" smtClean="0"/>
              <a:t>14</a:t>
            </a:r>
            <a:endParaRPr lang="en-GB" dirty="0"/>
          </a:p>
        </p:txBody>
      </p:sp>
      <p:pic>
        <p:nvPicPr>
          <p:cNvPr id="1028"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9" y="1315765"/>
            <a:ext cx="5519854" cy="512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88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Florida: the first settlement &amp; the sad story of Jean </a:t>
            </a:r>
            <a:r>
              <a:rPr lang="en-GB" dirty="0" err="1" smtClean="0"/>
              <a:t>Ribault</a:t>
            </a:r>
            <a:endParaRPr lang="en-GB" dirty="0"/>
          </a:p>
        </p:txBody>
      </p:sp>
      <p:pic>
        <p:nvPicPr>
          <p:cNvPr id="4" name="Picture 2" descr="Jean Rib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488" y="1727522"/>
            <a:ext cx="3457790" cy="449485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591" y="1806498"/>
            <a:ext cx="5446422" cy="4683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29278" y="345688"/>
            <a:ext cx="441146" cy="369332"/>
          </a:xfrm>
          <a:prstGeom prst="rect">
            <a:avLst/>
          </a:prstGeom>
          <a:noFill/>
        </p:spPr>
        <p:txBody>
          <a:bodyPr wrap="none" rtlCol="0">
            <a:spAutoFit/>
          </a:bodyPr>
          <a:lstStyle/>
          <a:p>
            <a:r>
              <a:rPr lang="en-GB" dirty="0" smtClean="0"/>
              <a:t>15</a:t>
            </a:r>
            <a:endParaRPr lang="en-GB" dirty="0"/>
          </a:p>
        </p:txBody>
      </p:sp>
    </p:spTree>
    <p:extLst>
      <p:ext uri="{BB962C8B-B14F-4D97-AF65-F5344CB8AC3E}">
        <p14:creationId xmlns:p14="http://schemas.microsoft.com/office/powerpoint/2010/main" val="123202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505" y="339363"/>
            <a:ext cx="9946105" cy="1280890"/>
          </a:xfrm>
        </p:spPr>
        <p:txBody>
          <a:bodyPr/>
          <a:lstStyle/>
          <a:p>
            <a:r>
              <a:rPr lang="en-GB" dirty="0" smtClean="0"/>
              <a:t>This talk</a:t>
            </a:r>
            <a:endParaRPr lang="en-GB" dirty="0"/>
          </a:p>
        </p:txBody>
      </p:sp>
      <p:sp>
        <p:nvSpPr>
          <p:cNvPr id="3" name="Content Placeholder 2"/>
          <p:cNvSpPr>
            <a:spLocks noGrp="1"/>
          </p:cNvSpPr>
          <p:nvPr>
            <p:ph idx="1"/>
          </p:nvPr>
        </p:nvSpPr>
        <p:spPr>
          <a:xfrm>
            <a:off x="1716505" y="1544053"/>
            <a:ext cx="8915400" cy="5532387"/>
          </a:xfrm>
        </p:spPr>
        <p:txBody>
          <a:bodyPr>
            <a:normAutofit/>
          </a:bodyPr>
          <a:lstStyle/>
          <a:p>
            <a:r>
              <a:rPr lang="en-GB" sz="2800" dirty="0" smtClean="0"/>
              <a:t>State of the world in 1500</a:t>
            </a:r>
          </a:p>
          <a:p>
            <a:endParaRPr lang="en-GB" sz="2800" dirty="0"/>
          </a:p>
          <a:p>
            <a:r>
              <a:rPr lang="en-GB" sz="2800" dirty="0" smtClean="0"/>
              <a:t>Spanish explorers and their fates</a:t>
            </a:r>
          </a:p>
          <a:p>
            <a:endParaRPr lang="en-GB" sz="2800" dirty="0"/>
          </a:p>
          <a:p>
            <a:r>
              <a:rPr lang="en-GB" sz="2800" dirty="0" smtClean="0"/>
              <a:t>Enter the French</a:t>
            </a:r>
          </a:p>
          <a:p>
            <a:endParaRPr lang="en-GB" sz="2800" dirty="0"/>
          </a:p>
          <a:p>
            <a:r>
              <a:rPr lang="en-GB" sz="2800" dirty="0" smtClean="0"/>
              <a:t>Enter the English</a:t>
            </a:r>
          </a:p>
          <a:p>
            <a:endParaRPr lang="en-GB" sz="2800" dirty="0"/>
          </a:p>
          <a:p>
            <a:r>
              <a:rPr lang="en-GB" sz="2800" dirty="0" smtClean="0"/>
              <a:t>The Columbian Exchange</a:t>
            </a:r>
          </a:p>
          <a:p>
            <a:endParaRPr lang="en-GB" sz="2800" dirty="0"/>
          </a:p>
          <a:p>
            <a:endParaRPr lang="en-GB" sz="2800" dirty="0" smtClean="0"/>
          </a:p>
          <a:p>
            <a:pPr marL="0" indent="0">
              <a:buNone/>
            </a:pPr>
            <a:endParaRPr lang="en-GB" sz="2800" dirty="0" smtClean="0"/>
          </a:p>
          <a:p>
            <a:endParaRPr lang="en-GB" sz="2800" dirty="0"/>
          </a:p>
          <a:p>
            <a:pPr marL="0" indent="0">
              <a:buNone/>
            </a:pPr>
            <a:endParaRPr lang="en-GB" sz="2800" dirty="0" smtClean="0"/>
          </a:p>
          <a:p>
            <a:endParaRPr lang="en-GB" sz="2800" dirty="0"/>
          </a:p>
          <a:p>
            <a:endParaRPr lang="en-GB" sz="2800" dirty="0" smtClean="0"/>
          </a:p>
          <a:p>
            <a:pPr marL="0" indent="0">
              <a:buNone/>
            </a:pPr>
            <a:endParaRPr lang="en-GB" sz="2800" dirty="0" smtClean="0"/>
          </a:p>
          <a:p>
            <a:endParaRPr lang="en-GB" sz="2800" dirty="0"/>
          </a:p>
          <a:p>
            <a:endParaRPr lang="en-GB" sz="2800" dirty="0" smtClean="0"/>
          </a:p>
          <a:p>
            <a:pPr marL="0" indent="0">
              <a:buNone/>
            </a:pPr>
            <a:endParaRPr lang="en-GB" sz="2800" dirty="0" smtClean="0"/>
          </a:p>
          <a:p>
            <a:endParaRPr lang="en-GB" sz="2800" dirty="0"/>
          </a:p>
        </p:txBody>
      </p:sp>
    </p:spTree>
    <p:extLst>
      <p:ext uri="{BB962C8B-B14F-4D97-AF65-F5344CB8AC3E}">
        <p14:creationId xmlns:p14="http://schemas.microsoft.com/office/powerpoint/2010/main" val="1222352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a/a9/LemoyneRibaultMon.jpg/330px-LemoyneRibaultM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97" y="981307"/>
            <a:ext cx="11073161" cy="587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136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354" y="323027"/>
            <a:ext cx="8911687" cy="1280890"/>
          </a:xfrm>
        </p:spPr>
        <p:txBody>
          <a:bodyPr/>
          <a:lstStyle/>
          <a:p>
            <a:r>
              <a:rPr lang="en-GB" dirty="0" smtClean="0"/>
              <a:t>Massacre of Manzanitas 1565</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33" y="1115121"/>
            <a:ext cx="11530362" cy="56202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72439" y="323027"/>
            <a:ext cx="441146" cy="369332"/>
          </a:xfrm>
          <a:prstGeom prst="rect">
            <a:avLst/>
          </a:prstGeom>
          <a:noFill/>
        </p:spPr>
        <p:txBody>
          <a:bodyPr wrap="none" rtlCol="0">
            <a:spAutoFit/>
          </a:bodyPr>
          <a:lstStyle/>
          <a:p>
            <a:r>
              <a:rPr lang="en-GB" dirty="0" smtClean="0"/>
              <a:t>16</a:t>
            </a:r>
            <a:endParaRPr lang="en-GB" dirty="0"/>
          </a:p>
        </p:txBody>
      </p:sp>
    </p:spTree>
    <p:extLst>
      <p:ext uri="{BB962C8B-B14F-4D97-AF65-F5344CB8AC3E}">
        <p14:creationId xmlns:p14="http://schemas.microsoft.com/office/powerpoint/2010/main" val="19406010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Enter the English: The Virginia Colonies</a:t>
            </a:r>
            <a:endParaRPr lang="en-GB" dirty="0"/>
          </a:p>
        </p:txBody>
      </p:sp>
      <p:sp>
        <p:nvSpPr>
          <p:cNvPr id="3" name="Content Placeholder 2"/>
          <p:cNvSpPr>
            <a:spLocks noGrp="1"/>
          </p:cNvSpPr>
          <p:nvPr>
            <p:ph idx="1"/>
          </p:nvPr>
        </p:nvSpPr>
        <p:spPr>
          <a:xfrm>
            <a:off x="779813" y="2827227"/>
            <a:ext cx="10724799" cy="717323"/>
          </a:xfrm>
        </p:spPr>
        <p:txBody>
          <a:bodyPr>
            <a:normAutofit/>
          </a:bodyPr>
          <a:lstStyle/>
          <a:p>
            <a:pPr marL="0" indent="0">
              <a:buNone/>
            </a:pPr>
            <a:r>
              <a:rPr lang="en-GB" dirty="0" smtClean="0"/>
              <a:t>Elizabeth wants to weaken Spain and enrich England by outsourcing war to licensed pirates (Drake, Raleigh, Hawkins)…English magnates want land and new ‘plantations’ to exploit</a:t>
            </a:r>
            <a:endParaRPr lang="en-GB" dirty="0"/>
          </a:p>
        </p:txBody>
      </p:sp>
      <p:sp>
        <p:nvSpPr>
          <p:cNvPr id="4" name="TextBox 3"/>
          <p:cNvSpPr txBox="1"/>
          <p:nvPr/>
        </p:nvSpPr>
        <p:spPr>
          <a:xfrm>
            <a:off x="779813" y="1581834"/>
            <a:ext cx="11590032" cy="923330"/>
          </a:xfrm>
          <a:prstGeom prst="rect">
            <a:avLst/>
          </a:prstGeom>
          <a:noFill/>
        </p:spPr>
        <p:txBody>
          <a:bodyPr wrap="none" rtlCol="0">
            <a:spAutoFit/>
          </a:bodyPr>
          <a:lstStyle/>
          <a:p>
            <a:r>
              <a:rPr lang="en-GB" dirty="0" smtClean="0"/>
              <a:t>England a Protestant state, but precarious and poor….Elizabeth 1</a:t>
            </a:r>
            <a:r>
              <a:rPr lang="en-GB" baseline="30000" dirty="0" smtClean="0"/>
              <a:t>st</a:t>
            </a:r>
            <a:r>
              <a:rPr lang="en-GB" dirty="0"/>
              <a:t> </a:t>
            </a:r>
            <a:r>
              <a:rPr lang="en-GB" dirty="0" smtClean="0"/>
              <a:t>and existential war with Spain and </a:t>
            </a:r>
          </a:p>
          <a:p>
            <a:r>
              <a:rPr lang="en-GB" dirty="0" smtClean="0"/>
              <a:t>Catholic rebellions in Ireland (Hugh O’Neill, earl of Ulster revolt) she fears indirect invasion, commissions</a:t>
            </a:r>
          </a:p>
          <a:p>
            <a:r>
              <a:rPr lang="en-GB" dirty="0" smtClean="0"/>
              <a:t>‘Adventurers’ to create plantations</a:t>
            </a:r>
          </a:p>
        </p:txBody>
      </p:sp>
      <p:sp>
        <p:nvSpPr>
          <p:cNvPr id="5" name="TextBox 4"/>
          <p:cNvSpPr txBox="1"/>
          <p:nvPr/>
        </p:nvSpPr>
        <p:spPr>
          <a:xfrm>
            <a:off x="1505415" y="3114898"/>
            <a:ext cx="184731" cy="369332"/>
          </a:xfrm>
          <a:prstGeom prst="rect">
            <a:avLst/>
          </a:prstGeom>
          <a:noFill/>
        </p:spPr>
        <p:txBody>
          <a:bodyPr wrap="none" rtlCol="0">
            <a:spAutoFit/>
          </a:bodyPr>
          <a:lstStyle/>
          <a:p>
            <a:endParaRPr lang="en-GB" dirty="0"/>
          </a:p>
        </p:txBody>
      </p:sp>
      <p:sp>
        <p:nvSpPr>
          <p:cNvPr id="8" name="TextBox 7"/>
          <p:cNvSpPr txBox="1"/>
          <p:nvPr/>
        </p:nvSpPr>
        <p:spPr>
          <a:xfrm>
            <a:off x="779813" y="4158289"/>
            <a:ext cx="8085868" cy="1877437"/>
          </a:xfrm>
          <a:prstGeom prst="rect">
            <a:avLst/>
          </a:prstGeom>
          <a:noFill/>
        </p:spPr>
        <p:txBody>
          <a:bodyPr wrap="none" rtlCol="0">
            <a:spAutoFit/>
          </a:bodyPr>
          <a:lstStyle/>
          <a:p>
            <a:r>
              <a:rPr lang="en-GB" dirty="0"/>
              <a:t>1578 Awards two ‘patents’ Sir Humphrey Gilbert and Sir Walter </a:t>
            </a:r>
            <a:r>
              <a:rPr lang="en-GB" dirty="0" smtClean="0"/>
              <a:t>Raleigh</a:t>
            </a:r>
          </a:p>
          <a:p>
            <a:r>
              <a:rPr lang="en-GB" dirty="0" smtClean="0"/>
              <a:t> </a:t>
            </a:r>
            <a:endParaRPr lang="en-GB" dirty="0"/>
          </a:p>
          <a:p>
            <a:pPr lvl="3"/>
            <a:r>
              <a:rPr lang="en-GB" sz="1600" dirty="0"/>
              <a:t>Sir Humphrey Gilbert expedition </a:t>
            </a:r>
            <a:r>
              <a:rPr lang="en-GB" sz="1600" dirty="0" smtClean="0"/>
              <a:t>heads north </a:t>
            </a:r>
            <a:r>
              <a:rPr lang="en-GB" sz="1600" dirty="0"/>
              <a:t>and lost at </a:t>
            </a:r>
            <a:r>
              <a:rPr lang="en-GB" sz="1600" dirty="0" smtClean="0"/>
              <a:t>sea</a:t>
            </a:r>
          </a:p>
          <a:p>
            <a:pPr lvl="3"/>
            <a:endParaRPr lang="en-GB" sz="1600" dirty="0"/>
          </a:p>
          <a:p>
            <a:pPr lvl="3"/>
            <a:r>
              <a:rPr lang="en-GB" sz="1600" dirty="0"/>
              <a:t>Sir Walter Raleigh to lose patent unless colony established by </a:t>
            </a:r>
            <a:r>
              <a:rPr lang="en-GB" sz="1600" dirty="0" smtClean="0"/>
              <a:t>1592</a:t>
            </a:r>
          </a:p>
          <a:p>
            <a:pPr lvl="3"/>
            <a:endParaRPr lang="en-GB" sz="1600" dirty="0"/>
          </a:p>
          <a:p>
            <a:pPr lvl="3"/>
            <a:r>
              <a:rPr lang="en-GB" sz="1600" dirty="0"/>
              <a:t>delegates expedition to Sir Richard Grenville</a:t>
            </a:r>
          </a:p>
        </p:txBody>
      </p:sp>
    </p:spTree>
    <p:extLst>
      <p:ext uri="{BB962C8B-B14F-4D97-AF65-F5344CB8AC3E}">
        <p14:creationId xmlns:p14="http://schemas.microsoft.com/office/powerpoint/2010/main" val="1914725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Darnley stag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059" y="278780"/>
            <a:ext cx="6902604" cy="646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256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833" y="391793"/>
            <a:ext cx="8911687" cy="1280890"/>
          </a:xfrm>
        </p:spPr>
        <p:txBody>
          <a:bodyPr/>
          <a:lstStyle/>
          <a:p>
            <a:pPr algn="ctr"/>
            <a:r>
              <a:rPr lang="en-GB" dirty="0" smtClean="0"/>
              <a:t>Sir Walter Raleigh</a:t>
            </a:r>
            <a:endParaRPr lang="en-GB" dirty="0"/>
          </a:p>
        </p:txBody>
      </p:sp>
      <p:pic>
        <p:nvPicPr>
          <p:cNvPr id="3074" name="Picture 2" descr="https://upload.wikimedia.org/wikipedia/commons/thumb/1/18/Sir_Walter_Raleigh_oval_portrait_by_Nicholas_Hilliard.jpg/220px-Sir_Walter_Raleigh_oval_portrait_by_Nicholas_Hilliar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2410" y="1672683"/>
            <a:ext cx="6612673" cy="518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266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6" y="323027"/>
            <a:ext cx="8911687" cy="1280890"/>
          </a:xfrm>
        </p:spPr>
        <p:txBody>
          <a:bodyPr/>
          <a:lstStyle/>
          <a:p>
            <a:pPr algn="ctr"/>
            <a:r>
              <a:rPr lang="en-GB" dirty="0" smtClean="0"/>
              <a:t>Arrival at Roanoke</a:t>
            </a:r>
            <a:endParaRPr lang="en-GB" dirty="0"/>
          </a:p>
        </p:txBody>
      </p:sp>
      <p:sp>
        <p:nvSpPr>
          <p:cNvPr id="3" name="Content Placeholder 2"/>
          <p:cNvSpPr>
            <a:spLocks noGrp="1"/>
          </p:cNvSpPr>
          <p:nvPr>
            <p:ph idx="1"/>
          </p:nvPr>
        </p:nvSpPr>
        <p:spPr/>
        <p:txBody>
          <a:bodyPr/>
          <a:lstStyle/>
          <a:p>
            <a:endParaRPr lang="en-GB"/>
          </a:p>
        </p:txBody>
      </p:sp>
      <p:pic>
        <p:nvPicPr>
          <p:cNvPr id="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18" y="1364916"/>
            <a:ext cx="11050858" cy="549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0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man of the Secotan-Indians in North Carolina. Watercolour painted by John White in 158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00441" y="1371600"/>
            <a:ext cx="3259120" cy="53079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ther and child of the Secotan Indians in North Carolina. Watercolour painted by John White in 1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51" y="1304693"/>
            <a:ext cx="3886200" cy="55533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20175" y="323385"/>
            <a:ext cx="4583152"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John White Paintings 1</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118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50" y="1215483"/>
            <a:ext cx="11396547" cy="56425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20175" y="323385"/>
            <a:ext cx="4583152"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John White Paintings 2</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66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1.bp.blogspot.com/-N8sMC01Spa8/T57L64nh7wI/AAAAAAAAA7I/HE6-YhLMcnQ/s640/Res+obscura+john+whit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9073" y="1293543"/>
            <a:ext cx="11106614" cy="5564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8526" y="200722"/>
            <a:ext cx="4583152"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John White Paintings 3</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38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54/e9/37/54e9370fcb4a1f453ba1d9f27bb4e76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3902" y="1471961"/>
            <a:ext cx="9567747" cy="50180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20175" y="323385"/>
            <a:ext cx="4583152"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John White Paintings 3</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89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652" y="378783"/>
            <a:ext cx="8911687" cy="1280890"/>
          </a:xfrm>
        </p:spPr>
        <p:txBody>
          <a:bodyPr/>
          <a:lstStyle/>
          <a:p>
            <a:pPr algn="ctr"/>
            <a:r>
              <a:rPr lang="en-GB" dirty="0" smtClean="0"/>
              <a:t>State of the World 1500</a:t>
            </a:r>
            <a:endParaRPr lang="en-GB" dirty="0"/>
          </a:p>
        </p:txBody>
      </p:sp>
      <p:sp>
        <p:nvSpPr>
          <p:cNvPr id="3" name="Content Placeholder 2"/>
          <p:cNvSpPr>
            <a:spLocks noGrp="1"/>
          </p:cNvSpPr>
          <p:nvPr>
            <p:ph idx="1"/>
          </p:nvPr>
        </p:nvSpPr>
        <p:spPr>
          <a:xfrm>
            <a:off x="1607904" y="1215484"/>
            <a:ext cx="8915400" cy="5363736"/>
          </a:xfrm>
        </p:spPr>
        <p:txBody>
          <a:bodyPr>
            <a:normAutofit fontScale="92500" lnSpcReduction="10000"/>
          </a:bodyPr>
          <a:lstStyle/>
          <a:p>
            <a:r>
              <a:rPr lang="en-GB" dirty="0" smtClean="0"/>
              <a:t>Ming Dynasty of China world super power, population 200 million people, strong government,  but ocean travelling technology abandoned, focus on consolidation</a:t>
            </a:r>
          </a:p>
          <a:p>
            <a:endParaRPr lang="en-GB" dirty="0"/>
          </a:p>
          <a:p>
            <a:r>
              <a:rPr lang="en-GB" dirty="0" smtClean="0"/>
              <a:t>Delhi Sultanate,  population100 million, no naval resources, under threat from north</a:t>
            </a:r>
          </a:p>
          <a:p>
            <a:endParaRPr lang="en-GB" dirty="0"/>
          </a:p>
          <a:p>
            <a:r>
              <a:rPr lang="en-GB" dirty="0" smtClean="0"/>
              <a:t>Ottoman Empire population 50 million, galley based navy, Mediterranean and Europe</a:t>
            </a:r>
          </a:p>
          <a:p>
            <a:endParaRPr lang="en-GB" dirty="0"/>
          </a:p>
          <a:p>
            <a:r>
              <a:rPr lang="en-GB" dirty="0" smtClean="0"/>
              <a:t>France population 25 million population but weak monarchy and disunited</a:t>
            </a:r>
          </a:p>
          <a:p>
            <a:endParaRPr lang="en-GB" dirty="0"/>
          </a:p>
          <a:p>
            <a:r>
              <a:rPr lang="en-GB" dirty="0" smtClean="0"/>
              <a:t>Spain, population12 million, strong monarchy, unified-Reconquista complete, warrior culture, Bullion shortage, Spice Trade blocked by Ottomans, naval technology  </a:t>
            </a:r>
          </a:p>
          <a:p>
            <a:endParaRPr lang="en-GB" dirty="0"/>
          </a:p>
          <a:p>
            <a:r>
              <a:rPr lang="en-GB" dirty="0" smtClean="0"/>
              <a:t>England population 3 million, emerging from civil wars and poor, </a:t>
            </a:r>
            <a:endParaRPr lang="en-GB" dirty="0"/>
          </a:p>
        </p:txBody>
      </p:sp>
      <p:sp>
        <p:nvSpPr>
          <p:cNvPr id="4" name="TextBox 3"/>
          <p:cNvSpPr txBox="1"/>
          <p:nvPr/>
        </p:nvSpPr>
        <p:spPr>
          <a:xfrm>
            <a:off x="11162371" y="245327"/>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845739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502" y="134872"/>
            <a:ext cx="11396547" cy="1280890"/>
          </a:xfrm>
        </p:spPr>
        <p:txBody>
          <a:bodyPr/>
          <a:lstStyle/>
          <a:p>
            <a:pPr algn="ctr"/>
            <a:r>
              <a:rPr lang="en-GB" dirty="0" smtClean="0"/>
              <a:t>The first new </a:t>
            </a:r>
            <a:r>
              <a:rPr lang="en-GB" dirty="0" smtClean="0"/>
              <a:t>European American </a:t>
            </a:r>
            <a:r>
              <a:rPr lang="en-GB" dirty="0" smtClean="0"/>
              <a:t>Virginia Dare…</a:t>
            </a:r>
            <a:endParaRPr lang="en-GB" dirty="0"/>
          </a:p>
        </p:txBody>
      </p:sp>
      <p:sp>
        <p:nvSpPr>
          <p:cNvPr id="3" name="Content Placeholder 2"/>
          <p:cNvSpPr>
            <a:spLocks noGrp="1"/>
          </p:cNvSpPr>
          <p:nvPr>
            <p:ph idx="1"/>
          </p:nvPr>
        </p:nvSpPr>
        <p:spPr/>
        <p:txBody>
          <a:bodyPr/>
          <a:lstStyle/>
          <a:p>
            <a:endParaRPr lang="en-GB"/>
          </a:p>
        </p:txBody>
      </p:sp>
      <p:pic>
        <p:nvPicPr>
          <p:cNvPr id="4"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85" y="996926"/>
            <a:ext cx="11375607" cy="550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30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632" y="256120"/>
            <a:ext cx="8911687" cy="1280890"/>
          </a:xfrm>
        </p:spPr>
        <p:txBody>
          <a:bodyPr/>
          <a:lstStyle/>
          <a:p>
            <a:pPr algn="ctr"/>
            <a:r>
              <a:rPr lang="en-GB" dirty="0" smtClean="0"/>
              <a:t>Remains of Roanoke</a:t>
            </a:r>
            <a:endParaRPr lang="en-GB" dirty="0"/>
          </a:p>
        </p:txBody>
      </p:sp>
      <p:sp>
        <p:nvSpPr>
          <p:cNvPr id="3" name="Content Placeholder 2"/>
          <p:cNvSpPr>
            <a:spLocks noGrp="1"/>
          </p:cNvSpPr>
          <p:nvPr>
            <p:ph idx="1"/>
          </p:nvPr>
        </p:nvSpPr>
        <p:spPr/>
        <p:txBody>
          <a:bodyPr/>
          <a:lstStyle/>
          <a:p>
            <a:endParaRPr lang="en-GB"/>
          </a:p>
        </p:txBody>
      </p:sp>
      <p:pic>
        <p:nvPicPr>
          <p:cNvPr id="4" name="Picture 8" descr="https://cdn.britannica.com/39/191439-050-44C918A4/John-White-word-tree-CROATOAN-Roanoke-Island-15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23" y="1135190"/>
            <a:ext cx="11200574" cy="573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8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8" y="225622"/>
            <a:ext cx="8911687" cy="1280890"/>
          </a:xfrm>
        </p:spPr>
        <p:txBody>
          <a:bodyPr/>
          <a:lstStyle/>
          <a:p>
            <a:pPr algn="ctr"/>
            <a:r>
              <a:rPr lang="en-GB" dirty="0" smtClean="0"/>
              <a:t>North America 1600</a:t>
            </a:r>
            <a:endParaRPr lang="en-GB" dirty="0"/>
          </a:p>
        </p:txBody>
      </p:sp>
      <p:sp>
        <p:nvSpPr>
          <p:cNvPr id="5" name="TextBox 4"/>
          <p:cNvSpPr txBox="1"/>
          <p:nvPr/>
        </p:nvSpPr>
        <p:spPr>
          <a:xfrm>
            <a:off x="1127544" y="866067"/>
            <a:ext cx="11457914" cy="5693866"/>
          </a:xfrm>
          <a:prstGeom prst="rect">
            <a:avLst/>
          </a:prstGeom>
          <a:noFill/>
        </p:spPr>
        <p:txBody>
          <a:bodyPr wrap="square" rtlCol="0">
            <a:spAutoFit/>
          </a:bodyPr>
          <a:lstStyle/>
          <a:p>
            <a:r>
              <a:rPr lang="en-GB" sz="2800" dirty="0" smtClean="0"/>
              <a:t>Only one permanent colony in North America: St Augustine Florida..20-50 settlers.</a:t>
            </a:r>
          </a:p>
          <a:p>
            <a:r>
              <a:rPr lang="en-GB" sz="2800" dirty="0" smtClean="0"/>
              <a:t>	</a:t>
            </a:r>
          </a:p>
          <a:p>
            <a:r>
              <a:rPr lang="en-GB" sz="2800" dirty="0" smtClean="0"/>
              <a:t>Spain not interested in North, focuses on Central/South</a:t>
            </a:r>
          </a:p>
          <a:p>
            <a:endParaRPr lang="en-GB" sz="2800" dirty="0"/>
          </a:p>
          <a:p>
            <a:r>
              <a:rPr lang="en-GB" sz="2800" dirty="0" smtClean="0"/>
              <a:t>France &amp; England go north</a:t>
            </a:r>
          </a:p>
          <a:p>
            <a:r>
              <a:rPr lang="en-GB" sz="2800" dirty="0"/>
              <a:t>	</a:t>
            </a:r>
            <a:endParaRPr lang="en-GB" sz="2800" dirty="0" smtClean="0"/>
          </a:p>
          <a:p>
            <a:r>
              <a:rPr lang="en-GB" sz="2800" dirty="0"/>
              <a:t>	</a:t>
            </a:r>
            <a:r>
              <a:rPr lang="en-GB" sz="2800" dirty="0" smtClean="0"/>
              <a:t>France</a:t>
            </a:r>
            <a:r>
              <a:rPr lang="en-GB" sz="2800" dirty="0"/>
              <a:t> </a:t>
            </a:r>
            <a:r>
              <a:rPr lang="en-GB" sz="2800" dirty="0" smtClean="0"/>
              <a:t>– weak state, wars focuses on Canada’ ‘fur fever’</a:t>
            </a:r>
          </a:p>
          <a:p>
            <a:endParaRPr lang="en-GB" sz="2800" dirty="0" smtClean="0"/>
          </a:p>
          <a:p>
            <a:r>
              <a:rPr lang="en-GB" sz="2800" dirty="0" smtClean="0"/>
              <a:t>	England:  United, Irish ‘safe’ policy of  ‘Garden 	colonies’…occupation= (as in Ireland)</a:t>
            </a:r>
          </a:p>
          <a:p>
            <a:endParaRPr lang="en-GB" sz="2800" dirty="0"/>
          </a:p>
          <a:p>
            <a:r>
              <a:rPr lang="en-GB" sz="2800" dirty="0" smtClean="0"/>
              <a:t>Columbian Exchange taking place</a:t>
            </a:r>
            <a:endParaRPr lang="en-GB" sz="2800" dirty="0"/>
          </a:p>
        </p:txBody>
      </p:sp>
    </p:spTree>
    <p:extLst>
      <p:ext uri="{BB962C8B-B14F-4D97-AF65-F5344CB8AC3E}">
        <p14:creationId xmlns:p14="http://schemas.microsoft.com/office/powerpoint/2010/main" val="18606066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Columbian Exchange</a:t>
            </a:r>
            <a:endParaRPr lang="en-GB" dirty="0"/>
          </a:p>
        </p:txBody>
      </p:sp>
      <p:sp>
        <p:nvSpPr>
          <p:cNvPr id="3" name="Content Placeholder 2"/>
          <p:cNvSpPr>
            <a:spLocks noGrp="1"/>
          </p:cNvSpPr>
          <p:nvPr>
            <p:ph idx="1"/>
          </p:nvPr>
        </p:nvSpPr>
        <p:spPr>
          <a:xfrm>
            <a:off x="711200" y="1400022"/>
            <a:ext cx="11695289" cy="5554133"/>
          </a:xfrm>
        </p:spPr>
        <p:txBody>
          <a:bodyPr>
            <a:normAutofit/>
          </a:bodyPr>
          <a:lstStyle/>
          <a:p>
            <a:r>
              <a:rPr lang="en-GB" sz="2400" dirty="0" smtClean="0"/>
              <a:t>From North America to Europe</a:t>
            </a:r>
          </a:p>
          <a:p>
            <a:pPr lvl="1"/>
            <a:r>
              <a:rPr lang="en-GB" sz="2400" dirty="0" smtClean="0"/>
              <a:t>Gold and Silver to Spain, used fund wars &amp; counter reformation, </a:t>
            </a:r>
          </a:p>
          <a:p>
            <a:pPr lvl="1"/>
            <a:r>
              <a:rPr lang="en-GB" sz="2400" dirty="0" smtClean="0"/>
              <a:t>Corn and squash (North East) &amp; potatoes (from Peru): new crops reduce famine and enable population growth across Europe</a:t>
            </a:r>
          </a:p>
          <a:p>
            <a:pPr lvl="1"/>
            <a:r>
              <a:rPr lang="en-GB" sz="2400" dirty="0" smtClean="0"/>
              <a:t>Tobacco</a:t>
            </a:r>
          </a:p>
          <a:p>
            <a:pPr lvl="1"/>
            <a:r>
              <a:rPr lang="en-GB" sz="2400" dirty="0" smtClean="0"/>
              <a:t>Syphilis</a:t>
            </a:r>
          </a:p>
          <a:p>
            <a:pPr marL="457200" lvl="1" indent="0">
              <a:buNone/>
            </a:pPr>
            <a:endParaRPr lang="en-GB" dirty="0" smtClean="0"/>
          </a:p>
          <a:p>
            <a:pPr marL="342900" lvl="1" indent="-342900"/>
            <a:r>
              <a:rPr lang="en-GB" sz="2400" dirty="0"/>
              <a:t>Europe to North America</a:t>
            </a:r>
          </a:p>
          <a:p>
            <a:pPr marL="742950" lvl="2" indent="-342900"/>
            <a:r>
              <a:rPr lang="en-GB" sz="2400" dirty="0" smtClean="0"/>
              <a:t>Small pox, influenza, mumps, measles, yellow fever, malaria (from W Africa)</a:t>
            </a:r>
          </a:p>
          <a:p>
            <a:pPr marL="742950" lvl="2" indent="-342900"/>
            <a:r>
              <a:rPr lang="en-GB" sz="2400" dirty="0" smtClean="0"/>
              <a:t>Guns</a:t>
            </a:r>
          </a:p>
          <a:p>
            <a:pPr marL="742950" lvl="2" indent="-342900"/>
            <a:r>
              <a:rPr lang="en-GB" sz="2400" dirty="0" smtClean="0"/>
              <a:t>Horses, oxen goats, sheep, cows, pigs… change landscape &amp; culture</a:t>
            </a:r>
          </a:p>
        </p:txBody>
      </p:sp>
    </p:spTree>
    <p:extLst>
      <p:ext uri="{BB962C8B-B14F-4D97-AF65-F5344CB8AC3E}">
        <p14:creationId xmlns:p14="http://schemas.microsoft.com/office/powerpoint/2010/main" val="1170109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272" y="345689"/>
            <a:ext cx="8911687" cy="801028"/>
          </a:xfrm>
        </p:spPr>
        <p:txBody>
          <a:bodyPr>
            <a:normAutofit/>
          </a:bodyPr>
          <a:lstStyle/>
          <a:p>
            <a:r>
              <a:rPr lang="en-GB" dirty="0" smtClean="0"/>
              <a:t>Chinese Treasure ships vs Spanish</a:t>
            </a:r>
            <a:endParaRPr lang="en-GB" dirty="0"/>
          </a:p>
        </p:txBody>
      </p:sp>
      <p:pic>
        <p:nvPicPr>
          <p:cNvPr id="1026" name="Picture 2" descr="https://u.osu.edu/christophervscolumbus/files/2017/10/Admiral-Zheng-He-006-1qolev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12" y="1014761"/>
            <a:ext cx="11942955" cy="5765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396546" y="267629"/>
            <a:ext cx="312906" cy="369332"/>
          </a:xfrm>
          <a:prstGeom prst="rect">
            <a:avLst/>
          </a:prstGeom>
          <a:noFill/>
        </p:spPr>
        <p:txBody>
          <a:bodyPr wrap="none" rtlCol="0">
            <a:spAutoFit/>
          </a:bodyPr>
          <a:lstStyle/>
          <a:p>
            <a:r>
              <a:rPr lang="en-GB" dirty="0" smtClean="0"/>
              <a:t>2</a:t>
            </a:r>
            <a:endParaRPr lang="en-GB" dirty="0"/>
          </a:p>
        </p:txBody>
      </p:sp>
    </p:spTree>
    <p:extLst>
      <p:ext uri="{BB962C8B-B14F-4D97-AF65-F5344CB8AC3E}">
        <p14:creationId xmlns:p14="http://schemas.microsoft.com/office/powerpoint/2010/main" val="3685830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44" y="83815"/>
            <a:ext cx="8911687" cy="1280890"/>
          </a:xfrm>
        </p:spPr>
        <p:txBody>
          <a:bodyPr/>
          <a:lstStyle/>
          <a:p>
            <a:r>
              <a:rPr lang="en-GB" dirty="0" smtClean="0"/>
              <a:t>The voyage of Christopher Columbus</a:t>
            </a:r>
            <a:endParaRPr lang="en-GB" dirty="0"/>
          </a:p>
        </p:txBody>
      </p:sp>
      <p:sp>
        <p:nvSpPr>
          <p:cNvPr id="3" name="Content Placeholder 2"/>
          <p:cNvSpPr>
            <a:spLocks noGrp="1"/>
          </p:cNvSpPr>
          <p:nvPr>
            <p:ph idx="1"/>
          </p:nvPr>
        </p:nvSpPr>
        <p:spPr>
          <a:xfrm>
            <a:off x="1344329" y="886376"/>
            <a:ext cx="10289766" cy="1763486"/>
          </a:xfrm>
        </p:spPr>
        <p:txBody>
          <a:bodyPr>
            <a:normAutofit lnSpcReduction="10000"/>
          </a:bodyPr>
          <a:lstStyle/>
          <a:p>
            <a:pPr marL="457200" lvl="1" indent="0">
              <a:buNone/>
            </a:pPr>
            <a:r>
              <a:rPr lang="en-GB" sz="2400" dirty="0" smtClean="0"/>
              <a:t>Spain commissions Genoese adventurer to find new route to Indies 1492</a:t>
            </a:r>
          </a:p>
          <a:p>
            <a:pPr marL="457200" lvl="1" indent="0">
              <a:buNone/>
            </a:pPr>
            <a:r>
              <a:rPr lang="en-GB" sz="2400" dirty="0" smtClean="0"/>
              <a:t>Columbus discovers Bahamas, Hispaniola, &amp; Cuba,</a:t>
            </a:r>
          </a:p>
          <a:p>
            <a:pPr marL="457200" lvl="1" indent="0">
              <a:buNone/>
            </a:pPr>
            <a:r>
              <a:rPr lang="en-GB" sz="2400" dirty="0" smtClean="0"/>
              <a:t>Returns with plants, slaves and rumours of gold:</a:t>
            </a:r>
            <a:endParaRPr lang="en-GB" sz="2400" dirty="0"/>
          </a:p>
        </p:txBody>
      </p:sp>
      <p:sp>
        <p:nvSpPr>
          <p:cNvPr id="4" name="Rectangle 3"/>
          <p:cNvSpPr/>
          <p:nvPr/>
        </p:nvSpPr>
        <p:spPr>
          <a:xfrm>
            <a:off x="1750422" y="2649862"/>
            <a:ext cx="8778240" cy="2308324"/>
          </a:xfrm>
          <a:prstGeom prst="rect">
            <a:avLst/>
          </a:prstGeom>
        </p:spPr>
        <p:txBody>
          <a:bodyPr wrap="square">
            <a:spAutoFit/>
          </a:bodyPr>
          <a:lstStyle/>
          <a:p>
            <a:pPr fontAlgn="base"/>
            <a:r>
              <a:rPr lang="en-GB" dirty="0">
                <a:solidFill>
                  <a:srgbClr val="000000"/>
                </a:solidFill>
                <a:latin typeface="adobe-garamond-pro"/>
              </a:rPr>
              <a:t>“I discovered many islands inhabited by numerous people. I took possession of all of them for our most fortunate King by making public proclamation and unfurling his standard, no one making any </a:t>
            </a:r>
            <a:r>
              <a:rPr lang="en-GB" dirty="0" smtClean="0">
                <a:solidFill>
                  <a:srgbClr val="000000"/>
                </a:solidFill>
                <a:latin typeface="adobe-garamond-pro"/>
              </a:rPr>
              <a:t>resistance,… </a:t>
            </a:r>
            <a:r>
              <a:rPr lang="en-GB" dirty="0">
                <a:solidFill>
                  <a:srgbClr val="000000"/>
                </a:solidFill>
                <a:latin typeface="adobe-garamond-pro"/>
              </a:rPr>
              <a:t>“they are destitute of arms, which are entirely unknown to them, and for which they are not adapted; not on account of any bodily deformity, for they are well made, but because they are timid and full of </a:t>
            </a:r>
            <a:r>
              <a:rPr lang="en-GB" dirty="0" smtClean="0">
                <a:solidFill>
                  <a:srgbClr val="000000"/>
                </a:solidFill>
                <a:latin typeface="adobe-garamond-pro"/>
              </a:rPr>
              <a:t>terror …(the </a:t>
            </a:r>
            <a:r>
              <a:rPr lang="en-GB" dirty="0">
                <a:solidFill>
                  <a:srgbClr val="000000"/>
                </a:solidFill>
                <a:latin typeface="adobe-garamond-pro"/>
              </a:rPr>
              <a:t>natives </a:t>
            </a:r>
            <a:r>
              <a:rPr lang="en-GB" dirty="0" smtClean="0">
                <a:solidFill>
                  <a:srgbClr val="000000"/>
                </a:solidFill>
                <a:latin typeface="adobe-garamond-pro"/>
              </a:rPr>
              <a:t>are) “fearful </a:t>
            </a:r>
            <a:r>
              <a:rPr lang="en-GB" dirty="0">
                <a:solidFill>
                  <a:srgbClr val="000000"/>
                </a:solidFill>
                <a:latin typeface="adobe-garamond-pro"/>
              </a:rPr>
              <a:t>and timid . . . guileless and honest</a:t>
            </a:r>
            <a:r>
              <a:rPr lang="en-GB" dirty="0" smtClean="0">
                <a:solidFill>
                  <a:srgbClr val="000000"/>
                </a:solidFill>
                <a:latin typeface="adobe-garamond-pro"/>
              </a:rPr>
              <a:t>, and might </a:t>
            </a:r>
            <a:r>
              <a:rPr lang="en-GB" dirty="0">
                <a:solidFill>
                  <a:srgbClr val="000000"/>
                </a:solidFill>
                <a:latin typeface="adobe-garamond-pro"/>
              </a:rPr>
              <a:t>become Christians and inclined to love our King and Queen and Princes and all the people of Spain.”</a:t>
            </a:r>
            <a:endParaRPr lang="en-GB" b="0" i="0" dirty="0">
              <a:solidFill>
                <a:srgbClr val="000000"/>
              </a:solidFill>
              <a:effectLst/>
              <a:latin typeface="adobe-garamond-pro"/>
            </a:endParaRPr>
          </a:p>
        </p:txBody>
      </p:sp>
      <p:sp>
        <p:nvSpPr>
          <p:cNvPr id="5" name="TextBox 4"/>
          <p:cNvSpPr txBox="1"/>
          <p:nvPr/>
        </p:nvSpPr>
        <p:spPr>
          <a:xfrm>
            <a:off x="1750422" y="5107806"/>
            <a:ext cx="8385629" cy="830997"/>
          </a:xfrm>
          <a:prstGeom prst="rect">
            <a:avLst/>
          </a:prstGeom>
          <a:noFill/>
        </p:spPr>
        <p:txBody>
          <a:bodyPr wrap="none" rtlCol="0">
            <a:spAutoFit/>
          </a:bodyPr>
          <a:lstStyle/>
          <a:p>
            <a:r>
              <a:rPr lang="en-GB" sz="2400" dirty="0">
                <a:solidFill>
                  <a:schemeClr val="tx1">
                    <a:lumMod val="75000"/>
                    <a:lumOff val="25000"/>
                  </a:schemeClr>
                </a:solidFill>
              </a:rPr>
              <a:t>King Ferdinand instructs Columbus to </a:t>
            </a:r>
            <a:r>
              <a:rPr lang="en-GB" sz="2400" dirty="0" smtClean="0">
                <a:solidFill>
                  <a:schemeClr val="tx1">
                    <a:lumMod val="75000"/>
                    <a:lumOff val="25000"/>
                  </a:schemeClr>
                </a:solidFill>
              </a:rPr>
              <a:t>return: "</a:t>
            </a:r>
            <a:r>
              <a:rPr lang="en-GB" sz="2400" dirty="0">
                <a:solidFill>
                  <a:schemeClr val="tx1">
                    <a:lumMod val="75000"/>
                    <a:lumOff val="25000"/>
                  </a:schemeClr>
                </a:solidFill>
              </a:rPr>
              <a:t>Get gold. </a:t>
            </a:r>
          </a:p>
          <a:p>
            <a:r>
              <a:rPr lang="en-GB" sz="2400" dirty="0" smtClean="0">
                <a:solidFill>
                  <a:schemeClr val="tx1">
                    <a:lumMod val="75000"/>
                    <a:lumOff val="25000"/>
                  </a:schemeClr>
                </a:solidFill>
              </a:rPr>
              <a:t>Humanely </a:t>
            </a:r>
            <a:r>
              <a:rPr lang="en-GB" sz="2400" dirty="0">
                <a:solidFill>
                  <a:schemeClr val="tx1">
                    <a:lumMod val="75000"/>
                    <a:lumOff val="25000"/>
                  </a:schemeClr>
                </a:solidFill>
              </a:rPr>
              <a:t>if you can, but at all hazards, get gold</a:t>
            </a:r>
            <a:r>
              <a:rPr lang="en-GB" dirty="0" smtClean="0">
                <a:solidFill>
                  <a:srgbClr val="333333"/>
                </a:solidFill>
                <a:latin typeface="Austin News"/>
              </a:rPr>
              <a:t>.”</a:t>
            </a:r>
            <a:endParaRPr lang="en-GB" dirty="0"/>
          </a:p>
        </p:txBody>
      </p:sp>
      <p:sp>
        <p:nvSpPr>
          <p:cNvPr id="6" name="TextBox 5"/>
          <p:cNvSpPr txBox="1"/>
          <p:nvPr/>
        </p:nvSpPr>
        <p:spPr>
          <a:xfrm>
            <a:off x="11363093" y="312234"/>
            <a:ext cx="312906" cy="369332"/>
          </a:xfrm>
          <a:prstGeom prst="rect">
            <a:avLst/>
          </a:prstGeom>
          <a:noFill/>
        </p:spPr>
        <p:txBody>
          <a:bodyPr wrap="none" rtlCol="0">
            <a:spAutoFit/>
          </a:bodyPr>
          <a:lstStyle/>
          <a:p>
            <a:r>
              <a:rPr lang="en-GB" dirty="0" smtClean="0"/>
              <a:t>3</a:t>
            </a:r>
            <a:endParaRPr lang="en-GB" dirty="0"/>
          </a:p>
        </p:txBody>
      </p:sp>
      <p:sp>
        <p:nvSpPr>
          <p:cNvPr id="7" name="TextBox 6"/>
          <p:cNvSpPr txBox="1"/>
          <p:nvPr/>
        </p:nvSpPr>
        <p:spPr>
          <a:xfrm>
            <a:off x="1750422" y="6198452"/>
            <a:ext cx="9783447"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News spreads across Europe rapidly due to printing presses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22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4980" y="132957"/>
            <a:ext cx="8911687" cy="1280890"/>
          </a:xfrm>
        </p:spPr>
        <p:txBody>
          <a:bodyPr/>
          <a:lstStyle/>
          <a:p>
            <a:r>
              <a:rPr lang="en-GB" dirty="0" smtClean="0"/>
              <a:t>Spain and New World</a:t>
            </a:r>
            <a:endParaRPr lang="en-GB" dirty="0"/>
          </a:p>
        </p:txBody>
      </p:sp>
      <p:sp>
        <p:nvSpPr>
          <p:cNvPr id="3" name="Content Placeholder 2"/>
          <p:cNvSpPr>
            <a:spLocks noGrp="1"/>
          </p:cNvSpPr>
          <p:nvPr>
            <p:ph idx="1"/>
          </p:nvPr>
        </p:nvSpPr>
        <p:spPr>
          <a:xfrm>
            <a:off x="1611864" y="947855"/>
            <a:ext cx="8915400" cy="5910146"/>
          </a:xfrm>
        </p:spPr>
        <p:txBody>
          <a:bodyPr>
            <a:normAutofit/>
          </a:bodyPr>
          <a:lstStyle/>
          <a:p>
            <a:r>
              <a:rPr lang="en-GB" sz="2400" dirty="0" smtClean="0">
                <a:latin typeface="Arial" panose="020B0604020202020204" pitchFamily="34" charset="0"/>
                <a:cs typeface="Arial" panose="020B0604020202020204" pitchFamily="34" charset="0"/>
              </a:rPr>
              <a:t>1492  Columbus returns from first voyage,</a:t>
            </a:r>
          </a:p>
          <a:p>
            <a:pPr lvl="1"/>
            <a:r>
              <a:rPr lang="en-GB" sz="2400" dirty="0" smtClean="0">
                <a:latin typeface="Arial" panose="020B0604020202020204" pitchFamily="34" charset="0"/>
                <a:cs typeface="Arial" panose="020B0604020202020204" pitchFamily="34" charset="0"/>
              </a:rPr>
              <a:t> returns  to Caribbean…tales of gold</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mostly made up</a:t>
            </a:r>
          </a:p>
          <a:p>
            <a:pPr lvl="1"/>
            <a:r>
              <a:rPr lang="en-GB" sz="2400" dirty="0" smtClean="0">
                <a:latin typeface="Arial" panose="020B0604020202020204" pitchFamily="34" charset="0"/>
                <a:cs typeface="Arial" panose="020B0604020202020204" pitchFamily="34" charset="0"/>
              </a:rPr>
              <a:t> three more journeys</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1495-1505 Spain colonises Puerto Rico , Cuba, Hispaniola (Dominica)…some gold found, legend of ‘Fountain of Youth’</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1509 Cortes conquers Aztec Kingdom in (now) Mexico gold and silver discovered and assumed to exist north and south</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1513  Expeditions to North America </a:t>
            </a:r>
            <a:r>
              <a:rPr lang="en-GB" sz="2400" dirty="0" smtClean="0">
                <a:latin typeface="Arial" panose="020B0604020202020204" pitchFamily="34" charset="0"/>
                <a:cs typeface="Arial" panose="020B0604020202020204" pitchFamily="34" charset="0"/>
              </a:rPr>
              <a:t>begin led by a generation of warriors ruthless </a:t>
            </a:r>
            <a:r>
              <a:rPr lang="en-GB" sz="2400" dirty="0" smtClean="0">
                <a:latin typeface="Arial" panose="020B0604020202020204" pitchFamily="34" charset="0"/>
                <a:cs typeface="Arial" panose="020B0604020202020204" pitchFamily="34" charset="0"/>
              </a:rPr>
              <a:t>and fearless….</a:t>
            </a:r>
            <a:r>
              <a:rPr lang="en-GB" sz="2400" dirty="0" smtClean="0">
                <a:latin typeface="Arial" panose="020B0604020202020204" pitchFamily="34" charset="0"/>
                <a:cs typeface="Arial" panose="020B0604020202020204" pitchFamily="34" charset="0"/>
              </a:rPr>
              <a:t>“Gold, Glory, and God”</a:t>
            </a:r>
            <a:endParaRPr lang="en-GB" sz="2400" dirty="0" smtClean="0">
              <a:latin typeface="Arial" panose="020B0604020202020204" pitchFamily="34" charset="0"/>
              <a:cs typeface="Arial" panose="020B0604020202020204" pitchFamily="34" charset="0"/>
            </a:endParaRPr>
          </a:p>
          <a:p>
            <a:endParaRPr lang="en-GB" dirty="0"/>
          </a:p>
          <a:p>
            <a:endParaRPr lang="en-GB" dirty="0"/>
          </a:p>
          <a:p>
            <a:pPr marL="0" indent="0">
              <a:buNone/>
            </a:pPr>
            <a:endParaRPr lang="en-GB" dirty="0"/>
          </a:p>
        </p:txBody>
      </p:sp>
      <p:sp>
        <p:nvSpPr>
          <p:cNvPr id="4" name="TextBox 3"/>
          <p:cNvSpPr txBox="1"/>
          <p:nvPr/>
        </p:nvSpPr>
        <p:spPr>
          <a:xfrm>
            <a:off x="11251580" y="323385"/>
            <a:ext cx="312906" cy="369332"/>
          </a:xfrm>
          <a:prstGeom prst="rect">
            <a:avLst/>
          </a:prstGeom>
          <a:noFill/>
        </p:spPr>
        <p:txBody>
          <a:bodyPr wrap="none" rtlCol="0">
            <a:spAutoFit/>
          </a:bodyPr>
          <a:lstStyle/>
          <a:p>
            <a:r>
              <a:rPr lang="en-GB" dirty="0" smtClean="0"/>
              <a:t>4</a:t>
            </a:r>
            <a:endParaRPr lang="en-GB" dirty="0"/>
          </a:p>
        </p:txBody>
      </p:sp>
    </p:spTree>
    <p:extLst>
      <p:ext uri="{BB962C8B-B14F-4D97-AF65-F5344CB8AC3E}">
        <p14:creationId xmlns:p14="http://schemas.microsoft.com/office/powerpoint/2010/main" val="1302766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84" y="368098"/>
            <a:ext cx="8911687" cy="899890"/>
          </a:xfrm>
        </p:spPr>
        <p:txBody>
          <a:bodyPr>
            <a:normAutofit fontScale="90000"/>
          </a:bodyPr>
          <a:lstStyle/>
          <a:p>
            <a:pPr algn="ctr"/>
            <a:r>
              <a:rPr lang="en-GB" dirty="0" smtClean="0"/>
              <a:t>Florida: Ponce De Leon expedition 1513</a:t>
            </a:r>
            <a:endParaRPr lang="en-GB" dirty="0"/>
          </a:p>
        </p:txBody>
      </p:sp>
      <p:pic>
        <p:nvPicPr>
          <p:cNvPr id="1026" name="Picture 2" descr="https://exploration.marinersmuseum.org/wp-content/uploads/sites/2/2017/10/Ponce-de-Leon-Ma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4121" y="1487906"/>
            <a:ext cx="5990770" cy="50896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910085" y="1665731"/>
            <a:ext cx="5825924" cy="4734046"/>
          </a:xfrm>
          <a:prstGeom prst="rect">
            <a:avLst/>
          </a:prstGeom>
        </p:spPr>
      </p:pic>
      <p:sp>
        <p:nvSpPr>
          <p:cNvPr id="3" name="TextBox 2"/>
          <p:cNvSpPr txBox="1"/>
          <p:nvPr/>
        </p:nvSpPr>
        <p:spPr>
          <a:xfrm>
            <a:off x="11530361" y="490654"/>
            <a:ext cx="312906" cy="369332"/>
          </a:xfrm>
          <a:prstGeom prst="rect">
            <a:avLst/>
          </a:prstGeom>
          <a:noFill/>
        </p:spPr>
        <p:txBody>
          <a:bodyPr wrap="none" rtlCol="0">
            <a:spAutoFit/>
          </a:bodyPr>
          <a:lstStyle/>
          <a:p>
            <a:r>
              <a:rPr lang="en-GB" dirty="0" smtClean="0"/>
              <a:t>5</a:t>
            </a:r>
            <a:endParaRPr lang="en-GB" dirty="0"/>
          </a:p>
        </p:txBody>
      </p:sp>
    </p:spTree>
    <p:extLst>
      <p:ext uri="{BB962C8B-B14F-4D97-AF65-F5344CB8AC3E}">
        <p14:creationId xmlns:p14="http://schemas.microsoft.com/office/powerpoint/2010/main" val="152465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292" y="706748"/>
            <a:ext cx="11643108" cy="1280890"/>
          </a:xfrm>
        </p:spPr>
        <p:txBody>
          <a:bodyPr/>
          <a:lstStyle/>
          <a:p>
            <a:r>
              <a:rPr lang="en-GB" dirty="0" err="1" smtClean="0"/>
              <a:t>Cabeza</a:t>
            </a:r>
            <a:r>
              <a:rPr lang="en-GB" dirty="0" smtClean="0"/>
              <a:t> de </a:t>
            </a:r>
            <a:r>
              <a:rPr lang="en-GB" dirty="0" err="1" smtClean="0"/>
              <a:t>Vaca</a:t>
            </a:r>
            <a:r>
              <a:rPr lang="en-GB" dirty="0" smtClean="0"/>
              <a:t>: first overland explorer (1528-37)</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76" y="1583472"/>
            <a:ext cx="7738946" cy="527452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The Journey of Alvar Nunez Cabeza de Va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8118847" y="1396696"/>
            <a:ext cx="3875659" cy="5461304"/>
          </a:xfrm>
          <a:prstGeom prst="rect">
            <a:avLst/>
          </a:prstGeom>
        </p:spPr>
      </p:pic>
      <p:sp>
        <p:nvSpPr>
          <p:cNvPr id="6" name="TextBox 5"/>
          <p:cNvSpPr txBox="1"/>
          <p:nvPr/>
        </p:nvSpPr>
        <p:spPr>
          <a:xfrm>
            <a:off x="11686478" y="301083"/>
            <a:ext cx="312906" cy="369332"/>
          </a:xfrm>
          <a:prstGeom prst="rect">
            <a:avLst/>
          </a:prstGeom>
          <a:noFill/>
        </p:spPr>
        <p:txBody>
          <a:bodyPr wrap="none" rtlCol="0">
            <a:spAutoFit/>
          </a:bodyPr>
          <a:lstStyle/>
          <a:p>
            <a:r>
              <a:rPr lang="en-GB" dirty="0" smtClean="0"/>
              <a:t>6</a:t>
            </a:r>
            <a:endParaRPr lang="en-GB" dirty="0"/>
          </a:p>
        </p:txBody>
      </p:sp>
    </p:spTree>
    <p:extLst>
      <p:ext uri="{BB962C8B-B14F-4D97-AF65-F5344CB8AC3E}">
        <p14:creationId xmlns:p14="http://schemas.microsoft.com/office/powerpoint/2010/main" val="3392074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britannica.com/30/218630-050-A07FB7D0/Alvar-Nunez-Cabeza-de-Vaca-crossing-Great-American-Des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36" y="1003610"/>
            <a:ext cx="11006253" cy="58543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29278" y="301083"/>
            <a:ext cx="312906" cy="369332"/>
          </a:xfrm>
          <a:prstGeom prst="rect">
            <a:avLst/>
          </a:prstGeom>
          <a:noFill/>
        </p:spPr>
        <p:txBody>
          <a:bodyPr wrap="none" rtlCol="0">
            <a:spAutoFit/>
          </a:bodyPr>
          <a:lstStyle/>
          <a:p>
            <a:r>
              <a:rPr lang="en-GB" dirty="0" smtClean="0"/>
              <a:t>7</a:t>
            </a:r>
            <a:endParaRPr lang="en-GB" dirty="0"/>
          </a:p>
        </p:txBody>
      </p:sp>
      <p:sp>
        <p:nvSpPr>
          <p:cNvPr id="2" name="TextBox 1"/>
          <p:cNvSpPr txBox="1"/>
          <p:nvPr/>
        </p:nvSpPr>
        <p:spPr>
          <a:xfrm>
            <a:off x="1806498" y="111513"/>
            <a:ext cx="9665851" cy="646331"/>
          </a:xfrm>
          <a:prstGeom prst="rect">
            <a:avLst/>
          </a:prstGeom>
          <a:noFill/>
        </p:spPr>
        <p:txBody>
          <a:bodyPr wrap="none" rtlCol="0">
            <a:spAutoFit/>
          </a:bodyPr>
          <a:lstStyle/>
          <a:p>
            <a:r>
              <a:rPr lang="en-GB" sz="3600" dirty="0" err="1" smtClean="0">
                <a:latin typeface="Arial" panose="020B0604020202020204" pitchFamily="34" charset="0"/>
                <a:cs typeface="Arial" panose="020B0604020202020204" pitchFamily="34" charset="0"/>
              </a:rPr>
              <a:t>Cabeza</a:t>
            </a:r>
            <a:r>
              <a:rPr lang="en-GB" sz="3600" dirty="0" smtClean="0">
                <a:latin typeface="Arial" panose="020B0604020202020204" pitchFamily="34" charset="0"/>
                <a:cs typeface="Arial" panose="020B0604020202020204" pitchFamily="34" charset="0"/>
              </a:rPr>
              <a:t> de </a:t>
            </a:r>
            <a:r>
              <a:rPr lang="en-GB" sz="3600" dirty="0" err="1" smtClean="0">
                <a:latin typeface="Arial" panose="020B0604020202020204" pitchFamily="34" charset="0"/>
                <a:cs typeface="Arial" panose="020B0604020202020204" pitchFamily="34" charset="0"/>
              </a:rPr>
              <a:t>Vaca</a:t>
            </a:r>
            <a:r>
              <a:rPr lang="en-GB" sz="3600" dirty="0" smtClean="0">
                <a:latin typeface="Arial" panose="020B0604020202020204" pitchFamily="34" charset="0"/>
                <a:cs typeface="Arial" panose="020B0604020202020204" pitchFamily="34" charset="0"/>
              </a:rPr>
              <a:t> …American Southwest 1530 </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8655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6687</TotalTime>
  <Words>1538</Words>
  <Application>Microsoft Office PowerPoint</Application>
  <PresentationFormat>Widescreen</PresentationFormat>
  <Paragraphs>188</Paragraphs>
  <Slides>33</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adobe-garamond-pro</vt:lpstr>
      <vt:lpstr>Arial</vt:lpstr>
      <vt:lpstr>Austin News</vt:lpstr>
      <vt:lpstr>Calibri</vt:lpstr>
      <vt:lpstr>Century Gothic</vt:lpstr>
      <vt:lpstr>Wingdings 3</vt:lpstr>
      <vt:lpstr>Wisp</vt:lpstr>
      <vt:lpstr>American History</vt:lpstr>
      <vt:lpstr>This talk</vt:lpstr>
      <vt:lpstr>State of the World 1500</vt:lpstr>
      <vt:lpstr>Chinese Treasure ships vs Spanish</vt:lpstr>
      <vt:lpstr>The voyage of Christopher Columbus</vt:lpstr>
      <vt:lpstr>Spain and New World</vt:lpstr>
      <vt:lpstr>Florida: Ponce De Leon expedition 1513</vt:lpstr>
      <vt:lpstr>Cabeza de Vaca: first overland explorer (1528-37)</vt:lpstr>
      <vt:lpstr>PowerPoint Presentation</vt:lpstr>
      <vt:lpstr>De Soto expedition</vt:lpstr>
      <vt:lpstr>Discovery of Mississippi 1541</vt:lpstr>
      <vt:lpstr>Francisco de Coronado</vt:lpstr>
      <vt:lpstr>PowerPoint Presentation</vt:lpstr>
      <vt:lpstr>PowerPoint Presentation</vt:lpstr>
      <vt:lpstr>Outcomes of Spanish explorers</vt:lpstr>
      <vt:lpstr>Enter the French</vt:lpstr>
      <vt:lpstr>Enter the French</vt:lpstr>
      <vt:lpstr>The tale of Jean Ribault expedition 1562-65)</vt:lpstr>
      <vt:lpstr>Florida: the first settlement &amp; the sad story of Jean Ribault</vt:lpstr>
      <vt:lpstr>PowerPoint Presentation</vt:lpstr>
      <vt:lpstr>Massacre of Manzanitas 1565</vt:lpstr>
      <vt:lpstr>Enter the English: The Virginia Colonies</vt:lpstr>
      <vt:lpstr>PowerPoint Presentation</vt:lpstr>
      <vt:lpstr>Sir Walter Raleigh</vt:lpstr>
      <vt:lpstr>Arrival at Roanoke</vt:lpstr>
      <vt:lpstr>PowerPoint Presentation</vt:lpstr>
      <vt:lpstr>PowerPoint Presentation</vt:lpstr>
      <vt:lpstr>PowerPoint Presentation</vt:lpstr>
      <vt:lpstr>PowerPoint Presentation</vt:lpstr>
      <vt:lpstr>The first new European American Virginia Dare…</vt:lpstr>
      <vt:lpstr>Remains of Roanoke</vt:lpstr>
      <vt:lpstr>North America 1600</vt:lpstr>
      <vt:lpstr>Columbian Exchange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272</cp:revision>
  <dcterms:created xsi:type="dcterms:W3CDTF">2023-02-02T12:46:22Z</dcterms:created>
  <dcterms:modified xsi:type="dcterms:W3CDTF">2023-07-09T17:44:49Z</dcterms:modified>
</cp:coreProperties>
</file>