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5"/>
  </p:notesMasterIdLst>
  <p:sldIdLst>
    <p:sldId id="405" r:id="rId2"/>
    <p:sldId id="407" r:id="rId3"/>
    <p:sldId id="410" r:id="rId4"/>
    <p:sldId id="427" r:id="rId5"/>
    <p:sldId id="428" r:id="rId6"/>
    <p:sldId id="409" r:id="rId7"/>
    <p:sldId id="424" r:id="rId8"/>
    <p:sldId id="423" r:id="rId9"/>
    <p:sldId id="429" r:id="rId10"/>
    <p:sldId id="408" r:id="rId11"/>
    <p:sldId id="416" r:id="rId12"/>
    <p:sldId id="457" r:id="rId13"/>
    <p:sldId id="411" r:id="rId14"/>
    <p:sldId id="432" r:id="rId15"/>
    <p:sldId id="412" r:id="rId16"/>
    <p:sldId id="433" r:id="rId17"/>
    <p:sldId id="426" r:id="rId18"/>
    <p:sldId id="430" r:id="rId19"/>
    <p:sldId id="431" r:id="rId20"/>
    <p:sldId id="434" r:id="rId21"/>
    <p:sldId id="438" r:id="rId22"/>
    <p:sldId id="436" r:id="rId23"/>
    <p:sldId id="458" r:id="rId24"/>
    <p:sldId id="422" r:id="rId25"/>
    <p:sldId id="440" r:id="rId26"/>
    <p:sldId id="413" r:id="rId27"/>
    <p:sldId id="445" r:id="rId28"/>
    <p:sldId id="443" r:id="rId29"/>
    <p:sldId id="441" r:id="rId30"/>
    <p:sldId id="417" r:id="rId31"/>
    <p:sldId id="419" r:id="rId32"/>
    <p:sldId id="448" r:id="rId33"/>
    <p:sldId id="45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3269" autoAdjust="0"/>
  </p:normalViewPr>
  <p:slideViewPr>
    <p:cSldViewPr snapToGrid="0">
      <p:cViewPr varScale="1">
        <p:scale>
          <a:sx n="106" d="100"/>
          <a:sy n="106" d="100"/>
        </p:scale>
        <p:origin x="126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21/10/2024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C8F7-FF71-4F25-A9C3-008D9FDA093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9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21/10/2024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13" y="2840391"/>
            <a:ext cx="8911687" cy="1280890"/>
          </a:xfrm>
        </p:spPr>
        <p:txBody>
          <a:bodyPr/>
          <a:lstStyle/>
          <a:p>
            <a:pPr algn="ctr"/>
            <a:r>
              <a:rPr lang="en-GB" smtClean="0"/>
              <a:t>American History</a:t>
            </a:r>
            <a:br>
              <a:rPr lang="en-GB" smtClean="0"/>
            </a:br>
            <a:r>
              <a:rPr lang="en-GB" smtClean="0"/>
              <a:t>Talk 25 US and WW1 Part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5" y="291601"/>
            <a:ext cx="8911687" cy="1280890"/>
          </a:xfrm>
        </p:spPr>
        <p:txBody>
          <a:bodyPr/>
          <a:lstStyle/>
          <a:p>
            <a:r>
              <a:rPr lang="en-GB" dirty="0" smtClean="0"/>
              <a:t>US soldiers arriving in France</a:t>
            </a:r>
            <a:endParaRPr lang="en-GB" dirty="0"/>
          </a:p>
        </p:txBody>
      </p:sp>
      <p:pic>
        <p:nvPicPr>
          <p:cNvPr id="1026" name="Picture 2" descr="US Troop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946299"/>
            <a:ext cx="12000614" cy="59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04" y="7895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Wilson sets out purpose of war: 14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542472"/>
            <a:ext cx="12053455" cy="3731491"/>
          </a:xfrm>
        </p:spPr>
        <p:txBody>
          <a:bodyPr>
            <a:normAutofit/>
          </a:bodyPr>
          <a:lstStyle/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“Peace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without Victory”: no mention of reparations</a:t>
            </a:r>
          </a:p>
          <a:p>
            <a:pPr marL="742950" lvl="2" indent="-34290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League of Nations to be established to solve disputes</a:t>
            </a:r>
          </a:p>
          <a:p>
            <a:pPr marL="742950" lvl="2" indent="-34290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Freedom of the seas </a:t>
            </a:r>
          </a:p>
          <a:p>
            <a:pPr marL="742950" lvl="2" indent="-34290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Empires of Austria, Russia devolved into nations based on ethnicity</a:t>
            </a:r>
          </a:p>
          <a:p>
            <a:pPr marL="742950" lvl="2" indent="-34290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Treaties to be open and transparent</a:t>
            </a:r>
          </a:p>
          <a:p>
            <a:pPr marL="742950" lvl="2" indent="-34290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Germany to abandon Belgium, occupied France, Alsace Lorraine</a:t>
            </a:r>
          </a:p>
          <a:p>
            <a:pPr marL="742950" lvl="2" indent="-342900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&amp; Ottoman Colonies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become “Mandates” …readied for freedom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84999" y="5558101"/>
            <a:ext cx="87735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Reaction of public: ….mass adulation across Europe</a:t>
            </a:r>
          </a:p>
          <a:p>
            <a:pPr marL="342900" lvl="1" indent="-34290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governments: British/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French/ Germans…contempt</a:t>
            </a:r>
          </a:p>
          <a:p>
            <a:pPr marL="342900" lvl="1" indent="-34290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….Germans expect total victory in Spring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798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War situation Spring 1918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531" y="661366"/>
            <a:ext cx="10728251" cy="6196634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Germans transfer 800,000 troops to Western Front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Convoy system in place and increasingly effective..10,000 US troops arriving per day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 army disengaged April 1917- May 1918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140,000 troops in France December 1917, 500,000 May 1918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Pershing refuses to engage till training complete and Independent command secured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Black soldiers transferred to French army to avoid “contamination”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Chaos in Russia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Peace treaty signed between Germany and Bolsheviks (Reds)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Civil war “Reds” vs “Whites”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Allied army of 100,000 (including 13,000 US) sent to North Russia and Siberia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“Whites” to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rejoin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war vs Germany &amp; protect allied munitions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78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63892"/>
            <a:ext cx="8911687" cy="1280890"/>
          </a:xfrm>
        </p:spPr>
        <p:txBody>
          <a:bodyPr/>
          <a:lstStyle/>
          <a:p>
            <a:r>
              <a:rPr lang="en-GB" dirty="0" smtClean="0"/>
              <a:t>“Black Jack” Pershing (1860-1948)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1" y="997527"/>
            <a:ext cx="6345964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8225" y="216442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Wife &amp; 3 daughters killed in </a:t>
            </a:r>
          </a:p>
          <a:p>
            <a:r>
              <a:rPr lang="en-GB" dirty="0" smtClean="0"/>
              <a:t>Fire 1915…nervous breakdown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07638" y="1005429"/>
            <a:ext cx="5495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General during Philippine War</a:t>
            </a:r>
          </a:p>
          <a:p>
            <a:r>
              <a:rPr lang="en-GB" dirty="0" smtClean="0"/>
              <a:t>…led black regiments vs Moros </a:t>
            </a:r>
          </a:p>
          <a:p>
            <a:r>
              <a:rPr lang="en-GB" dirty="0" smtClean="0"/>
              <a:t>..10,000 men Punitive Expedition vs Pancho Villa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4151" y="3131987"/>
            <a:ext cx="5863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experience commanding large army</a:t>
            </a:r>
          </a:p>
          <a:p>
            <a:endParaRPr lang="en-GB" dirty="0"/>
          </a:p>
          <a:p>
            <a:r>
              <a:rPr lang="en-GB" dirty="0" smtClean="0"/>
              <a:t>Under orders to maintain independent</a:t>
            </a:r>
          </a:p>
          <a:p>
            <a:r>
              <a:rPr lang="en-GB" dirty="0" smtClean="0"/>
              <a:t>Command and enforce segregation</a:t>
            </a:r>
          </a:p>
          <a:p>
            <a:r>
              <a:rPr lang="en-GB" dirty="0" smtClean="0"/>
              <a:t>….hates British/ dislikes French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Committed to offensive warfare  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64114" y="5754470"/>
            <a:ext cx="502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Focus on training and logistics till convinced army ready to fight</a:t>
            </a:r>
          </a:p>
          <a:p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0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61" y="2702292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Germans do not wait…..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22731" y="4498428"/>
            <a:ext cx="546538" cy="882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5239630" y="4188918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Down Arrow 26"/>
          <p:cNvSpPr/>
          <p:nvPr/>
        </p:nvSpPr>
        <p:spPr>
          <a:xfrm rot="21447580">
            <a:off x="5458539" y="3742967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183" y="100214"/>
            <a:ext cx="9703521" cy="1280890"/>
          </a:xfrm>
        </p:spPr>
        <p:txBody>
          <a:bodyPr/>
          <a:lstStyle/>
          <a:p>
            <a:r>
              <a:rPr lang="en-GB" dirty="0" smtClean="0"/>
              <a:t>German Spring Offensive March-July 1918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8" y="971412"/>
            <a:ext cx="8529398" cy="613498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660808">
            <a:off x="3093949" y="2982168"/>
            <a:ext cx="508000" cy="1347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3091639">
            <a:off x="2753242" y="2697667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54" y="1788351"/>
            <a:ext cx="1403929" cy="77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0" y="3486349"/>
            <a:ext cx="1403929" cy="891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33" y="5258995"/>
            <a:ext cx="1681020" cy="1126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61" y="5745019"/>
            <a:ext cx="1496291" cy="932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804" y="5597236"/>
            <a:ext cx="1422400" cy="104963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3889051" y="3384875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85" y="2764221"/>
            <a:ext cx="1921164" cy="11288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56712" y="3081487"/>
            <a:ext cx="914400" cy="776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90531" y="2027275"/>
            <a:ext cx="914400" cy="776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014" y="791213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Offensives, 4m men</a:t>
            </a:r>
          </a:p>
          <a:p>
            <a:r>
              <a:rPr lang="en-GB" dirty="0" smtClean="0"/>
              <a:t>…destroy British army</a:t>
            </a:r>
          </a:p>
          <a:p>
            <a:r>
              <a:rPr lang="en-GB" dirty="0" smtClean="0"/>
              <a:t>…French to surrender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793862" y="1988290"/>
            <a:ext cx="339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March/April: Crush British</a:t>
            </a:r>
          </a:p>
          <a:p>
            <a:r>
              <a:rPr lang="en-GB" dirty="0" smtClean="0"/>
              <a:t>at Somme</a:t>
            </a:r>
          </a:p>
          <a:p>
            <a:r>
              <a:rPr lang="en-GB" dirty="0" smtClean="0"/>
              <a:t>…gains 20 miles</a:t>
            </a:r>
          </a:p>
          <a:p>
            <a:r>
              <a:rPr lang="en-GB" dirty="0" smtClean="0"/>
              <a:t>…British 5</a:t>
            </a:r>
            <a:r>
              <a:rPr lang="en-GB" baseline="30000" dirty="0" smtClean="0"/>
              <a:t>th</a:t>
            </a:r>
            <a:r>
              <a:rPr lang="en-GB" dirty="0" smtClean="0"/>
              <a:t> army smashed</a:t>
            </a:r>
          </a:p>
          <a:p>
            <a:r>
              <a:rPr lang="en-GB" dirty="0" smtClean="0"/>
              <a:t>…Stopped by logistics </a:t>
            </a:r>
          </a:p>
          <a:p>
            <a:r>
              <a:rPr lang="en-GB" dirty="0" smtClean="0"/>
              <a:t>..high losses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802931" y="3950548"/>
            <a:ext cx="3389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May/June: Crush French</a:t>
            </a:r>
          </a:p>
          <a:p>
            <a:r>
              <a:rPr lang="en-GB" dirty="0" smtClean="0"/>
              <a:t>….minimal gains</a:t>
            </a:r>
          </a:p>
          <a:p>
            <a:r>
              <a:rPr lang="en-GB" dirty="0" smtClean="0"/>
              <a:t>…US troops agree to support</a:t>
            </a:r>
          </a:p>
          <a:p>
            <a:r>
              <a:rPr lang="en-GB" dirty="0" smtClean="0"/>
              <a:t>…effective counter attacks</a:t>
            </a:r>
          </a:p>
          <a:p>
            <a:r>
              <a:rPr lang="en-GB" dirty="0" smtClean="0"/>
              <a:t>St Michel/ </a:t>
            </a:r>
            <a:r>
              <a:rPr lang="en-GB" dirty="0" err="1" smtClean="0"/>
              <a:t>Bellau</a:t>
            </a:r>
            <a:r>
              <a:rPr lang="en-GB" dirty="0" smtClean="0"/>
              <a:t> Woods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0805" y="5657671"/>
            <a:ext cx="3193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June/July crush British at </a:t>
            </a:r>
          </a:p>
          <a:p>
            <a:r>
              <a:rPr lang="en-GB" dirty="0"/>
              <a:t> </a:t>
            </a:r>
            <a:r>
              <a:rPr lang="en-GB" dirty="0" smtClean="0"/>
              <a:t>   Chanel ports</a:t>
            </a:r>
          </a:p>
          <a:p>
            <a:r>
              <a:rPr lang="en-GB" dirty="0" smtClean="0"/>
              <a:t>…fails…British prepared</a:t>
            </a:r>
          </a:p>
          <a:p>
            <a:r>
              <a:rPr lang="en-GB" dirty="0" smtClean="0"/>
              <a:t>…Germans out of men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01" y="4466897"/>
            <a:ext cx="1681020" cy="1051034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 rot="5400000">
            <a:off x="3141009" y="1446457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613" y="1366344"/>
            <a:ext cx="1862709" cy="1199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550" y="4177862"/>
            <a:ext cx="1862709" cy="1152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5" y="3510456"/>
            <a:ext cx="1862709" cy="115229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092140" y="4005664"/>
            <a:ext cx="914400" cy="776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517931" y="4550979"/>
            <a:ext cx="493986" cy="77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 rot="3474064">
            <a:off x="6574220" y="4734910"/>
            <a:ext cx="493986" cy="77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4" grpId="0" animBg="1"/>
      <p:bldP spid="15" grpId="0" animBg="1"/>
      <p:bldP spid="22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822" y="119613"/>
            <a:ext cx="8911687" cy="899890"/>
          </a:xfrm>
        </p:spPr>
        <p:txBody>
          <a:bodyPr/>
          <a:lstStyle/>
          <a:p>
            <a:pPr algn="ctr"/>
            <a:r>
              <a:rPr lang="en-GB" dirty="0" smtClean="0"/>
              <a:t>German Offensive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855" y="893379"/>
            <a:ext cx="10908145" cy="5444359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Pyrrhic “ victory” for Germans…gain 20 miles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400,000 British, 400,000 French  killed/ wounded/captured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Germans lose 700,000 irreplaceable soldiers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troops engaged….at last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10,000 casualties (Belleau Wood, Soissons, Chantilly)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Prove effectiveness and aggression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10,000 American reinforcements arrive per day</a:t>
            </a: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Allies adopt unified command: General Foch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34206" y="6124573"/>
            <a:ext cx="95974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 armies face new threat: Influenza epidemic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9" y="161018"/>
            <a:ext cx="8911687" cy="784913"/>
          </a:xfrm>
        </p:spPr>
        <p:txBody>
          <a:bodyPr/>
          <a:lstStyle/>
          <a:p>
            <a:pPr algn="ctr"/>
            <a:r>
              <a:rPr lang="en-GB" dirty="0" smtClean="0"/>
              <a:t>Influenza Epidemic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78069"/>
            <a:ext cx="11571889" cy="602768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Origins: 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likely pig farms by US military basis 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possibly China: bird flu)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First: Spring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1918 ..1% lethal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wave Autumn 1918 Lethality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increases to 10% infects 33%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Spreads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across armies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Third wave early 1919….lethality approx. 2%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Military response (domestic/world impact next talk)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“State Secret” till wave 2…priority “winning the war no matter cost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Disproportionate effect Germany…..poor diet due to blockade</a:t>
            </a:r>
          </a:p>
        </p:txBody>
      </p:sp>
    </p:spTree>
    <p:extLst>
      <p:ext uri="{BB962C8B-B14F-4D97-AF65-F5344CB8AC3E}">
        <p14:creationId xmlns:p14="http://schemas.microsoft.com/office/powerpoint/2010/main" val="9740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125" y="497986"/>
            <a:ext cx="9896530" cy="1280890"/>
          </a:xfrm>
        </p:spPr>
        <p:txBody>
          <a:bodyPr/>
          <a:lstStyle/>
          <a:p>
            <a:r>
              <a:rPr lang="en-GB" dirty="0" smtClean="0"/>
              <a:t>Impact concentrated on 20-35 year olds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9" y="1198179"/>
            <a:ext cx="11687503" cy="5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8" y="393201"/>
            <a:ext cx="9807350" cy="80497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Warehouses converted to hospitals July 1918</a:t>
            </a:r>
            <a:endParaRPr lang="en-GB" dirty="0"/>
          </a:p>
        </p:txBody>
      </p:sp>
      <p:pic>
        <p:nvPicPr>
          <p:cNvPr id="4098" name="Picture 2" descr="Soldiers from Fort Riley, Kansas, ill with Spanish flu at a hospital ward at Camp Fun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2" y="1082566"/>
            <a:ext cx="11897879" cy="57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216" y="0"/>
            <a:ext cx="8911687" cy="779817"/>
          </a:xfrm>
        </p:spPr>
        <p:txBody>
          <a:bodyPr/>
          <a:lstStyle/>
          <a:p>
            <a:pPr algn="ctr"/>
            <a:r>
              <a:rPr lang="en-GB" dirty="0" smtClean="0"/>
              <a:t>The War 1917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58" y="695737"/>
            <a:ext cx="11144392" cy="5139455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collapse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March Revolution establish …”Provisional Govt” attempts to continue war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Allies send 100,000 troops to provide support vs Germany </a:t>
            </a:r>
          </a:p>
          <a:p>
            <a:pPr lvl="1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ctober…Bolsheviks seize power “bread and peace”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March offensive fails catastrophically……army mutinies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autumn offensive in Flanders fails…due to mud/not stupidity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Peak U Boat success: </a:t>
            </a:r>
          </a:p>
          <a:p>
            <a:pPr lvl="1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3,000 merchant ships sunk, 200 U boats operating</a:t>
            </a:r>
          </a:p>
          <a:p>
            <a:pPr lvl="1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Britain 6 weeks from starvation</a:t>
            </a:r>
          </a:p>
          <a:p>
            <a:pPr marL="457200" lvl="1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101" y="5903893"/>
            <a:ext cx="114843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Germans transfer 800,000 soldiers from East to crush allies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 Race is on….German spring offensive vs American arrival</a:t>
            </a:r>
          </a:p>
        </p:txBody>
      </p:sp>
    </p:spTree>
    <p:extLst>
      <p:ext uri="{BB962C8B-B14F-4D97-AF65-F5344CB8AC3E}">
        <p14:creationId xmlns:p14="http://schemas.microsoft.com/office/powerpoint/2010/main" val="29428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216" y="182675"/>
            <a:ext cx="8911687" cy="826318"/>
          </a:xfrm>
        </p:spPr>
        <p:txBody>
          <a:bodyPr/>
          <a:lstStyle/>
          <a:p>
            <a:pPr algn="ctr"/>
            <a:r>
              <a:rPr lang="en-GB" dirty="0" smtClean="0"/>
              <a:t>Public response (1) </a:t>
            </a:r>
            <a:endParaRPr lang="en-GB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9" y="998483"/>
            <a:ext cx="12192000" cy="5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518" y="298289"/>
            <a:ext cx="8911687" cy="763256"/>
          </a:xfrm>
        </p:spPr>
        <p:txBody>
          <a:bodyPr/>
          <a:lstStyle/>
          <a:p>
            <a:pPr algn="ctr"/>
            <a:r>
              <a:rPr lang="en-GB" dirty="0" smtClean="0"/>
              <a:t>Making masks 1918</a:t>
            </a:r>
            <a:endParaRPr lang="en-GB" dirty="0"/>
          </a:p>
        </p:txBody>
      </p:sp>
      <p:pic>
        <p:nvPicPr>
          <p:cNvPr id="8194" name="Picture 2" descr="1918 Pandemic Making Face Masks (Coloriz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5" y="956441"/>
            <a:ext cx="11868259" cy="58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24413"/>
            <a:ext cx="8911687" cy="1280890"/>
          </a:xfrm>
        </p:spPr>
        <p:txBody>
          <a:bodyPr/>
          <a:lstStyle/>
          <a:p>
            <a:r>
              <a:rPr lang="en-GB" dirty="0" smtClean="0"/>
              <a:t>Masks…the only available response</a:t>
            </a:r>
            <a:endParaRPr lang="en-GB" dirty="0"/>
          </a:p>
        </p:txBody>
      </p:sp>
      <p:pic>
        <p:nvPicPr>
          <p:cNvPr id="7170" name="Picture 2" descr="St. Louis, (Missouri) Red Cross Motor Corps on duty during the Spanish Influenza epidemic, 1918. Photograph shows mask-wearing woman holding stretchers at backs of ambulan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6" y="1082566"/>
            <a:ext cx="11983873" cy="57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35" y="382371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Impact of Influenza on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460938"/>
            <a:ext cx="11832101" cy="497139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Winning war priority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News of deaths suppressed…USA,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Britain,France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Germany</a:t>
            </a:r>
          </a:p>
          <a:p>
            <a:pPr lvl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 Army will lose 60,000 to disease vs 50,000 to combat</a:t>
            </a:r>
          </a:p>
          <a:p>
            <a:pPr lvl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German army weakened more than allies….effect of blockade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Allied Command…Great Offensive to continue regardless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6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73" y="224718"/>
            <a:ext cx="10322357" cy="1280890"/>
          </a:xfrm>
        </p:spPr>
        <p:txBody>
          <a:bodyPr/>
          <a:lstStyle/>
          <a:p>
            <a:pPr algn="ctr"/>
            <a:r>
              <a:rPr lang="en-GB" dirty="0" smtClean="0"/>
              <a:t>100 days offensive August-November 1918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947" y="1043289"/>
            <a:ext cx="13110087" cy="592783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Allied army 6.5 million strong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French 2.5 million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British 2 million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 1.9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(increasing 10k per day!)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army 3.5 million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Starvation breaking out in Germany…threat of revolution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Army fatalistic but intact</a:t>
            </a:r>
          </a:p>
          <a:p>
            <a:pPr lvl="1"/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Uboat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campaign failing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1917 40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Uboats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sunk, 3,000 merchant ships, 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1918 80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Uboats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sunk, 1,000 merchant ships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10,000 US soldiers arriving every day (zero troop ships sunk)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Starvation breaking out….civil unrest….Bolshevik revolts</a:t>
            </a:r>
          </a:p>
        </p:txBody>
      </p:sp>
    </p:spTree>
    <p:extLst>
      <p:ext uri="{BB962C8B-B14F-4D97-AF65-F5344CB8AC3E}">
        <p14:creationId xmlns:p14="http://schemas.microsoft.com/office/powerpoint/2010/main" val="22654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410" y="0"/>
            <a:ext cx="9591729" cy="646545"/>
          </a:xfrm>
        </p:spPr>
        <p:txBody>
          <a:bodyPr/>
          <a:lstStyle/>
          <a:p>
            <a:r>
              <a:rPr lang="en-GB" dirty="0" smtClean="0"/>
              <a:t>Technology shifts advantage to offense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170" y="499653"/>
            <a:ext cx="9579944" cy="566189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Mass tank attacks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Allies deploy 6 000 tanks…shield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infantry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Barbed wire made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useless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Mass use of aircraft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Allies deploy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6,000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(Germans less than 300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Capable of bombing behind lines, staffing</a:t>
            </a:r>
          </a:p>
          <a:p>
            <a:pPr marL="457200" lvl="1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Artillery technology: rolling barrage, improved Quality control (30% 1917 shells ‘duds;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961" y="6065691"/>
            <a:ext cx="11845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Allies have combined command and learned how to coordinated tanks, planes, guns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64" y="-68617"/>
            <a:ext cx="10146866" cy="1280890"/>
          </a:xfrm>
        </p:spPr>
        <p:txBody>
          <a:bodyPr/>
          <a:lstStyle/>
          <a:p>
            <a:r>
              <a:rPr lang="en-GB" dirty="0" smtClean="0"/>
              <a:t>The 100 Days (August – November 1918)</a:t>
            </a:r>
            <a:endParaRPr lang="en-GB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873993"/>
            <a:ext cx="8380049" cy="59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united-kingdom-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united-kingdom-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 rot="14244687">
            <a:off x="2624082" y="1447563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 rot="15797534">
            <a:off x="3203585" y="2216570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37" y="1036064"/>
            <a:ext cx="1336407" cy="929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00" y="2050312"/>
            <a:ext cx="1921164" cy="966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38" y="2575036"/>
            <a:ext cx="1624486" cy="798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27" y="1755227"/>
            <a:ext cx="1482598" cy="848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71" y="5533699"/>
            <a:ext cx="1782618" cy="677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526" y="5544208"/>
            <a:ext cx="1782618" cy="982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17" y="3243236"/>
            <a:ext cx="1921164" cy="86630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3037393">
            <a:off x="3994249" y="4049673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131" y="4656082"/>
            <a:ext cx="1782618" cy="777765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8955315">
            <a:off x="5860151" y="3706811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437198" y="1232564"/>
            <a:ext cx="914400" cy="5360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8429" y="4340771"/>
            <a:ext cx="1056290" cy="572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571" y="4525820"/>
            <a:ext cx="1717964" cy="87649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401614" y="2485698"/>
            <a:ext cx="914400" cy="5360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1697" y="539481"/>
            <a:ext cx="366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coordinated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Offensives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43217" y="1569945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August-Sept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British/Australians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break thru @ 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Amiens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..”black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day for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German army”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44761" y="3705949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(2) September November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and French attack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Meuse Argonne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96186" y="5194540"/>
            <a:ext cx="333777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October - Nov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Canadians and British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Break Hindenburg Line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5618260">
            <a:off x="3815890" y="3165530"/>
            <a:ext cx="508000" cy="1108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557" y="3595018"/>
            <a:ext cx="1717964" cy="7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4" grpId="0" animBg="1"/>
      <p:bldP spid="25" grpId="0" animBg="1"/>
      <p:bldP spid="23" grpId="0"/>
      <p:bldP spid="26" grpId="0"/>
      <p:bldP spid="28" grpId="0"/>
      <p:bldP spid="3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05" y="0"/>
            <a:ext cx="11228178" cy="1280890"/>
          </a:xfrm>
        </p:spPr>
        <p:txBody>
          <a:bodyPr/>
          <a:lstStyle/>
          <a:p>
            <a:pPr algn="ctr"/>
            <a:r>
              <a:rPr lang="en-GB" dirty="0" smtClean="0"/>
              <a:t>Inappropriate US training= replicate Civil War …….recipe for high causalities</a:t>
            </a:r>
            <a:endParaRPr lang="en-GB" dirty="0"/>
          </a:p>
        </p:txBody>
      </p:sp>
      <p:pic>
        <p:nvPicPr>
          <p:cNvPr id="4098" name="Picture 2" descr="War Re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29407"/>
            <a:ext cx="12215101" cy="55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816" y="12534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reality….after first assaults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2" y="1271259"/>
            <a:ext cx="11836948" cy="60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791" y="221672"/>
            <a:ext cx="8911687" cy="1280890"/>
          </a:xfrm>
        </p:spPr>
        <p:txBody>
          <a:bodyPr/>
          <a:lstStyle/>
          <a:p>
            <a:r>
              <a:rPr lang="en-GB" dirty="0" smtClean="0"/>
              <a:t>Meuse Argonne : “the wood”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987972"/>
            <a:ext cx="12118428" cy="58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26" y="22555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Challenge of US mobilisation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41" y="1255844"/>
            <a:ext cx="12730931" cy="550949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US army in 1917 only 180,000, 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Scattered across USA and Philippines, No experience modern war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artillery, trucks, logistics systems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military unit regiment…need brigades, divisions, corps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4,000,000 men needed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million volunteers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2.8 million drafted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400,000 blacks (40,000 in combat roles)</a:t>
            </a:r>
          </a:p>
          <a:p>
            <a:pPr marL="457200" lvl="1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021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Meuse Argonne Sept-Nov 1918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85" y="317887"/>
            <a:ext cx="12013324" cy="451690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Led by Pershing as independent command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 battle ever fought by USA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00,000 American plus 500,000 French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450,000 Germans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gained…eventually ( Americans gain 15 miles, French 30)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lose 150,000 including 25,000 killed, French 70,000 </a:t>
            </a:r>
          </a:p>
          <a:p>
            <a:pPr marL="457200" lvl="1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25% of US army killed or wounded, Germans lose 150,000 including 50,000 captured, withdraw to higher ground behind rivers…..no decisive victory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11" y="5782692"/>
            <a:ext cx="1188177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army proven capable with experience&gt; enthusiasm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Germans lose hope…by November US army 2,000,000 strong and rising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61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Armistice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51" y="1062628"/>
            <a:ext cx="12330588" cy="5545561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Military recognise position hopeless October 1918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Army disintegrating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Bolshevik revolution, Ottomans, Austria collapse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“Outsource” negotiations to politicians ….attempt deal direct with Wilson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Want ‘cease fire” based on 14 Points” ..Wilson rejects….defers to General Foch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Socialists cross border to “negotiate” 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‘Armistice’…becomes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capituluation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Foch imposes surrender: orders Germans to disarm, withdraw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return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prisoners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Allies occupy Rhineland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German politicians accept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“Armistice”…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 ends 11 am November 11, 1918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Blockade continues, German starvation, German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prisoners retained till peace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5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11920" y="1363732"/>
            <a:ext cx="947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last attack on Meuse last morning…500 killed by 11am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7846" y="437955"/>
            <a:ext cx="8846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War Ends 11 am November 11</a:t>
            </a:r>
            <a:r>
              <a:rPr lang="en-GB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1918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986" y="3364584"/>
            <a:ext cx="11540996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defTabSz="457200">
              <a:spcBef>
                <a:spcPct val="0"/>
              </a:spcBef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Peace Treaty scheduled January 1919 at Versailles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0229" y="4419122"/>
            <a:ext cx="8882560" cy="95410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defTabSz="457200">
              <a:spcBef>
                <a:spcPct val="0"/>
              </a:spcBef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Wilson leaves US </a:t>
            </a:r>
            <a:r>
              <a:rPr lang="en-GB" dirty="0" smtClean="0"/>
              <a:t>December 1918 to </a:t>
            </a:r>
            <a:r>
              <a:rPr lang="en-GB" dirty="0"/>
              <a:t>lead negotiations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3494" y="5343695"/>
            <a:ext cx="11528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Believes chosen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God to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World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Order based on League</a:t>
            </a:r>
          </a:p>
          <a:p>
            <a:pPr defTabSz="457200">
              <a:spcBef>
                <a:spcPct val="0"/>
              </a:spcBef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War ended, democracy saved, negotiation to resolve all disputes</a:t>
            </a:r>
          </a:p>
          <a:p>
            <a:pPr defTabSz="457200">
              <a:spcBef>
                <a:spcPct val="0"/>
              </a:spcBef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self evident to the American people and the world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45" y="2309091"/>
            <a:ext cx="1197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German army withdraws, Allied prisoners return, Allies occupy Ruhr Valley</a:t>
            </a:r>
          </a:p>
        </p:txBody>
      </p:sp>
    </p:spTree>
    <p:extLst>
      <p:ext uri="{BB962C8B-B14F-4D97-AF65-F5344CB8AC3E}">
        <p14:creationId xmlns:p14="http://schemas.microsoft.com/office/powerpoint/2010/main" val="2183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175" y="3606407"/>
            <a:ext cx="7682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 is wrong</a:t>
            </a: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….Talk 26: “Transition to “Normalcy”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060" y="0"/>
            <a:ext cx="10270836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US mobilises at pace:</a:t>
            </a:r>
            <a:br>
              <a:rPr lang="en-GB" dirty="0" smtClean="0"/>
            </a:br>
            <a:r>
              <a:rPr lang="en-GB" dirty="0" smtClean="0"/>
              <a:t>… 32 army camps created in 6 months</a:t>
            </a:r>
            <a:br>
              <a:rPr lang="en-GB" dirty="0" smtClean="0"/>
            </a:br>
            <a:r>
              <a:rPr lang="en-GB" dirty="0" smtClean="0"/>
              <a:t> …..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most in the South (martial spirit)</a:t>
            </a:r>
            <a:b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…..enforced segregation white/ black regiments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2081049"/>
            <a:ext cx="12108873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437" y="0"/>
            <a:ext cx="10289308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Each camp 30,000 men</a:t>
            </a:r>
            <a:br>
              <a:rPr lang="en-GB" dirty="0" smtClean="0"/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…constructed in days</a:t>
            </a:r>
            <a:b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…unsanitary, crowded</a:t>
            </a:r>
            <a:r>
              <a:rPr lang="en-GB" dirty="0" smtClean="0"/>
              <a:t>, shock to soldiers, communities </a:t>
            </a:r>
            <a:endParaRPr lang="en-GB" dirty="0"/>
          </a:p>
        </p:txBody>
      </p:sp>
      <p:pic>
        <p:nvPicPr>
          <p:cNvPr id="1026" name="Picture 2" descr="Fort Sloc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1616364"/>
            <a:ext cx="12007272" cy="52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52" y="245419"/>
            <a:ext cx="8911687" cy="1280890"/>
          </a:xfrm>
        </p:spPr>
        <p:txBody>
          <a:bodyPr/>
          <a:lstStyle/>
          <a:p>
            <a:r>
              <a:rPr lang="en-GB" dirty="0" smtClean="0"/>
              <a:t>Training at home 1917</a:t>
            </a:r>
            <a:endParaRPr lang="en-GB" dirty="0"/>
          </a:p>
        </p:txBody>
      </p:sp>
      <p:pic>
        <p:nvPicPr>
          <p:cNvPr id="2050" name="Picture 2" descr="American soldiers training in the 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967563"/>
            <a:ext cx="11970327" cy="599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9" y="0"/>
            <a:ext cx="11933382" cy="1280890"/>
          </a:xfrm>
        </p:spPr>
        <p:txBody>
          <a:bodyPr/>
          <a:lstStyle/>
          <a:p>
            <a:r>
              <a:rPr lang="en-GB" dirty="0" smtClean="0"/>
              <a:t>The problem of </a:t>
            </a:r>
            <a:r>
              <a:rPr lang="en-GB" dirty="0" err="1" smtClean="0"/>
              <a:t>raceHouston</a:t>
            </a:r>
            <a:r>
              <a:rPr lang="en-GB" dirty="0" smtClean="0"/>
              <a:t> Race Riot August 1917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45"/>
            <a:ext cx="8671033" cy="6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60220" y="717833"/>
            <a:ext cx="333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 regiments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Created/white officers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3694" y="1558098"/>
            <a:ext cx="2856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Segregated from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Whites…humiliated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locals…violence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6748" y="4252198"/>
            <a:ext cx="336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Largest murder trial US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History…115 soldiers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Court martialled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8595" y="2881524"/>
            <a:ext cx="3129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 police all white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Raid camp, blacks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Retaliate: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killed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4899" y="5565858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 hanged. Wilson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Commutes balance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…portent for future</a:t>
            </a:r>
          </a:p>
        </p:txBody>
      </p:sp>
    </p:spTree>
    <p:extLst>
      <p:ext uri="{BB962C8B-B14F-4D97-AF65-F5344CB8AC3E}">
        <p14:creationId xmlns:p14="http://schemas.microsoft.com/office/powerpoint/2010/main" val="4505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88" y="145644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At training….at rest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803564"/>
            <a:ext cx="11851758" cy="60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98" y="134583"/>
            <a:ext cx="8911687" cy="789054"/>
          </a:xfrm>
        </p:spPr>
        <p:txBody>
          <a:bodyPr/>
          <a:lstStyle/>
          <a:p>
            <a:pPr algn="ctr"/>
            <a:r>
              <a:rPr lang="en-GB" dirty="0" smtClean="0"/>
              <a:t>Marching to docks</a:t>
            </a:r>
            <a:endParaRPr lang="en-GB" dirty="0"/>
          </a:p>
        </p:txBody>
      </p:sp>
      <p:pic>
        <p:nvPicPr>
          <p:cNvPr id="2050" name="Picture 2" descr="Marines Departing For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988291"/>
            <a:ext cx="11925589" cy="59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52198</TotalTime>
  <Words>1326</Words>
  <Application>Microsoft Office PowerPoint</Application>
  <PresentationFormat>Widescreen</PresentationFormat>
  <Paragraphs>238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Wisp</vt:lpstr>
      <vt:lpstr>American History Talk 25 US and WW1 Part Two</vt:lpstr>
      <vt:lpstr>The War 1917</vt:lpstr>
      <vt:lpstr>Challenge of US mobilisation</vt:lpstr>
      <vt:lpstr>               US mobilises at pace: … 32 army camps created in 6 months  …..most in the South (martial spirit) …..enforced segregation white/ black regiments</vt:lpstr>
      <vt:lpstr>                 Each camp 30,000 men …constructed in days …unsanitary, crowded, shock to soldiers, communities </vt:lpstr>
      <vt:lpstr>Training at home 1917</vt:lpstr>
      <vt:lpstr>The problem of raceHouston Race Riot August 1917</vt:lpstr>
      <vt:lpstr>At training….at rest </vt:lpstr>
      <vt:lpstr>Marching to docks</vt:lpstr>
      <vt:lpstr>US soldiers arriving in France</vt:lpstr>
      <vt:lpstr>Wilson sets out purpose of war: 14 Points</vt:lpstr>
      <vt:lpstr>War situation Spring 1918</vt:lpstr>
      <vt:lpstr>“Black Jack” Pershing (1860-1948)</vt:lpstr>
      <vt:lpstr>Germans do not wait…..</vt:lpstr>
      <vt:lpstr>German Spring Offensive March-July 1918</vt:lpstr>
      <vt:lpstr>German Offensive outcome</vt:lpstr>
      <vt:lpstr>Influenza Epidemic</vt:lpstr>
      <vt:lpstr>Impact concentrated on 20-35 year olds</vt:lpstr>
      <vt:lpstr> Warehouses converted to hospitals July 1918</vt:lpstr>
      <vt:lpstr>Public response (1) </vt:lpstr>
      <vt:lpstr>Making masks 1918</vt:lpstr>
      <vt:lpstr>Masks…the only available response</vt:lpstr>
      <vt:lpstr>Impact of Influenza on war</vt:lpstr>
      <vt:lpstr>100 days offensive August-November 1918</vt:lpstr>
      <vt:lpstr>Technology shifts advantage to offense</vt:lpstr>
      <vt:lpstr>The 100 Days (August – November 1918)</vt:lpstr>
      <vt:lpstr>Inappropriate US training= replicate Civil War …….recipe for high causalities</vt:lpstr>
      <vt:lpstr>The reality….after first assaults</vt:lpstr>
      <vt:lpstr>Meuse Argonne : “the wood”</vt:lpstr>
      <vt:lpstr>Meuse Argonne Sept-Nov 1918</vt:lpstr>
      <vt:lpstr>Armistice</vt:lpstr>
      <vt:lpstr>US last attack on Meuse last morning…500 killed by 11am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1646</cp:revision>
  <dcterms:created xsi:type="dcterms:W3CDTF">2023-02-02T12:46:22Z</dcterms:created>
  <dcterms:modified xsi:type="dcterms:W3CDTF">2024-10-21T16:32:28Z</dcterms:modified>
</cp:coreProperties>
</file>