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49"/>
  </p:notesMasterIdLst>
  <p:sldIdLst>
    <p:sldId id="352" r:id="rId2"/>
    <p:sldId id="406" r:id="rId3"/>
    <p:sldId id="256" r:id="rId4"/>
    <p:sldId id="349" r:id="rId5"/>
    <p:sldId id="354" r:id="rId6"/>
    <p:sldId id="415" r:id="rId7"/>
    <p:sldId id="355" r:id="rId8"/>
    <p:sldId id="371" r:id="rId9"/>
    <p:sldId id="357" r:id="rId10"/>
    <p:sldId id="362" r:id="rId11"/>
    <p:sldId id="363" r:id="rId12"/>
    <p:sldId id="359" r:id="rId13"/>
    <p:sldId id="373" r:id="rId14"/>
    <p:sldId id="366" r:id="rId15"/>
    <p:sldId id="365" r:id="rId16"/>
    <p:sldId id="374" r:id="rId17"/>
    <p:sldId id="358" r:id="rId18"/>
    <p:sldId id="375" r:id="rId19"/>
    <p:sldId id="364" r:id="rId20"/>
    <p:sldId id="370" r:id="rId21"/>
    <p:sldId id="368" r:id="rId22"/>
    <p:sldId id="377" r:id="rId23"/>
    <p:sldId id="378" r:id="rId24"/>
    <p:sldId id="379" r:id="rId25"/>
    <p:sldId id="381" r:id="rId26"/>
    <p:sldId id="382" r:id="rId27"/>
    <p:sldId id="384" r:id="rId28"/>
    <p:sldId id="385" r:id="rId29"/>
    <p:sldId id="386" r:id="rId30"/>
    <p:sldId id="388" r:id="rId31"/>
    <p:sldId id="390" r:id="rId32"/>
    <p:sldId id="387" r:id="rId33"/>
    <p:sldId id="391" r:id="rId34"/>
    <p:sldId id="392" r:id="rId35"/>
    <p:sldId id="389" r:id="rId36"/>
    <p:sldId id="453" r:id="rId37"/>
    <p:sldId id="454" r:id="rId38"/>
    <p:sldId id="455" r:id="rId39"/>
    <p:sldId id="456" r:id="rId40"/>
    <p:sldId id="393" r:id="rId41"/>
    <p:sldId id="395" r:id="rId42"/>
    <p:sldId id="396" r:id="rId43"/>
    <p:sldId id="394" r:id="rId44"/>
    <p:sldId id="400" r:id="rId45"/>
    <p:sldId id="402" r:id="rId46"/>
    <p:sldId id="403" r:id="rId47"/>
    <p:sldId id="40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69" autoAdjust="0"/>
    <p:restoredTop sz="93269" autoAdjust="0"/>
  </p:normalViewPr>
  <p:slideViewPr>
    <p:cSldViewPr snapToGrid="0">
      <p:cViewPr varScale="1">
        <p:scale>
          <a:sx n="89" d="100"/>
          <a:sy n="89" d="100"/>
        </p:scale>
        <p:origin x="84" y="654"/>
      </p:cViewPr>
      <p:guideLst/>
    </p:cSldViewPr>
  </p:slideViewPr>
  <p:notesTextViewPr>
    <p:cViewPr>
      <p:scale>
        <a:sx n="3" d="2"/>
        <a:sy n="3" d="2"/>
      </p:scale>
      <p:origin x="0" y="0"/>
    </p:cViewPr>
  </p:notesTextViewPr>
  <p:sorterViewPr>
    <p:cViewPr varScale="1">
      <p:scale>
        <a:sx n="100" d="100"/>
        <a:sy n="100" d="100"/>
      </p:scale>
      <p:origin x="0" y="-16950"/>
    </p:cViewPr>
  </p:sorterViewPr>
  <p:notesViewPr>
    <p:cSldViewPr snapToGrid="0">
      <p:cViewPr varScale="1">
        <p:scale>
          <a:sx n="85" d="100"/>
          <a:sy n="85" d="100"/>
        </p:scale>
        <p:origin x="316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7AB96-EA4E-45D9-BE0D-31444D58337D}" type="datetimeFigureOut">
              <a:rPr lang="en-GB" smtClean="0"/>
              <a:t>21/10/2024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n-GB" dirty="0" smtClean="0"/>
              <a:t>33</a:t>
            </a:r>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7C8F7-FF71-4F25-A9C3-008D9FDA093E}" type="slidenum">
              <a:rPr lang="en-GB" smtClean="0"/>
              <a:t>‹#›</a:t>
            </a:fld>
            <a:endParaRPr lang="en-GB" dirty="0"/>
          </a:p>
        </p:txBody>
      </p:sp>
    </p:spTree>
    <p:extLst>
      <p:ext uri="{BB962C8B-B14F-4D97-AF65-F5344CB8AC3E}">
        <p14:creationId xmlns:p14="http://schemas.microsoft.com/office/powerpoint/2010/main" val="266137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3</a:t>
            </a:fld>
            <a:endParaRPr lang="en-GB" dirty="0"/>
          </a:p>
        </p:txBody>
      </p:sp>
    </p:spTree>
    <p:extLst>
      <p:ext uri="{BB962C8B-B14F-4D97-AF65-F5344CB8AC3E}">
        <p14:creationId xmlns:p14="http://schemas.microsoft.com/office/powerpoint/2010/main" val="1773964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21/10/2024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155805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21/10/2024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2432054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smtClean="0"/>
              <a:t>American History and Politics</a:t>
            </a:r>
            <a:br>
              <a:rPr lang="en-US" dirty="0" smtClean="0"/>
            </a:br>
            <a:r>
              <a:rPr lang="en-US" dirty="0" smtClean="0"/>
              <a:t>Session 1: Pre Columbian America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smtClean="0"/>
              <a:t>The First Americans</a:t>
            </a:r>
          </a:p>
          <a:p>
            <a:pPr lvl="0"/>
            <a:endParaRPr lang="en-US" dirty="0" smtClean="0"/>
          </a:p>
          <a:p>
            <a:pPr lvl="0"/>
            <a:r>
              <a:rPr lang="en-US" dirty="0" smtClean="0"/>
              <a:t>Native American cultures 1493</a:t>
            </a:r>
          </a:p>
          <a:p>
            <a:pPr lvl="0"/>
            <a:endParaRPr lang="en-US" dirty="0" smtClean="0"/>
          </a:p>
          <a:p>
            <a:pPr lvl="0"/>
            <a:r>
              <a:rPr lang="en-US" dirty="0" smtClean="0"/>
              <a:t>The W</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A158B95-4CF9-43A6-9066-8C025B146548}" type="datetimeFigureOut">
              <a:rPr lang="en-GB" smtClean="0"/>
              <a:t>21/10/2024</a:t>
            </a:fld>
            <a:endParaRPr lang="en-GB"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3E05A49-B8B3-424D-8B37-637C0C26C03A}" type="slidenum">
              <a:rPr lang="en-GB" smtClean="0"/>
              <a:t>‹#›</a:t>
            </a:fld>
            <a:endParaRPr lang="en-GB" dirty="0"/>
          </a:p>
        </p:txBody>
      </p:sp>
    </p:spTree>
    <p:extLst>
      <p:ext uri="{BB962C8B-B14F-4D97-AF65-F5344CB8AC3E}">
        <p14:creationId xmlns:p14="http://schemas.microsoft.com/office/powerpoint/2010/main" val="3685335589"/>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663" y="2978010"/>
            <a:ext cx="8911687" cy="1280890"/>
          </a:xfrm>
        </p:spPr>
        <p:txBody>
          <a:bodyPr/>
          <a:lstStyle/>
          <a:p>
            <a:pPr algn="ctr"/>
            <a:r>
              <a:rPr lang="en-GB" dirty="0" smtClean="0"/>
              <a:t>American History</a:t>
            </a:r>
            <a:endParaRPr lang="en-GB" dirty="0"/>
          </a:p>
        </p:txBody>
      </p:sp>
    </p:spTree>
    <p:extLst>
      <p:ext uri="{BB962C8B-B14F-4D97-AF65-F5344CB8AC3E}">
        <p14:creationId xmlns:p14="http://schemas.microsoft.com/office/powerpoint/2010/main" val="20223689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8453" y="143820"/>
            <a:ext cx="8911687" cy="687453"/>
          </a:xfrm>
        </p:spPr>
        <p:txBody>
          <a:bodyPr/>
          <a:lstStyle/>
          <a:p>
            <a:pPr algn="ctr"/>
            <a:r>
              <a:rPr lang="en-GB" dirty="0" smtClean="0"/>
              <a:t>Revolution</a:t>
            </a:r>
            <a:endParaRPr lang="en-GB" dirty="0"/>
          </a:p>
        </p:txBody>
      </p:sp>
      <p:sp>
        <p:nvSpPr>
          <p:cNvPr id="4" name="TextBox 3"/>
          <p:cNvSpPr txBox="1"/>
          <p:nvPr/>
        </p:nvSpPr>
        <p:spPr>
          <a:xfrm>
            <a:off x="7158182" y="766618"/>
            <a:ext cx="5033818" cy="1569660"/>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Liberal revolt by wealthy</a:t>
            </a:r>
          </a:p>
          <a:p>
            <a:r>
              <a:rPr lang="en-GB" sz="2400" dirty="0" smtClean="0">
                <a:latin typeface="Arial" panose="020B0604020202020204" pitchFamily="34" charset="0"/>
                <a:cs typeface="Arial" panose="020B0604020202020204" pitchFamily="34" charset="0"/>
              </a:rPr>
              <a:t>Landowner Madero</a:t>
            </a:r>
          </a:p>
          <a:p>
            <a:r>
              <a:rPr lang="en-GB" sz="2400" dirty="0" smtClean="0">
                <a:latin typeface="Arial" panose="020B0604020202020204" pitchFamily="34" charset="0"/>
                <a:cs typeface="Arial" panose="020B0604020202020204" pitchFamily="34" charset="0"/>
              </a:rPr>
              <a:t>…promising land reform</a:t>
            </a:r>
          </a:p>
          <a:p>
            <a:r>
              <a:rPr lang="en-GB" sz="2400" dirty="0" smtClean="0">
                <a:latin typeface="Arial" panose="020B0604020202020204" pitchFamily="34" charset="0"/>
                <a:cs typeface="Arial" panose="020B0604020202020204" pitchFamily="34" charset="0"/>
              </a:rPr>
              <a:t>…alliance peasants, workers, army</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11259127" y="1828800"/>
            <a:ext cx="184731" cy="369332"/>
          </a:xfrm>
          <a:prstGeom prst="rect">
            <a:avLst/>
          </a:prstGeom>
          <a:noFill/>
        </p:spPr>
        <p:txBody>
          <a:bodyPr wrap="none" rtlCol="0">
            <a:spAutoFit/>
          </a:bodyPr>
          <a:lstStyle/>
          <a:p>
            <a:endParaRPr lang="en-GB" dirty="0"/>
          </a:p>
        </p:txBody>
      </p:sp>
      <p:pic>
        <p:nvPicPr>
          <p:cNvPr id="6" name="Picture 5"/>
          <p:cNvPicPr>
            <a:picLocks noChangeAspect="1"/>
          </p:cNvPicPr>
          <p:nvPr/>
        </p:nvPicPr>
        <p:blipFill>
          <a:blip r:embed="rId2"/>
          <a:stretch>
            <a:fillRect/>
          </a:stretch>
        </p:blipFill>
        <p:spPr>
          <a:xfrm>
            <a:off x="1525" y="932874"/>
            <a:ext cx="7110476" cy="5816458"/>
          </a:xfrm>
          <a:prstGeom prst="rect">
            <a:avLst/>
          </a:prstGeom>
        </p:spPr>
      </p:pic>
      <p:sp>
        <p:nvSpPr>
          <p:cNvPr id="7" name="TextBox 6"/>
          <p:cNvSpPr txBox="1"/>
          <p:nvPr/>
        </p:nvSpPr>
        <p:spPr>
          <a:xfrm>
            <a:off x="7313677" y="3496773"/>
            <a:ext cx="4758250"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Madero loses control</a:t>
            </a:r>
          </a:p>
          <a:p>
            <a:r>
              <a:rPr lang="en-GB" sz="2400" dirty="0">
                <a:latin typeface="Arial" panose="020B0604020202020204" pitchFamily="34" charset="0"/>
                <a:cs typeface="Arial" panose="020B0604020202020204" pitchFamily="34" charset="0"/>
              </a:rPr>
              <a:t>….reforms too slow</a:t>
            </a:r>
          </a:p>
          <a:p>
            <a:r>
              <a:rPr lang="en-GB" sz="2400" dirty="0">
                <a:latin typeface="Arial" panose="020B0604020202020204" pitchFamily="34" charset="0"/>
                <a:cs typeface="Arial" panose="020B0604020202020204" pitchFamily="34" charset="0"/>
              </a:rPr>
              <a:t>….Federal army seizes power ….Madero shot</a:t>
            </a:r>
          </a:p>
        </p:txBody>
      </p:sp>
      <p:sp>
        <p:nvSpPr>
          <p:cNvPr id="8" name="TextBox 7"/>
          <p:cNvSpPr txBox="1"/>
          <p:nvPr/>
        </p:nvSpPr>
        <p:spPr>
          <a:xfrm>
            <a:off x="7260065" y="2507721"/>
            <a:ext cx="4811861"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Revolutionaries seize </a:t>
            </a:r>
            <a:r>
              <a:rPr lang="en-GB" sz="2400" dirty="0" smtClean="0">
                <a:latin typeface="Arial" panose="020B0604020202020204" pitchFamily="34" charset="0"/>
                <a:cs typeface="Arial" panose="020B0604020202020204" pitchFamily="34" charset="0"/>
              </a:rPr>
              <a:t>Mexico City </a:t>
            </a:r>
            <a:r>
              <a:rPr lang="en-GB" sz="2400" dirty="0">
                <a:latin typeface="Arial" panose="020B0604020202020204" pitchFamily="34" charset="0"/>
                <a:cs typeface="Arial" panose="020B0604020202020204" pitchFamily="34" charset="0"/>
              </a:rPr>
              <a:t>1911……moment of unity</a:t>
            </a:r>
          </a:p>
        </p:txBody>
      </p:sp>
      <p:sp>
        <p:nvSpPr>
          <p:cNvPr id="10" name="TextBox 9"/>
          <p:cNvSpPr txBox="1"/>
          <p:nvPr/>
        </p:nvSpPr>
        <p:spPr>
          <a:xfrm>
            <a:off x="7259782" y="5200075"/>
            <a:ext cx="5043054"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Regions </a:t>
            </a:r>
            <a:r>
              <a:rPr lang="en-GB" sz="2400" dirty="0" smtClean="0">
                <a:latin typeface="Arial" panose="020B0604020202020204" pitchFamily="34" charset="0"/>
                <a:cs typeface="Arial" panose="020B0604020202020204" pitchFamily="34" charset="0"/>
              </a:rPr>
              <a:t>revolt:3 way war</a:t>
            </a:r>
          </a:p>
          <a:p>
            <a:r>
              <a:rPr lang="en-GB" sz="2400" dirty="0" smtClean="0">
                <a:latin typeface="Arial" panose="020B0604020202020204" pitchFamily="34" charset="0"/>
                <a:cs typeface="Arial" panose="020B0604020202020204" pitchFamily="34" charset="0"/>
              </a:rPr>
              <a:t>…army…General Huerta</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 (Pancho Villa- North, workers</a:t>
            </a:r>
          </a:p>
          <a:p>
            <a:r>
              <a:rPr lang="en-GB" sz="2400" dirty="0">
                <a:latin typeface="Arial" panose="020B0604020202020204" pitchFamily="34" charset="0"/>
                <a:cs typeface="Arial" panose="020B0604020202020204" pitchFamily="34" charset="0"/>
              </a:rPr>
              <a:t>…(Emilio Zapata-South..peasants</a:t>
            </a:r>
          </a:p>
        </p:txBody>
      </p:sp>
    </p:spTree>
    <p:extLst>
      <p:ext uri="{BB962C8B-B14F-4D97-AF65-F5344CB8AC3E}">
        <p14:creationId xmlns:p14="http://schemas.microsoft.com/office/powerpoint/2010/main" val="123270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9492" y="282365"/>
            <a:ext cx="9823594" cy="1280890"/>
          </a:xfrm>
        </p:spPr>
        <p:txBody>
          <a:bodyPr/>
          <a:lstStyle/>
          <a:p>
            <a:r>
              <a:rPr lang="en-GB" dirty="0" smtClean="0"/>
              <a:t>Mexican Revolution 1915: land of warlords</a:t>
            </a:r>
            <a:endParaRPr lang="en-GB" dirty="0"/>
          </a:p>
        </p:txBody>
      </p:sp>
      <p:pic>
        <p:nvPicPr>
          <p:cNvPr id="4" name="Picture 3"/>
          <p:cNvPicPr>
            <a:picLocks noChangeAspect="1"/>
          </p:cNvPicPr>
          <p:nvPr/>
        </p:nvPicPr>
        <p:blipFill>
          <a:blip r:embed="rId2"/>
          <a:stretch>
            <a:fillRect/>
          </a:stretch>
        </p:blipFill>
        <p:spPr>
          <a:xfrm>
            <a:off x="203199" y="914400"/>
            <a:ext cx="12127345" cy="5943600"/>
          </a:xfrm>
          <a:prstGeom prst="rect">
            <a:avLst/>
          </a:prstGeom>
        </p:spPr>
      </p:pic>
      <p:sp>
        <p:nvSpPr>
          <p:cNvPr id="5" name="Oval 4"/>
          <p:cNvSpPr/>
          <p:nvPr/>
        </p:nvSpPr>
        <p:spPr>
          <a:xfrm>
            <a:off x="7712364" y="4535055"/>
            <a:ext cx="221673" cy="184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8026401" y="4378036"/>
            <a:ext cx="1282723" cy="369332"/>
          </a:xfrm>
          <a:prstGeom prst="rect">
            <a:avLst/>
          </a:prstGeom>
          <a:noFill/>
        </p:spPr>
        <p:txBody>
          <a:bodyPr wrap="none" rtlCol="0">
            <a:spAutoFit/>
          </a:bodyPr>
          <a:lstStyle/>
          <a:p>
            <a:r>
              <a:rPr lang="en-GB" dirty="0" smtClean="0"/>
              <a:t>Vera Cruz</a:t>
            </a:r>
            <a:endParaRPr lang="en-GB" dirty="0"/>
          </a:p>
        </p:txBody>
      </p:sp>
      <p:sp>
        <p:nvSpPr>
          <p:cNvPr id="7" name="Rounded Rectangle 6"/>
          <p:cNvSpPr/>
          <p:nvPr/>
        </p:nvSpPr>
        <p:spPr>
          <a:xfrm>
            <a:off x="6520873" y="4636655"/>
            <a:ext cx="249382" cy="2401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6077528" y="4276436"/>
            <a:ext cx="1503938" cy="369332"/>
          </a:xfrm>
          <a:prstGeom prst="rect">
            <a:avLst/>
          </a:prstGeom>
          <a:noFill/>
        </p:spPr>
        <p:txBody>
          <a:bodyPr wrap="none" rtlCol="0">
            <a:spAutoFit/>
          </a:bodyPr>
          <a:lstStyle/>
          <a:p>
            <a:r>
              <a:rPr lang="en-GB" dirty="0" smtClean="0"/>
              <a:t>Mexico City</a:t>
            </a:r>
            <a:endParaRPr lang="en-GB" dirty="0"/>
          </a:p>
        </p:txBody>
      </p:sp>
    </p:spTree>
    <p:extLst>
      <p:ext uri="{BB962C8B-B14F-4D97-AF65-F5344CB8AC3E}">
        <p14:creationId xmlns:p14="http://schemas.microsoft.com/office/powerpoint/2010/main" val="40728423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5774" y="264464"/>
            <a:ext cx="8911687" cy="872181"/>
          </a:xfrm>
        </p:spPr>
        <p:txBody>
          <a:bodyPr>
            <a:normAutofit/>
          </a:bodyPr>
          <a:lstStyle/>
          <a:p>
            <a:r>
              <a:rPr lang="en-GB" dirty="0" smtClean="0"/>
              <a:t>US Intervention</a:t>
            </a:r>
            <a:endParaRPr lang="en-GB" dirty="0"/>
          </a:p>
        </p:txBody>
      </p:sp>
      <p:pic>
        <p:nvPicPr>
          <p:cNvPr id="307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416" y="1533236"/>
            <a:ext cx="6853111" cy="53247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77704" y="1041424"/>
            <a:ext cx="5080878"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US marines occupy Vera Cruz 1914</a:t>
            </a:r>
          </a:p>
        </p:txBody>
      </p:sp>
      <p:sp>
        <p:nvSpPr>
          <p:cNvPr id="4" name="TextBox 3"/>
          <p:cNvSpPr txBox="1"/>
          <p:nvPr/>
        </p:nvSpPr>
        <p:spPr>
          <a:xfrm>
            <a:off x="7468412" y="250905"/>
            <a:ext cx="4562762" cy="1200329"/>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USA won’t recognize Huerta</a:t>
            </a:r>
          </a:p>
          <a:p>
            <a:r>
              <a:rPr lang="en-GB" sz="2400" dirty="0" smtClean="0">
                <a:latin typeface="Arial" panose="020B0604020202020204" pitchFamily="34" charset="0"/>
                <a:cs typeface="Arial" panose="020B0604020202020204" pitchFamily="34" charset="0"/>
              </a:rPr>
              <a:t>….arms embargo </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….supports </a:t>
            </a:r>
            <a:r>
              <a:rPr lang="en-GB" sz="2400" dirty="0">
                <a:latin typeface="Arial" panose="020B0604020202020204" pitchFamily="34" charset="0"/>
                <a:cs typeface="Arial" panose="020B0604020202020204" pitchFamily="34" charset="0"/>
              </a:rPr>
              <a:t>rebels </a:t>
            </a:r>
          </a:p>
        </p:txBody>
      </p:sp>
      <p:sp>
        <p:nvSpPr>
          <p:cNvPr id="6" name="TextBox 5"/>
          <p:cNvSpPr txBox="1"/>
          <p:nvPr/>
        </p:nvSpPr>
        <p:spPr>
          <a:xfrm>
            <a:off x="7499773" y="1597034"/>
            <a:ext cx="4427815"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Huerta orders arms shipment</a:t>
            </a:r>
          </a:p>
          <a:p>
            <a:r>
              <a:rPr lang="en-GB" sz="2400" dirty="0">
                <a:latin typeface="Arial" panose="020B0604020202020204" pitchFamily="34" charset="0"/>
                <a:cs typeface="Arial" panose="020B0604020202020204" pitchFamily="34" charset="0"/>
              </a:rPr>
              <a:t>….. Wilson thinks German plan</a:t>
            </a:r>
          </a:p>
          <a:p>
            <a:r>
              <a:rPr lang="en-GB" sz="2400" dirty="0" smtClean="0">
                <a:latin typeface="Arial" panose="020B0604020202020204" pitchFamily="34" charset="0"/>
                <a:cs typeface="Arial" panose="020B0604020202020204" pitchFamily="34" charset="0"/>
              </a:rPr>
              <a:t>……British </a:t>
            </a:r>
            <a:r>
              <a:rPr lang="en-GB" sz="2400" dirty="0">
                <a:latin typeface="Arial" panose="020B0604020202020204" pitchFamily="34" charset="0"/>
                <a:cs typeface="Arial" panose="020B0604020202020204" pitchFamily="34" charset="0"/>
              </a:rPr>
              <a:t>propaganda? </a:t>
            </a:r>
          </a:p>
          <a:p>
            <a:r>
              <a:rPr lang="en-GB" sz="2400" dirty="0">
                <a:latin typeface="Arial" panose="020B0604020202020204" pitchFamily="34" charset="0"/>
                <a:cs typeface="Arial" panose="020B0604020202020204" pitchFamily="34" charset="0"/>
              </a:rPr>
              <a:t>  </a:t>
            </a:r>
          </a:p>
        </p:txBody>
      </p:sp>
      <p:sp>
        <p:nvSpPr>
          <p:cNvPr id="9" name="TextBox 8"/>
          <p:cNvSpPr txBox="1"/>
          <p:nvPr/>
        </p:nvSpPr>
        <p:spPr>
          <a:xfrm>
            <a:off x="7406335" y="2885269"/>
            <a:ext cx="4868791" cy="1569660"/>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US invokes “Roosevelt Corollary “</a:t>
            </a:r>
          </a:p>
          <a:p>
            <a:r>
              <a:rPr lang="en-GB" sz="2400" dirty="0" smtClean="0">
                <a:latin typeface="Arial" panose="020B0604020202020204" pitchFamily="34" charset="0"/>
                <a:cs typeface="Arial" panose="020B0604020202020204" pitchFamily="34" charset="0"/>
              </a:rPr>
              <a:t>…occupies Vera Cruz</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…attempts to seize arms</a:t>
            </a:r>
          </a:p>
          <a:p>
            <a:r>
              <a:rPr lang="en-GB" sz="2400" dirty="0" smtClean="0">
                <a:latin typeface="Arial" panose="020B0604020202020204" pitchFamily="34" charset="0"/>
                <a:cs typeface="Arial" panose="020B0604020202020204" pitchFamily="34" charset="0"/>
              </a:rPr>
              <a:t>…200 Mexican, 20 US soldiers</a:t>
            </a:r>
            <a:endParaRPr lang="en-GB" sz="2400" dirty="0">
              <a:latin typeface="Arial" panose="020B0604020202020204" pitchFamily="34" charset="0"/>
              <a:cs typeface="Arial" panose="020B0604020202020204" pitchFamily="34" charset="0"/>
            </a:endParaRPr>
          </a:p>
        </p:txBody>
      </p:sp>
      <p:sp>
        <p:nvSpPr>
          <p:cNvPr id="11" name="TextBox 10"/>
          <p:cNvSpPr txBox="1"/>
          <p:nvPr/>
        </p:nvSpPr>
        <p:spPr>
          <a:xfrm>
            <a:off x="7102764" y="4641917"/>
            <a:ext cx="5089236" cy="1938992"/>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Huerta exiled, </a:t>
            </a:r>
          </a:p>
          <a:p>
            <a:r>
              <a:rPr lang="en-GB" sz="2400" dirty="0">
                <a:latin typeface="Arial" panose="020B0604020202020204" pitchFamily="34" charset="0"/>
                <a:cs typeface="Arial" panose="020B0604020202020204" pitchFamily="34" charset="0"/>
              </a:rPr>
              <a:t>New general </a:t>
            </a:r>
            <a:r>
              <a:rPr lang="en-GB" sz="2400" dirty="0" smtClean="0">
                <a:latin typeface="Arial" panose="020B0604020202020204" pitchFamily="34" charset="0"/>
                <a:cs typeface="Arial" panose="020B0604020202020204" pitchFamily="34" charset="0"/>
              </a:rPr>
              <a:t>Carrazon takes power</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….Constitution written</a:t>
            </a:r>
          </a:p>
          <a:p>
            <a:r>
              <a:rPr lang="en-GB" sz="2400" dirty="0">
                <a:latin typeface="Arial" panose="020B0604020202020204" pitchFamily="34" charset="0"/>
                <a:cs typeface="Arial" panose="020B0604020202020204" pitchFamily="34" charset="0"/>
              </a:rPr>
              <a:t>….US evacuates Vera </a:t>
            </a:r>
            <a:r>
              <a:rPr lang="en-GB" sz="2400" dirty="0" smtClean="0">
                <a:latin typeface="Arial" panose="020B0604020202020204" pitchFamily="34" charset="0"/>
                <a:cs typeface="Arial" panose="020B0604020202020204" pitchFamily="34" charset="0"/>
              </a:rPr>
              <a:t>Cruz and </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   abandons </a:t>
            </a:r>
            <a:r>
              <a:rPr lang="en-GB" sz="2400" dirty="0">
                <a:latin typeface="Arial" panose="020B0604020202020204" pitchFamily="34" charset="0"/>
                <a:cs typeface="Arial" panose="020B0604020202020204" pitchFamily="34" charset="0"/>
              </a:rPr>
              <a:t>Villa&amp; Zapata</a:t>
            </a:r>
          </a:p>
        </p:txBody>
      </p:sp>
    </p:spTree>
    <p:extLst>
      <p:ext uri="{BB962C8B-B14F-4D97-AF65-F5344CB8AC3E}">
        <p14:creationId xmlns:p14="http://schemas.microsoft.com/office/powerpoint/2010/main" val="305489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040" y="180000"/>
            <a:ext cx="9734943" cy="1280890"/>
          </a:xfrm>
        </p:spPr>
        <p:txBody>
          <a:bodyPr>
            <a:normAutofit/>
          </a:bodyPr>
          <a:lstStyle/>
          <a:p>
            <a:r>
              <a:rPr lang="en-GB" dirty="0" smtClean="0"/>
              <a:t>Carrazon seeks to crush rebels</a:t>
            </a:r>
            <a:br>
              <a:rPr lang="en-GB" dirty="0" smtClean="0"/>
            </a:br>
            <a:endParaRPr lang="en-GB" dirty="0"/>
          </a:p>
        </p:txBody>
      </p:sp>
      <p:sp>
        <p:nvSpPr>
          <p:cNvPr id="4" name="AutoShape 2" descr="https://www.thoughtco.com/thmb/aN-J50-OwhJj1QI9LJGAph2_AP4=/750x0/filters:no_upscale():max_bytes(150000):strip_icc():format(webp)/tropasfederales-58b8e2225f9b58af5c907d7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5" name="Picture 4"/>
          <p:cNvPicPr>
            <a:picLocks noChangeAspect="1"/>
          </p:cNvPicPr>
          <p:nvPr/>
        </p:nvPicPr>
        <p:blipFill>
          <a:blip r:embed="rId2"/>
          <a:stretch>
            <a:fillRect/>
          </a:stretch>
        </p:blipFill>
        <p:spPr>
          <a:xfrm>
            <a:off x="267855" y="822036"/>
            <a:ext cx="11351490" cy="5934364"/>
          </a:xfrm>
          <a:prstGeom prst="rect">
            <a:avLst/>
          </a:prstGeom>
        </p:spPr>
      </p:pic>
    </p:spTree>
    <p:extLst>
      <p:ext uri="{BB962C8B-B14F-4D97-AF65-F5344CB8AC3E}">
        <p14:creationId xmlns:p14="http://schemas.microsoft.com/office/powerpoint/2010/main" val="42085235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050" y="151531"/>
            <a:ext cx="8911687" cy="753633"/>
          </a:xfrm>
        </p:spPr>
        <p:txBody>
          <a:bodyPr/>
          <a:lstStyle/>
          <a:p>
            <a:pPr algn="ctr"/>
            <a:r>
              <a:rPr lang="en-GB" dirty="0" smtClean="0"/>
              <a:t>Rebel army of Pancho Villa: </a:t>
            </a:r>
            <a:endParaRPr lang="en-GB" dirty="0"/>
          </a:p>
        </p:txBody>
      </p:sp>
      <p:pic>
        <p:nvPicPr>
          <p:cNvPr id="5122"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60" y="979055"/>
            <a:ext cx="12073940" cy="6293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8325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6380" y="106874"/>
            <a:ext cx="8911687" cy="1280890"/>
          </a:xfrm>
        </p:spPr>
        <p:txBody>
          <a:bodyPr/>
          <a:lstStyle/>
          <a:p>
            <a:pPr algn="ctr"/>
            <a:r>
              <a:rPr lang="en-GB" dirty="0" smtClean="0"/>
              <a:t>Soldaderos: fight on both sides</a:t>
            </a:r>
            <a:endParaRPr lang="en-GB" dirty="0"/>
          </a:p>
        </p:txBody>
      </p:sp>
      <p:pic>
        <p:nvPicPr>
          <p:cNvPr id="4098"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5" y="766619"/>
            <a:ext cx="11887199" cy="6091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9013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4198" y="310074"/>
            <a:ext cx="8911687" cy="1280890"/>
          </a:xfrm>
        </p:spPr>
        <p:txBody>
          <a:bodyPr/>
          <a:lstStyle/>
          <a:p>
            <a:r>
              <a:rPr lang="en-GB" dirty="0" smtClean="0"/>
              <a:t>Children at war</a:t>
            </a:r>
            <a:endParaRPr lang="en-GB" dirty="0"/>
          </a:p>
        </p:txBody>
      </p:sp>
      <p:pic>
        <p:nvPicPr>
          <p:cNvPr id="6146" name="Picture 2" descr="https://upload.wikimedia.org/wikipedia/commons/6/63/Svoboda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497" y="1191491"/>
            <a:ext cx="11873503" cy="5666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1096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5068" y="123252"/>
            <a:ext cx="8911687" cy="1280890"/>
          </a:xfrm>
        </p:spPr>
        <p:txBody>
          <a:bodyPr/>
          <a:lstStyle/>
          <a:p>
            <a:r>
              <a:rPr lang="en-GB" dirty="0" smtClean="0"/>
              <a:t>Pancho Villa’s grab for power</a:t>
            </a:r>
            <a:endParaRPr lang="en-GB" dirty="0"/>
          </a:p>
        </p:txBody>
      </p:sp>
      <p:pic>
        <p:nvPicPr>
          <p:cNvPr id="7" name="Picture 2" descr="Revolutionary Ar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618" y="840508"/>
            <a:ext cx="11683999" cy="52277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5729" y="6277680"/>
            <a:ext cx="11517897"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Annihilated by machine guns of “Fedarales” at battle of Celaya….loses 50,000 men</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63165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2515" y="115158"/>
            <a:ext cx="8911687" cy="1280890"/>
          </a:xfrm>
        </p:spPr>
        <p:txBody>
          <a:bodyPr/>
          <a:lstStyle/>
          <a:p>
            <a:pPr algn="ctr"/>
            <a:r>
              <a:rPr lang="en-GB" dirty="0" smtClean="0"/>
              <a:t>War reaches USA</a:t>
            </a:r>
            <a:endParaRPr lang="en-GB" dirty="0"/>
          </a:p>
        </p:txBody>
      </p:sp>
      <p:sp>
        <p:nvSpPr>
          <p:cNvPr id="3" name="Content Placeholder 2"/>
          <p:cNvSpPr>
            <a:spLocks noGrp="1"/>
          </p:cNvSpPr>
          <p:nvPr>
            <p:ph idx="1"/>
          </p:nvPr>
        </p:nvSpPr>
        <p:spPr>
          <a:xfrm>
            <a:off x="7475455" y="925257"/>
            <a:ext cx="6061537" cy="3156550"/>
          </a:xfrm>
        </p:spPr>
        <p:txBody>
          <a:bodyPr>
            <a:normAutofit fontScale="62500" lnSpcReduction="20000"/>
          </a:bodyPr>
          <a:lstStyle/>
          <a:p>
            <a:pPr marL="0" indent="0">
              <a:buNone/>
            </a:pPr>
            <a:r>
              <a:rPr lang="en-GB" sz="3600" dirty="0">
                <a:latin typeface="Arial" panose="020B0604020202020204" pitchFamily="34" charset="0"/>
                <a:cs typeface="Arial" panose="020B0604020202020204" pitchFamily="34" charset="0"/>
              </a:rPr>
              <a:t>Villa retreats to US Border</a:t>
            </a:r>
          </a:p>
          <a:p>
            <a:pPr marL="0" lvl="1" indent="0">
              <a:buFont typeface="Wingdings 3" charset="2"/>
              <a:buNone/>
            </a:pPr>
            <a:r>
              <a:rPr lang="en-GB" sz="3600" dirty="0">
                <a:latin typeface="Arial" panose="020B0604020202020204" pitchFamily="34" charset="0"/>
                <a:cs typeface="Arial" panose="020B0604020202020204" pitchFamily="34" charset="0"/>
              </a:rPr>
              <a:t>Seeks to recover prestige</a:t>
            </a:r>
          </a:p>
          <a:p>
            <a:pPr marL="0" lvl="1" indent="0">
              <a:buFont typeface="Wingdings 3" charset="2"/>
              <a:buNone/>
            </a:pPr>
            <a:r>
              <a:rPr lang="en-GB" sz="3600" dirty="0">
                <a:latin typeface="Arial" panose="020B0604020202020204" pitchFamily="34" charset="0"/>
                <a:cs typeface="Arial" panose="020B0604020202020204" pitchFamily="34" charset="0"/>
              </a:rPr>
              <a:t> seize weapons from arsenal</a:t>
            </a:r>
          </a:p>
          <a:p>
            <a:pPr marL="0" lvl="1" indent="0">
              <a:buFont typeface="Wingdings 3" charset="2"/>
              <a:buNone/>
            </a:pPr>
            <a:r>
              <a:rPr lang="en-GB" sz="3600" dirty="0">
                <a:latin typeface="Arial" panose="020B0604020202020204" pitchFamily="34" charset="0"/>
                <a:cs typeface="Arial" panose="020B0604020202020204" pitchFamily="34" charset="0"/>
              </a:rPr>
              <a:t> </a:t>
            </a:r>
          </a:p>
          <a:p>
            <a:pPr marL="0" indent="0">
              <a:buNone/>
            </a:pPr>
            <a:r>
              <a:rPr lang="en-GB" sz="4000" dirty="0" smtClean="0">
                <a:latin typeface="Arial" panose="020B0604020202020204" pitchFamily="34" charset="0"/>
                <a:cs typeface="Arial" panose="020B0604020202020204" pitchFamily="34" charset="0"/>
              </a:rPr>
              <a:t>Raids USA </a:t>
            </a:r>
            <a:endParaRPr lang="en-GB" sz="4000" dirty="0">
              <a:latin typeface="Arial" panose="020B0604020202020204" pitchFamily="34" charset="0"/>
              <a:cs typeface="Arial" panose="020B0604020202020204" pitchFamily="34" charset="0"/>
            </a:endParaRPr>
          </a:p>
          <a:p>
            <a:pPr marL="0" lvl="1" indent="0">
              <a:buNone/>
            </a:pPr>
            <a:r>
              <a:rPr lang="en-GB" sz="3700" dirty="0">
                <a:latin typeface="Arial" panose="020B0604020202020204" pitchFamily="34" charset="0"/>
                <a:cs typeface="Arial" panose="020B0604020202020204" pitchFamily="34" charset="0"/>
              </a:rPr>
              <a:t>500 men attacks town of Columbus Murder 20 civilians, burn town to ground</a:t>
            </a:r>
          </a:p>
          <a:p>
            <a:pPr marL="0" lvl="1" indent="0">
              <a:buNone/>
            </a:pPr>
            <a:endParaRPr lang="en-GB" sz="3700" dirty="0">
              <a:latin typeface="Arial" panose="020B0604020202020204" pitchFamily="34" charset="0"/>
              <a:cs typeface="Arial" panose="020B0604020202020204" pitchFamily="34" charset="0"/>
            </a:endParaRPr>
          </a:p>
          <a:p>
            <a:pPr marL="457200" lvl="1" indent="0">
              <a:buNone/>
            </a:pPr>
            <a:endParaRPr lang="en-GB" dirty="0" smtClean="0"/>
          </a:p>
          <a:p>
            <a:endParaRPr lang="en-GB" dirty="0"/>
          </a:p>
          <a:p>
            <a:endParaRPr lang="en-GB" dirty="0"/>
          </a:p>
        </p:txBody>
      </p:sp>
      <p:pic>
        <p:nvPicPr>
          <p:cNvPr id="4" name="Picture 3"/>
          <p:cNvPicPr>
            <a:picLocks noChangeAspect="1"/>
          </p:cNvPicPr>
          <p:nvPr/>
        </p:nvPicPr>
        <p:blipFill>
          <a:blip r:embed="rId2"/>
          <a:stretch>
            <a:fillRect/>
          </a:stretch>
        </p:blipFill>
        <p:spPr>
          <a:xfrm>
            <a:off x="157017" y="1436255"/>
            <a:ext cx="7026208" cy="5421745"/>
          </a:xfrm>
          <a:prstGeom prst="rect">
            <a:avLst/>
          </a:prstGeom>
        </p:spPr>
      </p:pic>
      <p:sp>
        <p:nvSpPr>
          <p:cNvPr id="5" name="TextBox 4"/>
          <p:cNvSpPr txBox="1"/>
          <p:nvPr/>
        </p:nvSpPr>
        <p:spPr>
          <a:xfrm>
            <a:off x="1300899" y="1065229"/>
            <a:ext cx="4721164" cy="363176"/>
          </a:xfrm>
          <a:prstGeom prst="rect">
            <a:avLst/>
          </a:prstGeom>
          <a:noFill/>
        </p:spPr>
        <p:txBody>
          <a:bodyPr wrap="none" rtlCol="0">
            <a:spAutoFit/>
          </a:bodyPr>
          <a:lstStyle/>
          <a:p>
            <a:pPr defTabSz="457200">
              <a:lnSpc>
                <a:spcPct val="80000"/>
              </a:lnSpc>
              <a:spcBef>
                <a:spcPts val="1000"/>
              </a:spcBef>
              <a:buClr>
                <a:schemeClr val="accent1"/>
              </a:buClr>
              <a:buFont typeface="Wingdings 3" charset="2"/>
            </a:pPr>
            <a:r>
              <a:rPr lang="en-GB" sz="2200" dirty="0">
                <a:solidFill>
                  <a:schemeClr val="tx1">
                    <a:lumMod val="75000"/>
                    <a:lumOff val="25000"/>
                  </a:schemeClr>
                </a:solidFill>
                <a:latin typeface="Arial" panose="020B0604020202020204" pitchFamily="34" charset="0"/>
                <a:cs typeface="Arial" panose="020B0604020202020204" pitchFamily="34" charset="0"/>
              </a:rPr>
              <a:t>Columbus New Mexico  March 1916</a:t>
            </a:r>
          </a:p>
        </p:txBody>
      </p:sp>
      <p:sp>
        <p:nvSpPr>
          <p:cNvPr id="6" name="TextBox 5"/>
          <p:cNvSpPr txBox="1"/>
          <p:nvPr/>
        </p:nvSpPr>
        <p:spPr>
          <a:xfrm>
            <a:off x="7220932" y="3968685"/>
            <a:ext cx="4550733" cy="1198277"/>
          </a:xfrm>
          <a:prstGeom prst="rect">
            <a:avLst/>
          </a:prstGeom>
          <a:noFill/>
        </p:spPr>
        <p:txBody>
          <a:bodyPr wrap="none" rtlCol="0">
            <a:spAutoFit/>
          </a:bodyPr>
          <a:lstStyle/>
          <a:p>
            <a:pPr marL="0" lvl="1" defTabSz="457200">
              <a:lnSpc>
                <a:spcPct val="80000"/>
              </a:lnSpc>
              <a:spcBef>
                <a:spcPts val="1000"/>
              </a:spcBef>
              <a:buClr>
                <a:schemeClr val="accent1"/>
              </a:buClr>
            </a:pPr>
            <a:r>
              <a:rPr lang="en-GB" sz="2300" dirty="0">
                <a:solidFill>
                  <a:schemeClr val="tx1">
                    <a:lumMod val="75000"/>
                    <a:lumOff val="25000"/>
                  </a:schemeClr>
                </a:solidFill>
                <a:latin typeface="Arial" panose="020B0604020202020204" pitchFamily="34" charset="0"/>
                <a:cs typeface="Arial" panose="020B0604020202020204" pitchFamily="34" charset="0"/>
              </a:rPr>
              <a:t>US army barracks </a:t>
            </a:r>
            <a:r>
              <a:rPr lang="en-GB" sz="2300" dirty="0" smtClean="0">
                <a:solidFill>
                  <a:schemeClr val="tx1">
                    <a:lumMod val="75000"/>
                    <a:lumOff val="25000"/>
                  </a:schemeClr>
                </a:solidFill>
                <a:latin typeface="Arial" panose="020B0604020202020204" pitchFamily="34" charset="0"/>
                <a:cs typeface="Arial" panose="020B0604020202020204" pitchFamily="34" charset="0"/>
              </a:rPr>
              <a:t>mobilised</a:t>
            </a:r>
          </a:p>
          <a:p>
            <a:pPr marL="0" lvl="1" defTabSz="457200">
              <a:lnSpc>
                <a:spcPct val="80000"/>
              </a:lnSpc>
              <a:spcBef>
                <a:spcPts val="1000"/>
              </a:spcBef>
              <a:buClr>
                <a:schemeClr val="accent1"/>
              </a:buClr>
            </a:pPr>
            <a:r>
              <a:rPr lang="en-GB" sz="2300" dirty="0">
                <a:solidFill>
                  <a:schemeClr val="tx1">
                    <a:lumMod val="75000"/>
                    <a:lumOff val="25000"/>
                  </a:schemeClr>
                </a:solidFill>
                <a:latin typeface="Arial" panose="020B0604020202020204" pitchFamily="34" charset="0"/>
                <a:cs typeface="Arial" panose="020B0604020202020204" pitchFamily="34" charset="0"/>
              </a:rPr>
              <a:t> </a:t>
            </a:r>
            <a:r>
              <a:rPr lang="en-GB" sz="2300" dirty="0" smtClean="0">
                <a:solidFill>
                  <a:schemeClr val="tx1">
                    <a:lumMod val="75000"/>
                    <a:lumOff val="25000"/>
                  </a:schemeClr>
                </a:solidFill>
                <a:latin typeface="Arial" panose="020B0604020202020204" pitchFamily="34" charset="0"/>
                <a:cs typeface="Arial" panose="020B0604020202020204" pitchFamily="34" charset="0"/>
              </a:rPr>
              <a:t>    cavalry charge </a:t>
            </a:r>
            <a:endParaRPr lang="en-GB" sz="2300" dirty="0">
              <a:solidFill>
                <a:schemeClr val="tx1">
                  <a:lumMod val="75000"/>
                  <a:lumOff val="25000"/>
                </a:schemeClr>
              </a:solidFill>
              <a:latin typeface="Arial" panose="020B0604020202020204" pitchFamily="34" charset="0"/>
              <a:cs typeface="Arial" panose="020B0604020202020204" pitchFamily="34" charset="0"/>
            </a:endParaRPr>
          </a:p>
          <a:p>
            <a:pPr marL="0" lvl="1" defTabSz="457200">
              <a:lnSpc>
                <a:spcPct val="80000"/>
              </a:lnSpc>
              <a:spcBef>
                <a:spcPts val="1000"/>
              </a:spcBef>
              <a:buClr>
                <a:schemeClr val="accent1"/>
              </a:buClr>
            </a:pPr>
            <a:r>
              <a:rPr lang="en-GB" sz="2300" dirty="0">
                <a:solidFill>
                  <a:schemeClr val="tx1">
                    <a:lumMod val="75000"/>
                    <a:lumOff val="25000"/>
                  </a:schemeClr>
                </a:solidFill>
                <a:latin typeface="Arial" panose="020B0604020202020204" pitchFamily="34" charset="0"/>
                <a:cs typeface="Arial" panose="020B0604020202020204" pitchFamily="34" charset="0"/>
              </a:rPr>
              <a:t>     100 Villa soldiers killed, 10 US</a:t>
            </a:r>
          </a:p>
        </p:txBody>
      </p:sp>
      <p:sp>
        <p:nvSpPr>
          <p:cNvPr id="7" name="TextBox 6"/>
          <p:cNvSpPr txBox="1"/>
          <p:nvPr/>
        </p:nvSpPr>
        <p:spPr>
          <a:xfrm>
            <a:off x="7359964" y="5627801"/>
            <a:ext cx="4766048" cy="375487"/>
          </a:xfrm>
          <a:prstGeom prst="rect">
            <a:avLst/>
          </a:prstGeom>
          <a:noFill/>
        </p:spPr>
        <p:txBody>
          <a:bodyPr wrap="none" rtlCol="0">
            <a:spAutoFit/>
          </a:bodyPr>
          <a:lstStyle/>
          <a:p>
            <a:pPr marL="0" lvl="1" defTabSz="457200">
              <a:lnSpc>
                <a:spcPct val="80000"/>
              </a:lnSpc>
              <a:spcBef>
                <a:spcPts val="1000"/>
              </a:spcBef>
              <a:buClr>
                <a:schemeClr val="accent1"/>
              </a:buClr>
            </a:pPr>
            <a:r>
              <a:rPr lang="en-GB" sz="2300" dirty="0">
                <a:solidFill>
                  <a:schemeClr val="tx1">
                    <a:lumMod val="75000"/>
                    <a:lumOff val="25000"/>
                  </a:schemeClr>
                </a:solidFill>
                <a:latin typeface="Arial" panose="020B0604020202020204" pitchFamily="34" charset="0"/>
                <a:cs typeface="Arial" panose="020B0604020202020204" pitchFamily="34" charset="0"/>
              </a:rPr>
              <a:t>US </a:t>
            </a:r>
            <a:r>
              <a:rPr lang="en-GB" sz="2300" dirty="0" smtClean="0">
                <a:solidFill>
                  <a:schemeClr val="tx1">
                    <a:lumMod val="75000"/>
                    <a:lumOff val="25000"/>
                  </a:schemeClr>
                </a:solidFill>
                <a:latin typeface="Arial" panose="020B0604020202020204" pitchFamily="34" charset="0"/>
                <a:cs typeface="Arial" panose="020B0604020202020204" pitchFamily="34" charset="0"/>
              </a:rPr>
              <a:t>outraged…Germans suspected</a:t>
            </a:r>
            <a:endParaRPr lang="en-GB" sz="23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723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8" y="88401"/>
            <a:ext cx="12376726" cy="1280890"/>
          </a:xfrm>
        </p:spPr>
        <p:txBody>
          <a:bodyPr/>
          <a:lstStyle/>
          <a:p>
            <a:r>
              <a:rPr lang="en-GB" dirty="0" smtClean="0"/>
              <a:t>US “invades” Mexico: Punitive expedition 1916/1917</a:t>
            </a:r>
            <a:endParaRPr lang="en-GB" dirty="0"/>
          </a:p>
        </p:txBody>
      </p:sp>
      <p:pic>
        <p:nvPicPr>
          <p:cNvPr id="307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56" y="877455"/>
            <a:ext cx="7603638" cy="59089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79222" y="817276"/>
            <a:ext cx="4312778" cy="830997"/>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Wilson sends 8,000 marines</a:t>
            </a:r>
          </a:p>
          <a:p>
            <a:r>
              <a:rPr lang="en-GB" sz="2400" dirty="0" smtClean="0">
                <a:latin typeface="Arial" panose="020B0604020202020204" pitchFamily="34" charset="0"/>
                <a:cs typeface="Arial" panose="020B0604020202020204" pitchFamily="34" charset="0"/>
              </a:rPr>
              <a:t>to catch/kill Villa</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7998119" y="3325663"/>
            <a:ext cx="2496196"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Minor </a:t>
            </a:r>
            <a:r>
              <a:rPr lang="en-GB" sz="2400" dirty="0" smtClean="0">
                <a:latin typeface="Arial" panose="020B0604020202020204" pitchFamily="34" charset="0"/>
                <a:cs typeface="Arial" panose="020B0604020202020204" pitchFamily="34" charset="0"/>
              </a:rPr>
              <a:t>skirmishes</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8053920" y="3980968"/>
            <a:ext cx="3182281"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Villa escapes</a:t>
            </a:r>
          </a:p>
          <a:p>
            <a:r>
              <a:rPr lang="en-GB" sz="2400" dirty="0">
                <a:latin typeface="Arial" panose="020B0604020202020204" pitchFamily="34" charset="0"/>
                <a:cs typeface="Arial" panose="020B0604020202020204" pitchFamily="34" charset="0"/>
              </a:rPr>
              <a:t>….national hero</a:t>
            </a:r>
          </a:p>
          <a:p>
            <a:r>
              <a:rPr lang="en-GB" sz="2400" dirty="0">
                <a:latin typeface="Arial" panose="020B0604020202020204" pitchFamily="34" charset="0"/>
                <a:cs typeface="Arial" panose="020B0604020202020204" pitchFamily="34" charset="0"/>
              </a:rPr>
              <a:t>….militarily weakened</a:t>
            </a:r>
          </a:p>
        </p:txBody>
      </p:sp>
      <p:sp>
        <p:nvSpPr>
          <p:cNvPr id="7" name="TextBox 6"/>
          <p:cNvSpPr txBox="1"/>
          <p:nvPr/>
        </p:nvSpPr>
        <p:spPr>
          <a:xfrm>
            <a:off x="7958872" y="5499161"/>
            <a:ext cx="3966150"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US abandons efforts</a:t>
            </a:r>
          </a:p>
          <a:p>
            <a:r>
              <a:rPr lang="en-GB" sz="2400" dirty="0">
                <a:latin typeface="Arial" panose="020B0604020202020204" pitchFamily="34" charset="0"/>
                <a:cs typeface="Arial" panose="020B0604020202020204" pitchFamily="34" charset="0"/>
              </a:rPr>
              <a:t>…now at war with Germany</a:t>
            </a:r>
          </a:p>
        </p:txBody>
      </p:sp>
      <p:sp>
        <p:nvSpPr>
          <p:cNvPr id="3" name="TextBox 2"/>
          <p:cNvSpPr txBox="1"/>
          <p:nvPr/>
        </p:nvSpPr>
        <p:spPr>
          <a:xfrm>
            <a:off x="7898837" y="2030667"/>
            <a:ext cx="4293163"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Army invades 100 </a:t>
            </a:r>
            <a:r>
              <a:rPr lang="en-GB" sz="2400" dirty="0">
                <a:latin typeface="Arial" panose="020B0604020202020204" pitchFamily="34" charset="0"/>
                <a:cs typeface="Arial" panose="020B0604020202020204" pitchFamily="34" charset="0"/>
              </a:rPr>
              <a:t>miles south</a:t>
            </a:r>
          </a:p>
          <a:p>
            <a:r>
              <a:rPr lang="en-GB" sz="2400" dirty="0" smtClean="0">
                <a:latin typeface="Arial" panose="020B0604020202020204" pitchFamily="34" charset="0"/>
                <a:cs typeface="Arial" panose="020B0604020202020204" pitchFamily="34" charset="0"/>
              </a:rPr>
              <a:t>of border. Welcomed…at first</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56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48638" y="270538"/>
            <a:ext cx="7218964" cy="707886"/>
          </a:xfrm>
          <a:prstGeom prst="rect">
            <a:avLst/>
          </a:prstGeom>
          <a:noFill/>
        </p:spPr>
        <p:txBody>
          <a:bodyPr wrap="none" rtlCol="0">
            <a:spAutoFit/>
          </a:bodyPr>
          <a:lstStyle/>
          <a:p>
            <a:r>
              <a:rPr lang="en-GB" sz="4000" dirty="0" smtClean="0">
                <a:latin typeface="Arial" panose="020B0604020202020204" pitchFamily="34" charset="0"/>
                <a:cs typeface="Arial" panose="020B0604020202020204" pitchFamily="34" charset="0"/>
              </a:rPr>
              <a:t>Module 4: The vacillating Giant</a:t>
            </a:r>
            <a:endParaRPr lang="en-GB" sz="4000" dirty="0">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p:txBody>
          <a:bodyPr/>
          <a:lstStyle/>
          <a:p>
            <a:endParaRPr lang="en-GB" dirty="0"/>
          </a:p>
        </p:txBody>
      </p:sp>
      <p:graphicFrame>
        <p:nvGraphicFramePr>
          <p:cNvPr id="6" name="Content Placeholder 3"/>
          <p:cNvGraphicFramePr>
            <a:graphicFrameLocks/>
          </p:cNvGraphicFramePr>
          <p:nvPr>
            <p:extLst>
              <p:ext uri="{D42A27DB-BD31-4B8C-83A1-F6EECF244321}">
                <p14:modId xmlns:p14="http://schemas.microsoft.com/office/powerpoint/2010/main" val="3101308757"/>
              </p:ext>
            </p:extLst>
          </p:nvPr>
        </p:nvGraphicFramePr>
        <p:xfrm>
          <a:off x="129309" y="1448445"/>
          <a:ext cx="11342255" cy="5151530"/>
        </p:xfrm>
        <a:graphic>
          <a:graphicData uri="http://schemas.openxmlformats.org/drawingml/2006/table">
            <a:tbl>
              <a:tblPr firstRow="1" bandRow="1">
                <a:tableStyleId>{5C22544A-7EE6-4342-B048-85BDC9FD1C3A}</a:tableStyleId>
              </a:tblPr>
              <a:tblGrid>
                <a:gridCol w="853990">
                  <a:extLst>
                    <a:ext uri="{9D8B030D-6E8A-4147-A177-3AD203B41FA5}">
                      <a16:colId xmlns:a16="http://schemas.microsoft.com/office/drawing/2014/main" val="4093556288"/>
                    </a:ext>
                  </a:extLst>
                </a:gridCol>
                <a:gridCol w="5853450">
                  <a:extLst>
                    <a:ext uri="{9D8B030D-6E8A-4147-A177-3AD203B41FA5}">
                      <a16:colId xmlns:a16="http://schemas.microsoft.com/office/drawing/2014/main" val="1218002973"/>
                    </a:ext>
                  </a:extLst>
                </a:gridCol>
                <a:gridCol w="2221883">
                  <a:extLst>
                    <a:ext uri="{9D8B030D-6E8A-4147-A177-3AD203B41FA5}">
                      <a16:colId xmlns:a16="http://schemas.microsoft.com/office/drawing/2014/main" val="3355094114"/>
                    </a:ext>
                  </a:extLst>
                </a:gridCol>
                <a:gridCol w="2412932">
                  <a:extLst>
                    <a:ext uri="{9D8B030D-6E8A-4147-A177-3AD203B41FA5}">
                      <a16:colId xmlns:a16="http://schemas.microsoft.com/office/drawing/2014/main" val="3864966894"/>
                    </a:ext>
                  </a:extLst>
                </a:gridCol>
              </a:tblGrid>
              <a:tr h="480614">
                <a:tc>
                  <a:txBody>
                    <a:bodyPr/>
                    <a:lstStyle/>
                    <a:p>
                      <a:r>
                        <a:rPr lang="en-GB" dirty="0" smtClean="0"/>
                        <a:t>Talk</a:t>
                      </a:r>
                      <a:endParaRPr lang="en-GB" dirty="0"/>
                    </a:p>
                  </a:txBody>
                  <a:tcPr/>
                </a:tc>
                <a:tc>
                  <a:txBody>
                    <a:bodyPr/>
                    <a:lstStyle/>
                    <a:p>
                      <a:r>
                        <a:rPr lang="en-GB" dirty="0" smtClean="0"/>
                        <a:t>Title</a:t>
                      </a:r>
                      <a:endParaRPr lang="en-GB" dirty="0"/>
                    </a:p>
                  </a:txBody>
                  <a:tcPr/>
                </a:tc>
                <a:tc>
                  <a:txBody>
                    <a:bodyPr/>
                    <a:lstStyle/>
                    <a:p>
                      <a:pPr algn="ctr"/>
                      <a:r>
                        <a:rPr lang="en-GB" dirty="0" smtClean="0"/>
                        <a:t>Time Period</a:t>
                      </a:r>
                      <a:endParaRPr lang="en-GB" dirty="0"/>
                    </a:p>
                  </a:txBody>
                  <a:tcPr/>
                </a:tc>
                <a:tc>
                  <a:txBody>
                    <a:bodyPr/>
                    <a:lstStyle/>
                    <a:p>
                      <a:pPr algn="ctr"/>
                      <a:r>
                        <a:rPr lang="en-GB" dirty="0" smtClean="0"/>
                        <a:t>Date of Talk</a:t>
                      </a:r>
                      <a:endParaRPr lang="en-GB" dirty="0"/>
                    </a:p>
                  </a:txBody>
                  <a:tcPr/>
                </a:tc>
                <a:extLst>
                  <a:ext uri="{0D108BD9-81ED-4DB2-BD59-A6C34878D82A}">
                    <a16:rowId xmlns:a16="http://schemas.microsoft.com/office/drawing/2014/main" val="1861440900"/>
                  </a:ext>
                </a:extLst>
              </a:tr>
              <a:tr h="655073">
                <a:tc>
                  <a:txBody>
                    <a:bodyPr/>
                    <a:lstStyle/>
                    <a:p>
                      <a:r>
                        <a:rPr lang="en-GB" sz="2400" dirty="0" smtClean="0">
                          <a:latin typeface="Arial" panose="020B0604020202020204" pitchFamily="34" charset="0"/>
                          <a:cs typeface="Arial" panose="020B0604020202020204" pitchFamily="34" charset="0"/>
                        </a:rPr>
                        <a:t>23</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USA</a:t>
                      </a:r>
                      <a:r>
                        <a:rPr lang="en-GB" sz="2400" baseline="0" dirty="0" smtClean="0">
                          <a:latin typeface="Arial" panose="020B0604020202020204" pitchFamily="34" charset="0"/>
                          <a:cs typeface="Arial" panose="020B0604020202020204" pitchFamily="34" charset="0"/>
                        </a:rPr>
                        <a:t> and the 20</a:t>
                      </a:r>
                      <a:r>
                        <a:rPr lang="en-GB" sz="2400" baseline="30000" dirty="0" smtClean="0">
                          <a:latin typeface="Arial" panose="020B0604020202020204" pitchFamily="34" charset="0"/>
                          <a:cs typeface="Arial" panose="020B0604020202020204" pitchFamily="34" charset="0"/>
                        </a:rPr>
                        <a:t>th</a:t>
                      </a:r>
                      <a:r>
                        <a:rPr lang="en-GB" sz="2400" baseline="0" dirty="0" smtClean="0">
                          <a:latin typeface="Arial" panose="020B0604020202020204" pitchFamily="34" charset="0"/>
                          <a:cs typeface="Arial" panose="020B0604020202020204" pitchFamily="34" charset="0"/>
                        </a:rPr>
                        <a:t> Century</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1898-1900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September</a:t>
                      </a:r>
                      <a:r>
                        <a:rPr lang="en-GB" sz="2400" baseline="0" dirty="0" smtClean="0">
                          <a:latin typeface="Arial" panose="020B0604020202020204" pitchFamily="34" charset="0"/>
                          <a:cs typeface="Arial" panose="020B0604020202020204" pitchFamily="34" charset="0"/>
                        </a:rPr>
                        <a:t> 2nd</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07754052"/>
                  </a:ext>
                </a:extLst>
              </a:tr>
              <a:tr h="564442">
                <a:tc>
                  <a:txBody>
                    <a:bodyPr/>
                    <a:lstStyle/>
                    <a:p>
                      <a:r>
                        <a:rPr lang="en-GB" sz="2400" dirty="0" smtClean="0">
                          <a:latin typeface="Arial" panose="020B0604020202020204" pitchFamily="34" charset="0"/>
                          <a:cs typeface="Arial" panose="020B0604020202020204" pitchFamily="34" charset="0"/>
                        </a:rPr>
                        <a:t>24</a:t>
                      </a:r>
                      <a:endParaRPr lang="en-GB" sz="2400" dirty="0">
                        <a:latin typeface="Arial" panose="020B0604020202020204" pitchFamily="34" charset="0"/>
                        <a:cs typeface="Arial" panose="020B0604020202020204" pitchFamily="34" charset="0"/>
                      </a:endParaRPr>
                    </a:p>
                  </a:txBody>
                  <a:tcPr/>
                </a:tc>
                <a:tc>
                  <a:txBody>
                    <a:bodyPr/>
                    <a:lstStyle/>
                    <a:p>
                      <a:r>
                        <a:rPr lang="en-GB" sz="2400" baseline="0" dirty="0" smtClean="0">
                          <a:latin typeface="Arial" panose="020B0604020202020204" pitchFamily="34" charset="0"/>
                          <a:cs typeface="Arial" panose="020B0604020202020204" pitchFamily="34" charset="0"/>
                        </a:rPr>
                        <a:t>The Progressive era</a:t>
                      </a:r>
                      <a:endParaRPr lang="en-GB" sz="2400" dirty="0" smtClean="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1900-1916</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September 16th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45655905"/>
                  </a:ext>
                </a:extLst>
              </a:tr>
              <a:tr h="729574">
                <a:tc>
                  <a:txBody>
                    <a:bodyPr/>
                    <a:lstStyle/>
                    <a:p>
                      <a:r>
                        <a:rPr lang="en-GB" sz="2400" dirty="0" smtClean="0">
                          <a:latin typeface="Arial" panose="020B0604020202020204" pitchFamily="34" charset="0"/>
                          <a:cs typeface="Arial" panose="020B0604020202020204" pitchFamily="34" charset="0"/>
                        </a:rPr>
                        <a:t>25</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USA  and world War One</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1914-1918</a:t>
                      </a:r>
                      <a:endParaRPr lang="en-GB" sz="2400" dirty="0">
                        <a:latin typeface="Arial" panose="020B0604020202020204" pitchFamily="34" charset="0"/>
                        <a:cs typeface="Arial" panose="020B0604020202020204" pitchFamily="34" charset="0"/>
                      </a:endParaRPr>
                    </a:p>
                  </a:txBody>
                  <a:tcPr/>
                </a:tc>
                <a:tc>
                  <a:txBody>
                    <a:bodyPr/>
                    <a:lstStyle/>
                    <a:p>
                      <a:pPr marL="0" algn="ctr" defTabSz="457200" rtl="0" eaLnBrk="1" latinLnBrk="0" hangingPunct="1"/>
                      <a:r>
                        <a:rPr lang="en-GB" sz="2400" kern="1200" dirty="0" smtClean="0">
                          <a:solidFill>
                            <a:schemeClr val="dk1"/>
                          </a:solidFill>
                          <a:latin typeface="Arial" panose="020B0604020202020204" pitchFamily="34" charset="0"/>
                          <a:ea typeface="+mn-ea"/>
                          <a:cs typeface="Arial" panose="020B0604020202020204" pitchFamily="34" charset="0"/>
                        </a:rPr>
                        <a:t>October</a:t>
                      </a:r>
                      <a:r>
                        <a:rPr lang="en-GB" sz="2400" kern="1200" baseline="0" dirty="0" smtClean="0">
                          <a:solidFill>
                            <a:schemeClr val="dk1"/>
                          </a:solidFill>
                          <a:latin typeface="Arial" panose="020B0604020202020204" pitchFamily="34" charset="0"/>
                          <a:ea typeface="+mn-ea"/>
                          <a:cs typeface="Arial" panose="020B0604020202020204" pitchFamily="34" charset="0"/>
                        </a:rPr>
                        <a:t> 21st</a:t>
                      </a:r>
                      <a:endParaRPr lang="en-GB" sz="2400" kern="120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502191017"/>
                  </a:ext>
                </a:extLst>
              </a:tr>
              <a:tr h="674142">
                <a:tc>
                  <a:txBody>
                    <a:bodyPr/>
                    <a:lstStyle/>
                    <a:p>
                      <a:r>
                        <a:rPr lang="en-GB" sz="2400" dirty="0" smtClean="0">
                          <a:latin typeface="Arial" panose="020B0604020202020204" pitchFamily="34" charset="0"/>
                          <a:cs typeface="Arial" panose="020B0604020202020204" pitchFamily="34" charset="0"/>
                        </a:rPr>
                        <a:t>26</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The</a:t>
                      </a:r>
                      <a:r>
                        <a:rPr lang="en-GB" sz="2400" baseline="0" dirty="0" smtClean="0">
                          <a:latin typeface="Arial" panose="020B0604020202020204" pitchFamily="34" charset="0"/>
                          <a:cs typeface="Arial" panose="020B0604020202020204" pitchFamily="34" charset="0"/>
                        </a:rPr>
                        <a:t> retreat to “normalcy’</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1919-1920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November 4th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69025345"/>
                  </a:ext>
                </a:extLst>
              </a:tr>
              <a:tr h="674142">
                <a:tc>
                  <a:txBody>
                    <a:bodyPr/>
                    <a:lstStyle/>
                    <a:p>
                      <a:r>
                        <a:rPr lang="en-GB" sz="2400" dirty="0" smtClean="0">
                          <a:latin typeface="Arial" panose="020B0604020202020204" pitchFamily="34" charset="0"/>
                          <a:cs typeface="Arial" panose="020B0604020202020204" pitchFamily="34" charset="0"/>
                        </a:rPr>
                        <a:t>26</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The Roaring Twenties</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1921-1929</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November</a:t>
                      </a:r>
                      <a:r>
                        <a:rPr lang="en-GB" sz="2400" baseline="0" dirty="0" smtClean="0">
                          <a:latin typeface="Arial" panose="020B0604020202020204" pitchFamily="34" charset="0"/>
                          <a:cs typeface="Arial" panose="020B0604020202020204" pitchFamily="34" charset="0"/>
                        </a:rPr>
                        <a:t> 18th</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86748484"/>
                  </a:ext>
                </a:extLst>
              </a:tr>
              <a:tr h="730547">
                <a:tc>
                  <a:txBody>
                    <a:bodyPr/>
                    <a:lstStyle/>
                    <a:p>
                      <a:r>
                        <a:rPr lang="en-GB" sz="2400" dirty="0" smtClean="0">
                          <a:latin typeface="Arial" panose="020B0604020202020204" pitchFamily="34" charset="0"/>
                          <a:cs typeface="Arial" panose="020B0604020202020204" pitchFamily="34" charset="0"/>
                        </a:rPr>
                        <a:t>27</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Great Depression and</a:t>
                      </a:r>
                      <a:r>
                        <a:rPr lang="en-GB" sz="2400" baseline="0" dirty="0" smtClean="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New Deal</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1929-1941</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December 2nd</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97807227"/>
                  </a:ext>
                </a:extLst>
              </a:tr>
              <a:tr h="642996">
                <a:tc>
                  <a:txBody>
                    <a:bodyPr/>
                    <a:lstStyle/>
                    <a:p>
                      <a:r>
                        <a:rPr lang="en-GB" sz="2400" dirty="0" smtClean="0">
                          <a:latin typeface="Arial" panose="020B0604020202020204" pitchFamily="34" charset="0"/>
                          <a:cs typeface="Arial" panose="020B0604020202020204" pitchFamily="34" charset="0"/>
                        </a:rPr>
                        <a:t>29</a:t>
                      </a:r>
                      <a:endParaRPr lang="en-GB" sz="2400" dirty="0">
                        <a:latin typeface="Arial" panose="020B0604020202020204" pitchFamily="34" charset="0"/>
                        <a:cs typeface="Arial" panose="020B0604020202020204" pitchFamily="34" charset="0"/>
                      </a:endParaRPr>
                    </a:p>
                  </a:txBody>
                  <a:tcPr/>
                </a:tc>
                <a:tc>
                  <a:txBody>
                    <a:bodyPr/>
                    <a:lstStyle/>
                    <a:p>
                      <a:r>
                        <a:rPr lang="en-GB" sz="2400" dirty="0" smtClean="0">
                          <a:latin typeface="Arial" panose="020B0604020202020204" pitchFamily="34" charset="0"/>
                          <a:cs typeface="Arial" panose="020B0604020202020204" pitchFamily="34" charset="0"/>
                        </a:rPr>
                        <a:t>Isolationism interrupted</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1932-1941</a:t>
                      </a:r>
                      <a:endParaRPr lang="en-GB" sz="2400" dirty="0">
                        <a:latin typeface="Arial" panose="020B0604020202020204" pitchFamily="34" charset="0"/>
                        <a:cs typeface="Arial" panose="020B0604020202020204" pitchFamily="34" charset="0"/>
                      </a:endParaRPr>
                    </a:p>
                  </a:txBody>
                  <a:tcPr/>
                </a:tc>
                <a:tc>
                  <a:txBody>
                    <a:bodyPr/>
                    <a:lstStyle/>
                    <a:p>
                      <a:pPr marL="0" algn="ctr" defTabSz="457200" rtl="0" eaLnBrk="1" latinLnBrk="0" hangingPunct="1"/>
                      <a:r>
                        <a:rPr lang="en-GB" sz="2400" kern="1200" dirty="0" smtClean="0">
                          <a:solidFill>
                            <a:schemeClr val="dk1"/>
                          </a:solidFill>
                          <a:latin typeface="Arial" panose="020B0604020202020204" pitchFamily="34" charset="0"/>
                          <a:ea typeface="+mn-ea"/>
                          <a:cs typeface="Arial" panose="020B0604020202020204" pitchFamily="34" charset="0"/>
                        </a:rPr>
                        <a:t>December 16th</a:t>
                      </a:r>
                      <a:endParaRPr lang="en-GB" sz="2400" kern="1200" dirty="0">
                        <a:solidFill>
                          <a:schemeClr val="dk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753344812"/>
                  </a:ext>
                </a:extLst>
              </a:tr>
            </a:tbl>
          </a:graphicData>
        </a:graphic>
      </p:graphicFrame>
      <p:pic>
        <p:nvPicPr>
          <p:cNvPr id="1026" name="Picture 2" descr="Free Check Marks, Download Free Check Marks png images, Free ClipAr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893" y="1888465"/>
            <a:ext cx="689124" cy="7133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Check Marks, Download Free Check Marks png images, Free ClipAr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5318" y="2455644"/>
            <a:ext cx="689124" cy="713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5853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2" y="0"/>
            <a:ext cx="10372436" cy="1280890"/>
          </a:xfrm>
        </p:spPr>
        <p:txBody>
          <a:bodyPr>
            <a:normAutofit/>
          </a:bodyPr>
          <a:lstStyle/>
          <a:p>
            <a:pPr algn="ctr"/>
            <a:r>
              <a:rPr lang="en-GB" dirty="0" smtClean="0"/>
              <a:t>End of the Revolution</a:t>
            </a:r>
            <a:br>
              <a:rPr lang="en-GB" dirty="0" smtClean="0"/>
            </a:br>
            <a:r>
              <a:rPr lang="en-GB" dirty="0" smtClean="0"/>
              <a:t>…</a:t>
            </a:r>
            <a:endParaRPr lang="en-GB" dirty="0">
              <a:latin typeface="Arial" panose="020B0604020202020204" pitchFamily="34" charset="0"/>
              <a:cs typeface="Arial" panose="020B0604020202020204" pitchFamily="34" charset="0"/>
            </a:endParaRPr>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21" y="748146"/>
            <a:ext cx="7669434" cy="60174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971554" y="671398"/>
            <a:ext cx="2977097"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Carrazon persuades</a:t>
            </a:r>
          </a:p>
          <a:p>
            <a:r>
              <a:rPr lang="en-GB" sz="2400" dirty="0">
                <a:latin typeface="Arial" panose="020B0604020202020204" pitchFamily="34" charset="0"/>
                <a:cs typeface="Arial" panose="020B0604020202020204" pitchFamily="34" charset="0"/>
              </a:rPr>
              <a:t>Villa to “retire”</a:t>
            </a:r>
          </a:p>
        </p:txBody>
      </p:sp>
      <p:sp>
        <p:nvSpPr>
          <p:cNvPr id="8" name="TextBox 7"/>
          <p:cNvSpPr txBox="1"/>
          <p:nvPr/>
        </p:nvSpPr>
        <p:spPr>
          <a:xfrm>
            <a:off x="8051825" y="2105701"/>
            <a:ext cx="4064761"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Sets up Peace Treaty </a:t>
            </a:r>
            <a:r>
              <a:rPr lang="en-GB" sz="2400" dirty="0" smtClean="0">
                <a:latin typeface="Arial" panose="020B0604020202020204" pitchFamily="34" charset="0"/>
                <a:cs typeface="Arial" panose="020B0604020202020204" pitchFamily="34" charset="0"/>
              </a:rPr>
              <a:t>with Zapata…has him shot</a:t>
            </a:r>
            <a:endParaRPr lang="en-GB" sz="2400" dirty="0">
              <a:latin typeface="Arial" panose="020B0604020202020204" pitchFamily="34" charset="0"/>
              <a:cs typeface="Arial" panose="020B0604020202020204" pitchFamily="34" charset="0"/>
            </a:endParaRPr>
          </a:p>
        </p:txBody>
      </p:sp>
      <p:sp>
        <p:nvSpPr>
          <p:cNvPr id="9" name="TextBox 8"/>
          <p:cNvSpPr txBox="1"/>
          <p:nvPr/>
        </p:nvSpPr>
        <p:spPr>
          <a:xfrm>
            <a:off x="8036398" y="2837564"/>
            <a:ext cx="184731" cy="461665"/>
          </a:xfrm>
          <a:prstGeom prst="rect">
            <a:avLst/>
          </a:prstGeom>
          <a:noFill/>
        </p:spPr>
        <p:txBody>
          <a:bodyPr wrap="none" rtlCol="0">
            <a:spAutoFit/>
          </a:bodyPr>
          <a:lstStyle/>
          <a:p>
            <a:endParaRPr lang="en-GB" sz="2400" dirty="0">
              <a:latin typeface="Arial" panose="020B0604020202020204" pitchFamily="34" charset="0"/>
              <a:cs typeface="Arial" panose="020B0604020202020204" pitchFamily="34" charset="0"/>
            </a:endParaRPr>
          </a:p>
        </p:txBody>
      </p:sp>
      <p:sp>
        <p:nvSpPr>
          <p:cNvPr id="10" name="TextBox 9"/>
          <p:cNvSpPr txBox="1"/>
          <p:nvPr/>
        </p:nvSpPr>
        <p:spPr>
          <a:xfrm>
            <a:off x="8029254" y="3604944"/>
            <a:ext cx="4235017" cy="830997"/>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General Obregon seizes power…Carrazon shot </a:t>
            </a:r>
            <a:endParaRPr lang="en-GB" sz="2400" dirty="0">
              <a:latin typeface="Arial" panose="020B0604020202020204" pitchFamily="34" charset="0"/>
              <a:cs typeface="Arial" panose="020B0604020202020204" pitchFamily="34" charset="0"/>
            </a:endParaRPr>
          </a:p>
        </p:txBody>
      </p:sp>
      <p:sp>
        <p:nvSpPr>
          <p:cNvPr id="12" name="TextBox 11"/>
          <p:cNvSpPr txBox="1"/>
          <p:nvPr/>
        </p:nvSpPr>
        <p:spPr>
          <a:xfrm>
            <a:off x="8037542" y="5024678"/>
            <a:ext cx="3299301"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Obregon becomes first</a:t>
            </a:r>
          </a:p>
          <a:p>
            <a:r>
              <a:rPr lang="en-GB" sz="2400" dirty="0">
                <a:latin typeface="Arial" panose="020B0604020202020204" pitchFamily="34" charset="0"/>
                <a:cs typeface="Arial" panose="020B0604020202020204" pitchFamily="34" charset="0"/>
              </a:rPr>
              <a:t>President </a:t>
            </a:r>
            <a:r>
              <a:rPr lang="en-GB" sz="2400" dirty="0" smtClean="0">
                <a:latin typeface="Arial" panose="020B0604020202020204" pitchFamily="34" charset="0"/>
                <a:cs typeface="Arial" panose="020B0604020202020204" pitchFamily="34" charset="0"/>
              </a:rPr>
              <a:t>1920-1924</a:t>
            </a:r>
          </a:p>
          <a:p>
            <a:r>
              <a:rPr lang="en-GB" sz="2400" dirty="0" smtClean="0">
                <a:latin typeface="Arial" panose="020B0604020202020204" pitchFamily="34" charset="0"/>
                <a:cs typeface="Arial" panose="020B0604020202020204" pitchFamily="34" charset="0"/>
              </a:rPr>
              <a:t>….has Villa shot</a:t>
            </a:r>
          </a:p>
          <a:p>
            <a:r>
              <a:rPr lang="en-GB" sz="2400" dirty="0" smtClean="0">
                <a:latin typeface="Arial" panose="020B0604020202020204" pitchFamily="34" charset="0"/>
                <a:cs typeface="Arial" panose="020B0604020202020204" pitchFamily="34" charset="0"/>
              </a:rPr>
              <a:t>….assassinated 1928</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734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9725" y="3699819"/>
            <a:ext cx="8911687" cy="1280890"/>
          </a:xfrm>
        </p:spPr>
        <p:txBody>
          <a:bodyPr/>
          <a:lstStyle/>
          <a:p>
            <a:r>
              <a:rPr lang="en-GB" dirty="0" smtClean="0"/>
              <a:t>Maintaining Neutrality 1914-1917</a:t>
            </a:r>
            <a:endParaRPr lang="en-GB" dirty="0"/>
          </a:p>
        </p:txBody>
      </p:sp>
    </p:spTree>
    <p:extLst>
      <p:ext uri="{BB962C8B-B14F-4D97-AF65-F5344CB8AC3E}">
        <p14:creationId xmlns:p14="http://schemas.microsoft.com/office/powerpoint/2010/main" val="37491098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288" y="0"/>
            <a:ext cx="8911687" cy="1280890"/>
          </a:xfrm>
        </p:spPr>
        <p:txBody>
          <a:bodyPr/>
          <a:lstStyle/>
          <a:p>
            <a:pPr algn="ctr"/>
            <a:r>
              <a:rPr lang="en-GB" dirty="0" smtClean="0"/>
              <a:t>World War One</a:t>
            </a:r>
            <a:endParaRPr lang="en-GB" dirty="0"/>
          </a:p>
        </p:txBody>
      </p:sp>
      <p:sp>
        <p:nvSpPr>
          <p:cNvPr id="3" name="Content Placeholder 2"/>
          <p:cNvSpPr>
            <a:spLocks noGrp="1"/>
          </p:cNvSpPr>
          <p:nvPr>
            <p:ph idx="1"/>
          </p:nvPr>
        </p:nvSpPr>
        <p:spPr>
          <a:xfrm>
            <a:off x="1579421" y="914400"/>
            <a:ext cx="11240654" cy="5943599"/>
          </a:xfrm>
        </p:spPr>
        <p:txBody>
          <a:bodyPr>
            <a:noAutofit/>
          </a:bodyPr>
          <a:lstStyle/>
          <a:p>
            <a:r>
              <a:rPr lang="en-GB" sz="2400" dirty="0" smtClean="0">
                <a:latin typeface="Arial" panose="020B0604020202020204" pitchFamily="34" charset="0"/>
                <a:cs typeface="Arial" panose="020B0604020202020204" pitchFamily="34" charset="0"/>
              </a:rPr>
              <a:t>War breaks out August 1914</a:t>
            </a:r>
          </a:p>
          <a:p>
            <a:pPr lvl="1"/>
            <a:r>
              <a:rPr lang="en-GB" sz="2400" dirty="0">
                <a:latin typeface="Arial" panose="020B0604020202020204" pitchFamily="34" charset="0"/>
                <a:cs typeface="Arial" panose="020B0604020202020204" pitchFamily="34" charset="0"/>
              </a:rPr>
              <a:t>Heir to Austrian throne assassinated by Serbian nationalists</a:t>
            </a:r>
          </a:p>
          <a:p>
            <a:pPr lvl="1"/>
            <a:r>
              <a:rPr lang="en-GB" sz="2400" dirty="0">
                <a:latin typeface="Arial" panose="020B0604020202020204" pitchFamily="34" charset="0"/>
                <a:cs typeface="Arial" panose="020B0604020202020204" pitchFamily="34" charset="0"/>
              </a:rPr>
              <a:t>Alliances triggered: Germany/ Austria/ Ottomans vs France, Russia, Britain</a:t>
            </a:r>
          </a:p>
          <a:p>
            <a:pPr lvl="1"/>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President Wilson: US neutrality with no preference </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British announce blockade all trade to Germany November 1914</a:t>
            </a:r>
          </a:p>
          <a:p>
            <a:pPr lvl="1"/>
            <a:r>
              <a:rPr lang="en-GB" sz="2200" dirty="0" smtClean="0">
                <a:latin typeface="Arial" panose="020B0604020202020204" pitchFamily="34" charset="0"/>
                <a:cs typeface="Arial" panose="020B0604020202020204" pitchFamily="34" charset="0"/>
              </a:rPr>
              <a:t>Wilson protests…demands “freedom of the seas”</a:t>
            </a:r>
          </a:p>
          <a:p>
            <a:pPr lvl="1"/>
            <a:r>
              <a:rPr lang="en-GB" sz="2400" dirty="0" smtClean="0">
                <a:latin typeface="Arial" panose="020B0604020202020204" pitchFamily="34" charset="0"/>
                <a:cs typeface="Arial" panose="020B0604020202020204" pitchFamily="34" charset="0"/>
              </a:rPr>
              <a:t>Britain rejects demand </a:t>
            </a:r>
          </a:p>
          <a:p>
            <a:pPr lvl="1"/>
            <a:r>
              <a:rPr lang="en-GB" sz="2400" dirty="0" smtClean="0">
                <a:latin typeface="Arial" panose="020B0604020202020204" pitchFamily="34" charset="0"/>
                <a:cs typeface="Arial" panose="020B0604020202020204" pitchFamily="34" charset="0"/>
              </a:rPr>
              <a:t>Agrees to purchase goods on any American ship seized</a:t>
            </a:r>
          </a:p>
          <a:p>
            <a:pPr lvl="1"/>
            <a:r>
              <a:rPr lang="en-GB" sz="2400" dirty="0" smtClean="0">
                <a:latin typeface="Arial" panose="020B0604020202020204" pitchFamily="34" charset="0"/>
                <a:cs typeface="Arial" panose="020B0604020202020204" pitchFamily="34" charset="0"/>
              </a:rPr>
              <a:t>Wilson agrees to British terms and offers loans </a:t>
            </a:r>
          </a:p>
        </p:txBody>
      </p:sp>
    </p:spTree>
    <p:extLst>
      <p:ext uri="{BB962C8B-B14F-4D97-AF65-F5344CB8AC3E}">
        <p14:creationId xmlns:p14="http://schemas.microsoft.com/office/powerpoint/2010/main" val="171753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9990" y="123442"/>
            <a:ext cx="8911687" cy="1280890"/>
          </a:xfrm>
        </p:spPr>
        <p:txBody>
          <a:bodyPr/>
          <a:lstStyle/>
          <a:p>
            <a:pPr algn="ctr"/>
            <a:r>
              <a:rPr lang="en-GB" dirty="0" smtClean="0"/>
              <a:t>Americans vs War</a:t>
            </a:r>
            <a:endParaRPr lang="en-GB" dirty="0"/>
          </a:p>
        </p:txBody>
      </p:sp>
      <p:sp>
        <p:nvSpPr>
          <p:cNvPr id="3" name="Content Placeholder 2"/>
          <p:cNvSpPr>
            <a:spLocks noGrp="1"/>
          </p:cNvSpPr>
          <p:nvPr>
            <p:ph idx="1"/>
          </p:nvPr>
        </p:nvSpPr>
        <p:spPr>
          <a:xfrm>
            <a:off x="5514109" y="942109"/>
            <a:ext cx="6753306" cy="5846618"/>
          </a:xfrm>
        </p:spPr>
        <p:txBody>
          <a:bodyPr>
            <a:normAutofit fontScale="92500" lnSpcReduction="20000"/>
          </a:bodyPr>
          <a:lstStyle/>
          <a:p>
            <a:r>
              <a:rPr lang="en-GB" sz="2400" dirty="0" smtClean="0">
                <a:latin typeface="Arial" panose="020B0604020202020204" pitchFamily="34" charset="0"/>
                <a:cs typeface="Arial" panose="020B0604020202020204" pitchFamily="34" charset="0"/>
              </a:rPr>
              <a:t>Wilson anglophile….frequent visitor, admirer Oxford</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Large </a:t>
            </a:r>
            <a:r>
              <a:rPr lang="en-GB" sz="2400" dirty="0">
                <a:latin typeface="Arial" panose="020B0604020202020204" pitchFamily="34" charset="0"/>
                <a:cs typeface="Arial" panose="020B0604020202020204" pitchFamily="34" charset="0"/>
              </a:rPr>
              <a:t>German &amp; Irish population 1910</a:t>
            </a:r>
          </a:p>
          <a:p>
            <a:pPr marL="742950" lvl="2" indent="-342900"/>
            <a:r>
              <a:rPr lang="en-GB" sz="2200" dirty="0">
                <a:latin typeface="Arial" panose="020B0604020202020204" pitchFamily="34" charset="0"/>
                <a:cs typeface="Arial" panose="020B0604020202020204" pitchFamily="34" charset="0"/>
              </a:rPr>
              <a:t>50% British</a:t>
            </a:r>
          </a:p>
          <a:p>
            <a:pPr marL="742950" lvl="2" indent="-342900"/>
            <a:r>
              <a:rPr lang="en-GB" sz="2200" dirty="0">
                <a:latin typeface="Arial" panose="020B0604020202020204" pitchFamily="34" charset="0"/>
                <a:cs typeface="Arial" panose="020B0604020202020204" pitchFamily="34" charset="0"/>
              </a:rPr>
              <a:t>15%  German</a:t>
            </a:r>
          </a:p>
          <a:p>
            <a:pPr marL="742950" lvl="2" indent="-342900"/>
            <a:r>
              <a:rPr lang="en-GB" sz="2200" dirty="0">
                <a:latin typeface="Arial" panose="020B0604020202020204" pitchFamily="34" charset="0"/>
                <a:cs typeface="Arial" panose="020B0604020202020204" pitchFamily="34" charset="0"/>
              </a:rPr>
              <a:t>10% Irish</a:t>
            </a:r>
          </a:p>
          <a:p>
            <a:pPr lvl="1"/>
            <a:endParaRPr lang="en-GB" dirty="0" smtClean="0"/>
          </a:p>
          <a:p>
            <a:endParaRPr lang="en-GB" dirty="0"/>
          </a:p>
          <a:p>
            <a:r>
              <a:rPr lang="en-GB" sz="2600" dirty="0">
                <a:latin typeface="Arial" panose="020B0604020202020204" pitchFamily="34" charset="0"/>
                <a:cs typeface="Arial" panose="020B0604020202020204" pitchFamily="34" charset="0"/>
              </a:rPr>
              <a:t>Republicans pro war</a:t>
            </a:r>
          </a:p>
          <a:p>
            <a:pPr marL="742950" lvl="2" indent="-342900"/>
            <a:r>
              <a:rPr lang="en-GB" sz="2400" dirty="0">
                <a:latin typeface="Arial" panose="020B0604020202020204" pitchFamily="34" charset="0"/>
                <a:cs typeface="Arial" panose="020B0604020202020204" pitchFamily="34" charset="0"/>
              </a:rPr>
              <a:t>Theodore Roosevelt “dog of war</a:t>
            </a:r>
            <a:r>
              <a:rPr lang="en-GB" sz="2400" dirty="0" smtClean="0">
                <a:latin typeface="Arial" panose="020B0604020202020204" pitchFamily="34" charset="0"/>
                <a:cs typeface="Arial" panose="020B0604020202020204" pitchFamily="34" charset="0"/>
              </a:rPr>
              <a:t>”</a:t>
            </a:r>
          </a:p>
          <a:p>
            <a:pPr marL="742950" lvl="2" indent="-342900"/>
            <a:r>
              <a:rPr lang="en-GB" sz="2400" dirty="0" smtClean="0">
                <a:latin typeface="Arial" panose="020B0604020202020204" pitchFamily="34" charset="0"/>
                <a:cs typeface="Arial" panose="020B0604020202020204" pitchFamily="34" charset="0"/>
              </a:rPr>
              <a:t>Declare Wilson is weak</a:t>
            </a:r>
            <a:endParaRPr lang="en-GB" sz="2400" dirty="0">
              <a:latin typeface="Arial" panose="020B0604020202020204" pitchFamily="34" charset="0"/>
              <a:cs typeface="Arial" panose="020B0604020202020204" pitchFamily="34" charset="0"/>
            </a:endParaRPr>
          </a:p>
          <a:p>
            <a:endParaRPr lang="en-GB" sz="2600" dirty="0">
              <a:latin typeface="Arial" panose="020B0604020202020204" pitchFamily="34" charset="0"/>
              <a:cs typeface="Arial" panose="020B0604020202020204" pitchFamily="34" charset="0"/>
            </a:endParaRPr>
          </a:p>
          <a:p>
            <a:endParaRPr lang="en-GB" dirty="0" smtClean="0"/>
          </a:p>
          <a:p>
            <a:r>
              <a:rPr lang="en-GB" sz="2800" dirty="0">
                <a:latin typeface="Arial" panose="020B0604020202020204" pitchFamily="34" charset="0"/>
                <a:cs typeface="Arial" panose="020B0604020202020204" pitchFamily="34" charset="0"/>
              </a:rPr>
              <a:t>Wilson committed to peace</a:t>
            </a:r>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a:p>
        </p:txBody>
      </p:sp>
      <p:pic>
        <p:nvPicPr>
          <p:cNvPr id="819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2270"/>
            <a:ext cx="5504873" cy="50957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0242" y="1340414"/>
            <a:ext cx="4838184" cy="400110"/>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US 1914 cartoon: “Dogs of war kept out!”</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451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3106" y="134583"/>
            <a:ext cx="8911687" cy="1280890"/>
          </a:xfrm>
        </p:spPr>
        <p:txBody>
          <a:bodyPr/>
          <a:lstStyle/>
          <a:p>
            <a:pPr algn="ctr"/>
            <a:r>
              <a:rPr lang="en-GB" dirty="0" smtClean="0"/>
              <a:t>Belgian atrocities</a:t>
            </a:r>
            <a:endParaRPr lang="en-GB" dirty="0"/>
          </a:p>
        </p:txBody>
      </p:sp>
      <p:sp>
        <p:nvSpPr>
          <p:cNvPr id="4" name="TextBox 3"/>
          <p:cNvSpPr txBox="1"/>
          <p:nvPr/>
        </p:nvSpPr>
        <p:spPr>
          <a:xfrm>
            <a:off x="6289267" y="952584"/>
            <a:ext cx="5339315" cy="1200329"/>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Germany invades Belgium</a:t>
            </a:r>
          </a:p>
          <a:p>
            <a:r>
              <a:rPr lang="en-GB" sz="2400" dirty="0" smtClean="0">
                <a:latin typeface="Arial" panose="020B0604020202020204" pitchFamily="34" charset="0"/>
                <a:cs typeface="Arial" panose="020B0604020202020204" pitchFamily="34" charset="0"/>
              </a:rPr>
              <a:t>…army mostly conscripts untrained</a:t>
            </a:r>
          </a:p>
          <a:p>
            <a:r>
              <a:rPr lang="en-GB" sz="2400" dirty="0" smtClean="0">
                <a:latin typeface="Arial" panose="020B0604020202020204" pitchFamily="34" charset="0"/>
                <a:cs typeface="Arial" panose="020B0604020202020204" pitchFamily="34" charset="0"/>
              </a:rPr>
              <a:t>…told Belgium would surrender</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6445363" y="2367460"/>
            <a:ext cx="3199915"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Belgian civilians resist</a:t>
            </a:r>
          </a:p>
        </p:txBody>
      </p:sp>
      <p:sp>
        <p:nvSpPr>
          <p:cNvPr id="6" name="TextBox 5"/>
          <p:cNvSpPr txBox="1"/>
          <p:nvPr/>
        </p:nvSpPr>
        <p:spPr>
          <a:xfrm>
            <a:off x="617027" y="1083893"/>
            <a:ext cx="5646097"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“Execution of the notables” </a:t>
            </a:r>
            <a:r>
              <a:rPr lang="en-GB" sz="2400" dirty="0" err="1" smtClean="0">
                <a:latin typeface="Arial" panose="020B0604020202020204" pitchFamily="34" charset="0"/>
                <a:cs typeface="Arial" panose="020B0604020202020204" pitchFamily="34" charset="0"/>
              </a:rPr>
              <a:t>Blegny</a:t>
            </a:r>
            <a:r>
              <a:rPr lang="en-GB" sz="2400" dirty="0" smtClean="0">
                <a:latin typeface="Arial" panose="020B0604020202020204" pitchFamily="34" charset="0"/>
                <a:cs typeface="Arial" panose="020B0604020202020204" pitchFamily="34" charset="0"/>
              </a:rPr>
              <a:t> 1914</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6538297" y="2989440"/>
            <a:ext cx="5552103"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German army goes bezerk</a:t>
            </a:r>
          </a:p>
          <a:p>
            <a:r>
              <a:rPr lang="en-GB" sz="2400" dirty="0">
                <a:latin typeface="Arial" panose="020B0604020202020204" pitchFamily="34" charset="0"/>
                <a:cs typeface="Arial" panose="020B0604020202020204" pitchFamily="34" charset="0"/>
              </a:rPr>
              <a:t>…5,000 civilians executed</a:t>
            </a:r>
          </a:p>
          <a:p>
            <a:r>
              <a:rPr lang="en-GB" sz="2400" dirty="0">
                <a:latin typeface="Arial" panose="020B0604020202020204" pitchFamily="34" charset="0"/>
                <a:cs typeface="Arial" panose="020B0604020202020204" pitchFamily="34" charset="0"/>
              </a:rPr>
              <a:t>…</a:t>
            </a:r>
            <a:r>
              <a:rPr lang="en-GB" sz="2400" dirty="0" smtClean="0">
                <a:latin typeface="Arial" panose="020B0604020202020204" pitchFamily="34" charset="0"/>
                <a:cs typeface="Arial" panose="020B0604020202020204" pitchFamily="34" charset="0"/>
              </a:rPr>
              <a:t>burn cathedral </a:t>
            </a:r>
            <a:r>
              <a:rPr lang="en-GB" sz="2400" dirty="0">
                <a:latin typeface="Arial" panose="020B0604020202020204" pitchFamily="34" charset="0"/>
                <a:cs typeface="Arial" panose="020B0604020202020204" pitchFamily="34" charset="0"/>
              </a:rPr>
              <a:t>city of </a:t>
            </a:r>
            <a:r>
              <a:rPr lang="en-GB" sz="2400" dirty="0" smtClean="0">
                <a:latin typeface="Arial" panose="020B0604020202020204" pitchFamily="34" charset="0"/>
                <a:cs typeface="Arial" panose="020B0604020202020204" pitchFamily="34" charset="0"/>
              </a:rPr>
              <a:t>Louvain</a:t>
            </a:r>
          </a:p>
          <a:p>
            <a:r>
              <a:rPr lang="en-GB" sz="2400" dirty="0" smtClean="0">
                <a:latin typeface="Arial" panose="020B0604020202020204" pitchFamily="34" charset="0"/>
                <a:cs typeface="Arial" panose="020B0604020202020204" pitchFamily="34" charset="0"/>
              </a:rPr>
              <a:t>…atrocities published (as in Cuba)</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6354905" y="4662651"/>
            <a:ext cx="5405647"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British commission </a:t>
            </a:r>
            <a:r>
              <a:rPr lang="en-GB" sz="2400" dirty="0" smtClean="0">
                <a:latin typeface="Arial" panose="020B0604020202020204" pitchFamily="34" charset="0"/>
                <a:cs typeface="Arial" panose="020B0604020202020204" pitchFamily="34" charset="0"/>
              </a:rPr>
              <a:t>Bryce Report 1915</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published in USA</a:t>
            </a:r>
          </a:p>
          <a:p>
            <a:r>
              <a:rPr lang="en-GB" sz="2400" dirty="0">
                <a:latin typeface="Arial" panose="020B0604020202020204" pitchFamily="34" charset="0"/>
                <a:cs typeface="Arial" panose="020B0604020202020204" pitchFamily="34" charset="0"/>
              </a:rPr>
              <a:t>….feeds anti </a:t>
            </a:r>
            <a:r>
              <a:rPr lang="en-GB" sz="2400" dirty="0" smtClean="0">
                <a:latin typeface="Arial" panose="020B0604020202020204" pitchFamily="34" charset="0"/>
                <a:cs typeface="Arial" panose="020B0604020202020204" pitchFamily="34" charset="0"/>
              </a:rPr>
              <a:t>German feelings</a:t>
            </a:r>
            <a:endParaRPr lang="en-GB" sz="2400" dirty="0">
              <a:latin typeface="Arial" panose="020B0604020202020204" pitchFamily="34" charset="0"/>
              <a:cs typeface="Arial" panose="020B0604020202020204" pitchFamily="34" charset="0"/>
            </a:endParaRPr>
          </a:p>
        </p:txBody>
      </p:sp>
      <p:sp>
        <p:nvSpPr>
          <p:cNvPr id="9" name="TextBox 8"/>
          <p:cNvSpPr txBox="1"/>
          <p:nvPr/>
        </p:nvSpPr>
        <p:spPr>
          <a:xfrm>
            <a:off x="6428986" y="6136087"/>
            <a:ext cx="4036682"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Propaganda…..but also true</a:t>
            </a:r>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536568"/>
            <a:ext cx="6301786" cy="532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53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9108" y="310073"/>
            <a:ext cx="8911687" cy="1280890"/>
          </a:xfrm>
        </p:spPr>
        <p:txBody>
          <a:bodyPr/>
          <a:lstStyle/>
          <a:p>
            <a:r>
              <a:rPr lang="en-GB" dirty="0" smtClean="0"/>
              <a:t>Submarine warfare 1914/15</a:t>
            </a:r>
            <a:endParaRPr lang="en-GB" dirty="0"/>
          </a:p>
        </p:txBody>
      </p:sp>
      <p:sp>
        <p:nvSpPr>
          <p:cNvPr id="5" name="TextBox 4"/>
          <p:cNvSpPr txBox="1"/>
          <p:nvPr/>
        </p:nvSpPr>
        <p:spPr>
          <a:xfrm>
            <a:off x="6335289" y="888882"/>
            <a:ext cx="3925305"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Stalemate on Western front</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6415031" y="1527808"/>
            <a:ext cx="4565673"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British blockade effective</a:t>
            </a:r>
          </a:p>
          <a:p>
            <a:r>
              <a:rPr lang="en-GB" sz="2400" dirty="0">
                <a:latin typeface="Arial" panose="020B0604020202020204" pitchFamily="34" charset="0"/>
                <a:cs typeface="Arial" panose="020B0604020202020204" pitchFamily="34" charset="0"/>
              </a:rPr>
              <a:t>…food shortages in Germany</a:t>
            </a:r>
          </a:p>
          <a:p>
            <a:r>
              <a:rPr lang="en-GB" sz="2400" dirty="0">
                <a:latin typeface="Arial" panose="020B0604020202020204" pitchFamily="34" charset="0"/>
                <a:cs typeface="Arial" panose="020B0604020202020204" pitchFamily="34" charset="0"/>
              </a:rPr>
              <a:t>…US accept British interference</a:t>
            </a:r>
          </a:p>
        </p:txBody>
      </p:sp>
      <p:sp>
        <p:nvSpPr>
          <p:cNvPr id="7" name="TextBox 6"/>
          <p:cNvSpPr txBox="1"/>
          <p:nvPr/>
        </p:nvSpPr>
        <p:spPr>
          <a:xfrm>
            <a:off x="6157351" y="2800809"/>
            <a:ext cx="5803740" cy="1569660"/>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Germany announce counter blockade</a:t>
            </a:r>
          </a:p>
          <a:p>
            <a:r>
              <a:rPr lang="en-GB" sz="2400" dirty="0" smtClean="0">
                <a:latin typeface="Arial" panose="020B0604020202020204" pitchFamily="34" charset="0"/>
                <a:cs typeface="Arial" panose="020B0604020202020204" pitchFamily="34" charset="0"/>
              </a:rPr>
              <a:t>…30 operational submarines 1914</a:t>
            </a:r>
          </a:p>
          <a:p>
            <a:r>
              <a:rPr lang="en-GB" sz="2400" dirty="0" smtClean="0">
                <a:latin typeface="Arial" panose="020B0604020202020204" pitchFamily="34" charset="0"/>
                <a:cs typeface="Arial" panose="020B0604020202020204" pitchFamily="34" charset="0"/>
              </a:rPr>
              <a:t>…sunk 21 merchant ships 1914</a:t>
            </a:r>
          </a:p>
          <a:p>
            <a:r>
              <a:rPr lang="en-GB" sz="2400" dirty="0" smtClean="0">
                <a:latin typeface="Arial" panose="020B0604020202020204" pitchFamily="34" charset="0"/>
                <a:cs typeface="Arial" panose="020B0604020202020204" pitchFamily="34" charset="0"/>
              </a:rPr>
              <a:t>…doubles fleet to 60 1915..overconfident        </a:t>
            </a:r>
          </a:p>
        </p:txBody>
      </p:sp>
      <p:sp>
        <p:nvSpPr>
          <p:cNvPr id="8" name="TextBox 7"/>
          <p:cNvSpPr txBox="1"/>
          <p:nvPr/>
        </p:nvSpPr>
        <p:spPr>
          <a:xfrm>
            <a:off x="6119662" y="4645703"/>
            <a:ext cx="6396303" cy="1938992"/>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Issue warning: sink “any” </a:t>
            </a:r>
            <a:r>
              <a:rPr lang="en-GB" sz="2400" b="1" u="sng" dirty="0">
                <a:latin typeface="Arial" panose="020B0604020202020204" pitchFamily="34" charset="0"/>
                <a:cs typeface="Arial" panose="020B0604020202020204" pitchFamily="34" charset="0"/>
              </a:rPr>
              <a:t>British </a:t>
            </a:r>
            <a:r>
              <a:rPr lang="en-GB" sz="2400" dirty="0" smtClean="0">
                <a:latin typeface="Arial" panose="020B0604020202020204" pitchFamily="34" charset="0"/>
                <a:cs typeface="Arial" panose="020B0604020202020204" pitchFamily="34" charset="0"/>
              </a:rPr>
              <a:t>ship</a:t>
            </a:r>
          </a:p>
          <a:p>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  …50 US newspapers</a:t>
            </a:r>
          </a:p>
          <a:p>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  …day before Lusitania leaves New York</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      with 1,900 passengers and crew</a:t>
            </a:r>
          </a:p>
          <a:p>
            <a:r>
              <a:rPr lang="en-GB" sz="2400" dirty="0" smtClean="0">
                <a:latin typeface="Arial" panose="020B0604020202020204" pitchFamily="34" charset="0"/>
                <a:cs typeface="Arial" panose="020B0604020202020204" pitchFamily="34" charset="0"/>
              </a:rPr>
              <a:t>……and 173 tons armaments (guns&amp; ammo) </a:t>
            </a:r>
          </a:p>
        </p:txBody>
      </p:sp>
      <p:pic>
        <p:nvPicPr>
          <p:cNvPr id="12" name="Picture 11"/>
          <p:cNvPicPr>
            <a:picLocks noChangeAspect="1"/>
          </p:cNvPicPr>
          <p:nvPr/>
        </p:nvPicPr>
        <p:blipFill>
          <a:blip r:embed="rId2"/>
          <a:stretch>
            <a:fillRect/>
          </a:stretch>
        </p:blipFill>
        <p:spPr>
          <a:xfrm>
            <a:off x="65988" y="1102936"/>
            <a:ext cx="6042581" cy="5823559"/>
          </a:xfrm>
          <a:prstGeom prst="rect">
            <a:avLst/>
          </a:prstGeom>
        </p:spPr>
      </p:pic>
    </p:spTree>
    <p:extLst>
      <p:ext uri="{BB962C8B-B14F-4D97-AF65-F5344CB8AC3E}">
        <p14:creationId xmlns:p14="http://schemas.microsoft.com/office/powerpoint/2010/main" val="99426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173" y="0"/>
            <a:ext cx="8911687" cy="799337"/>
          </a:xfrm>
        </p:spPr>
        <p:txBody>
          <a:bodyPr>
            <a:normAutofit/>
          </a:bodyPr>
          <a:lstStyle/>
          <a:p>
            <a:pPr algn="ctr"/>
            <a:r>
              <a:rPr lang="en-GB" dirty="0" smtClean="0"/>
              <a:t>Sinking of Lusitania</a:t>
            </a:r>
            <a:endParaRPr lang="en-GB" dirty="0"/>
          </a:p>
        </p:txBody>
      </p:sp>
      <p:sp>
        <p:nvSpPr>
          <p:cNvPr id="5" name="TextBox 4"/>
          <p:cNvSpPr txBox="1"/>
          <p:nvPr/>
        </p:nvSpPr>
        <p:spPr>
          <a:xfrm>
            <a:off x="7818534" y="2136934"/>
            <a:ext cx="3549754"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Torpedoed </a:t>
            </a:r>
            <a:r>
              <a:rPr lang="en-GB" sz="2400" dirty="0" smtClean="0">
                <a:latin typeface="Arial" panose="020B0604020202020204" pitchFamily="34" charset="0"/>
                <a:cs typeface="Arial" panose="020B0604020202020204" pitchFamily="34" charset="0"/>
              </a:rPr>
              <a:t>off </a:t>
            </a:r>
            <a:r>
              <a:rPr lang="en-GB" sz="2400" dirty="0">
                <a:latin typeface="Arial" panose="020B0604020202020204" pitchFamily="34" charset="0"/>
                <a:cs typeface="Arial" panose="020B0604020202020204" pitchFamily="34" charset="0"/>
              </a:rPr>
              <a:t>Irish coast</a:t>
            </a:r>
          </a:p>
          <a:p>
            <a:r>
              <a:rPr lang="en-GB" sz="2400" dirty="0">
                <a:latin typeface="Arial" panose="020B0604020202020204" pitchFamily="34" charset="0"/>
                <a:cs typeface="Arial" panose="020B0604020202020204" pitchFamily="34" charset="0"/>
              </a:rPr>
              <a:t>…..1,200 out 1,900 die</a:t>
            </a:r>
          </a:p>
          <a:p>
            <a:r>
              <a:rPr lang="en-GB" sz="2400" dirty="0">
                <a:latin typeface="Arial" panose="020B0604020202020204" pitchFamily="34" charset="0"/>
                <a:cs typeface="Arial" panose="020B0604020202020204" pitchFamily="34" charset="0"/>
              </a:rPr>
              <a:t>….126 Americans</a:t>
            </a:r>
          </a:p>
        </p:txBody>
      </p:sp>
      <p:sp>
        <p:nvSpPr>
          <p:cNvPr id="6" name="TextBox 5"/>
          <p:cNvSpPr txBox="1"/>
          <p:nvPr/>
        </p:nvSpPr>
        <p:spPr>
          <a:xfrm>
            <a:off x="7863858" y="3385079"/>
            <a:ext cx="4123245"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No warning, sub </a:t>
            </a:r>
            <a:r>
              <a:rPr lang="en-GB" sz="2400" dirty="0">
                <a:latin typeface="Arial" panose="020B0604020202020204" pitchFamily="34" charset="0"/>
                <a:cs typeface="Arial" panose="020B0604020202020204" pitchFamily="34" charset="0"/>
              </a:rPr>
              <a:t>submerged</a:t>
            </a:r>
          </a:p>
          <a:p>
            <a:r>
              <a:rPr lang="en-GB" sz="2400" dirty="0">
                <a:latin typeface="Arial" panose="020B0604020202020204" pitchFamily="34" charset="0"/>
                <a:cs typeface="Arial" panose="020B0604020202020204" pitchFamily="34" charset="0"/>
              </a:rPr>
              <a:t>….flying British flag</a:t>
            </a:r>
          </a:p>
          <a:p>
            <a:r>
              <a:rPr lang="en-GB" sz="2400" dirty="0">
                <a:latin typeface="Arial" panose="020B0604020202020204" pitchFamily="34" charset="0"/>
                <a:cs typeface="Arial" panose="020B0604020202020204" pitchFamily="34" charset="0"/>
              </a:rPr>
              <a:t>…secondary explosion</a:t>
            </a:r>
          </a:p>
        </p:txBody>
      </p:sp>
      <p:sp>
        <p:nvSpPr>
          <p:cNvPr id="7" name="TextBox 6"/>
          <p:cNvSpPr txBox="1"/>
          <p:nvPr/>
        </p:nvSpPr>
        <p:spPr>
          <a:xfrm>
            <a:off x="7924612" y="4628943"/>
            <a:ext cx="2771913"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Outrage in USA</a:t>
            </a:r>
          </a:p>
          <a:p>
            <a:r>
              <a:rPr lang="en-GB" sz="2400" dirty="0">
                <a:latin typeface="Arial" panose="020B0604020202020204" pitchFamily="34" charset="0"/>
                <a:cs typeface="Arial" panose="020B0604020202020204" pitchFamily="34" charset="0"/>
              </a:rPr>
              <a:t>…”barbaric Huns”</a:t>
            </a:r>
          </a:p>
          <a:p>
            <a:r>
              <a:rPr lang="en-GB" sz="2400" dirty="0">
                <a:latin typeface="Arial" panose="020B0604020202020204" pitchFamily="34" charset="0"/>
                <a:cs typeface="Arial" panose="020B0604020202020204" pitchFamily="34" charset="0"/>
              </a:rPr>
              <a:t>…demand apology</a:t>
            </a:r>
          </a:p>
        </p:txBody>
      </p:sp>
      <p:sp>
        <p:nvSpPr>
          <p:cNvPr id="8" name="TextBox 7"/>
          <p:cNvSpPr txBox="1"/>
          <p:nvPr/>
        </p:nvSpPr>
        <p:spPr>
          <a:xfrm>
            <a:off x="2038285" y="1154069"/>
            <a:ext cx="4636206"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Sinking of Lusitania May 7, 1915</a:t>
            </a:r>
          </a:p>
        </p:txBody>
      </p:sp>
      <p:sp>
        <p:nvSpPr>
          <p:cNvPr id="9" name="TextBox 8"/>
          <p:cNvSpPr txBox="1"/>
          <p:nvPr/>
        </p:nvSpPr>
        <p:spPr>
          <a:xfrm>
            <a:off x="8016450" y="5843904"/>
            <a:ext cx="3421129"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Germans applaud</a:t>
            </a:r>
          </a:p>
          <a:p>
            <a:r>
              <a:rPr lang="en-GB" sz="2400" dirty="0">
                <a:latin typeface="Arial" panose="020B0604020202020204" pitchFamily="34" charset="0"/>
                <a:cs typeface="Arial" panose="020B0604020202020204" pitchFamily="34" charset="0"/>
              </a:rPr>
              <a:t>…legitimate target</a:t>
            </a:r>
          </a:p>
          <a:p>
            <a:r>
              <a:rPr lang="en-GB" sz="2400" dirty="0">
                <a:latin typeface="Arial" panose="020B0604020202020204" pitchFamily="34" charset="0"/>
                <a:cs typeface="Arial" panose="020B0604020202020204" pitchFamily="34" charset="0"/>
              </a:rPr>
              <a:t>…munitions intercepted</a:t>
            </a:r>
          </a:p>
        </p:txBody>
      </p:sp>
      <p:sp>
        <p:nvSpPr>
          <p:cNvPr id="10" name="TextBox 9"/>
          <p:cNvSpPr txBox="1"/>
          <p:nvPr/>
        </p:nvSpPr>
        <p:spPr>
          <a:xfrm>
            <a:off x="7830724" y="524664"/>
            <a:ext cx="3982180" cy="1569660"/>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British passenger </a:t>
            </a:r>
            <a:r>
              <a:rPr lang="en-GB" sz="2400" dirty="0">
                <a:latin typeface="Arial" panose="020B0604020202020204" pitchFamily="34" charset="0"/>
                <a:cs typeface="Arial" panose="020B0604020202020204" pitchFamily="34" charset="0"/>
              </a:rPr>
              <a:t>ship</a:t>
            </a:r>
          </a:p>
          <a:p>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largest in service</a:t>
            </a:r>
          </a:p>
          <a:p>
            <a:r>
              <a:rPr lang="en-GB" sz="2400" dirty="0">
                <a:latin typeface="Arial" panose="020B0604020202020204" pitchFamily="34" charset="0"/>
                <a:cs typeface="Arial" panose="020B0604020202020204" pitchFamily="34" charset="0"/>
              </a:rPr>
              <a:t>….thought “too fast” for sub</a:t>
            </a:r>
          </a:p>
          <a:p>
            <a:r>
              <a:rPr lang="en-GB" sz="2400" dirty="0">
                <a:latin typeface="Arial" panose="020B0604020202020204" pitchFamily="34" charset="0"/>
                <a:cs typeface="Arial" panose="020B0604020202020204" pitchFamily="34" charset="0"/>
              </a:rPr>
              <a:t>…escorts </a:t>
            </a:r>
            <a:r>
              <a:rPr lang="en-GB" sz="2400" dirty="0" smtClean="0">
                <a:latin typeface="Arial" panose="020B0604020202020204" pitchFamily="34" charset="0"/>
                <a:cs typeface="Arial" panose="020B0604020202020204" pitchFamily="34" charset="0"/>
              </a:rPr>
              <a:t>sent but can’t </a:t>
            </a:r>
            <a:r>
              <a:rPr lang="en-GB" sz="2400" dirty="0">
                <a:latin typeface="Arial" panose="020B0604020202020204" pitchFamily="34" charset="0"/>
                <a:cs typeface="Arial" panose="020B0604020202020204" pitchFamily="34" charset="0"/>
              </a:rPr>
              <a:t>find</a:t>
            </a:r>
          </a:p>
        </p:txBody>
      </p:sp>
      <p:pic>
        <p:nvPicPr>
          <p:cNvPr id="11" name="Picture 10"/>
          <p:cNvPicPr>
            <a:picLocks noChangeAspect="1"/>
          </p:cNvPicPr>
          <p:nvPr/>
        </p:nvPicPr>
        <p:blipFill>
          <a:blip r:embed="rId2"/>
          <a:stretch>
            <a:fillRect/>
          </a:stretch>
        </p:blipFill>
        <p:spPr>
          <a:xfrm>
            <a:off x="161112" y="1672924"/>
            <a:ext cx="7653709" cy="5307332"/>
          </a:xfrm>
          <a:prstGeom prst="rect">
            <a:avLst/>
          </a:prstGeom>
        </p:spPr>
      </p:pic>
    </p:spTree>
    <p:extLst>
      <p:ext uri="{BB962C8B-B14F-4D97-AF65-F5344CB8AC3E}">
        <p14:creationId xmlns:p14="http://schemas.microsoft.com/office/powerpoint/2010/main" val="323573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2234" y="208473"/>
            <a:ext cx="8911687" cy="1280890"/>
          </a:xfrm>
        </p:spPr>
        <p:txBody>
          <a:bodyPr/>
          <a:lstStyle/>
          <a:p>
            <a:pPr algn="ctr"/>
            <a:r>
              <a:rPr lang="en-GB" dirty="0" smtClean="0"/>
              <a:t>Impact of Lusitania sinking</a:t>
            </a:r>
            <a:endParaRPr lang="en-GB" dirty="0"/>
          </a:p>
        </p:txBody>
      </p:sp>
      <p:sp>
        <p:nvSpPr>
          <p:cNvPr id="3" name="Content Placeholder 2"/>
          <p:cNvSpPr>
            <a:spLocks noGrp="1"/>
          </p:cNvSpPr>
          <p:nvPr>
            <p:ph idx="1"/>
          </p:nvPr>
        </p:nvSpPr>
        <p:spPr>
          <a:xfrm>
            <a:off x="397164" y="1217488"/>
            <a:ext cx="11471564" cy="5902320"/>
          </a:xfrm>
        </p:spPr>
        <p:txBody>
          <a:bodyPr>
            <a:normAutofit lnSpcReduction="10000"/>
          </a:bodyPr>
          <a:lstStyle/>
          <a:p>
            <a:r>
              <a:rPr lang="en-GB" sz="2400" dirty="0" smtClean="0">
                <a:latin typeface="Arial" panose="020B0604020202020204" pitchFamily="34" charset="0"/>
                <a:cs typeface="Arial" panose="020B0604020202020204" pitchFamily="34" charset="0"/>
              </a:rPr>
              <a:t>Diplomatic crisis US and Germany</a:t>
            </a:r>
          </a:p>
          <a:p>
            <a:pPr lvl="1"/>
            <a:r>
              <a:rPr lang="en-GB" sz="2400" dirty="0" smtClean="0">
                <a:latin typeface="Arial" panose="020B0604020202020204" pitchFamily="34" charset="0"/>
                <a:cs typeface="Arial" panose="020B0604020202020204" pitchFamily="34" charset="0"/>
              </a:rPr>
              <a:t>Germany refuses apology</a:t>
            </a:r>
          </a:p>
          <a:p>
            <a:pPr lvl="1"/>
            <a:r>
              <a:rPr lang="en-GB" sz="2400" dirty="0" smtClean="0">
                <a:latin typeface="Arial" panose="020B0604020202020204" pitchFamily="34" charset="0"/>
                <a:cs typeface="Arial" panose="020B0604020202020204" pitchFamily="34" charset="0"/>
              </a:rPr>
              <a:t>Blames munitions/Gave warning</a:t>
            </a:r>
          </a:p>
          <a:p>
            <a:pPr lvl="1"/>
            <a:r>
              <a:rPr lang="en-GB" sz="2400" dirty="0" smtClean="0">
                <a:latin typeface="Arial" panose="020B0604020202020204" pitchFamily="34" charset="0"/>
                <a:cs typeface="Arial" panose="020B0604020202020204" pitchFamily="34" charset="0"/>
              </a:rPr>
              <a:t>Britain…no regrets…munitions small arms only and within law</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Wilson imposes restraint : “</a:t>
            </a:r>
            <a:r>
              <a:rPr lang="en-GB" sz="2400" dirty="0">
                <a:latin typeface="Arial" panose="020B0604020202020204" pitchFamily="34" charset="0"/>
                <a:cs typeface="Arial" panose="020B0604020202020204" pitchFamily="34" charset="0"/>
              </a:rPr>
              <a:t>There is such a thing as a man being too proud to fight. There is such a thing as a nation being so right that it does not need to convince others by force that it is right</a:t>
            </a:r>
            <a:r>
              <a:rPr lang="en-GB" sz="2400" dirty="0" smtClean="0">
                <a:latin typeface="Arial" panose="020B0604020202020204" pitchFamily="34" charset="0"/>
                <a:cs typeface="Arial" panose="020B0604020202020204" pitchFamily="34" charset="0"/>
              </a:rPr>
              <a:t>.” ….(US “too proud to fight)</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Germany changes tactics</a:t>
            </a:r>
          </a:p>
          <a:p>
            <a:pPr lvl="1"/>
            <a:r>
              <a:rPr lang="en-GB" sz="2400" dirty="0" smtClean="0">
                <a:latin typeface="Arial" panose="020B0604020202020204" pitchFamily="34" charset="0"/>
                <a:cs typeface="Arial" panose="020B0604020202020204" pitchFamily="34" charset="0"/>
              </a:rPr>
              <a:t>Expresses “regret” over incident</a:t>
            </a:r>
          </a:p>
          <a:p>
            <a:pPr lvl="1"/>
            <a:r>
              <a:rPr lang="en-GB" sz="2400" dirty="0" smtClean="0">
                <a:latin typeface="Arial" panose="020B0604020202020204" pitchFamily="34" charset="0"/>
                <a:cs typeface="Arial" panose="020B0604020202020204" pitchFamily="34" charset="0"/>
              </a:rPr>
              <a:t>Abandons “unrestricted warfare</a:t>
            </a:r>
          </a:p>
          <a:p>
            <a:pPr lvl="1"/>
            <a:r>
              <a:rPr lang="en-GB" sz="2400" dirty="0" smtClean="0">
                <a:latin typeface="Arial" panose="020B0604020202020204" pitchFamily="34" charset="0"/>
                <a:cs typeface="Arial" panose="020B0604020202020204" pitchFamily="34" charset="0"/>
              </a:rPr>
              <a:t>Restricts </a:t>
            </a:r>
            <a:r>
              <a:rPr lang="en-GB" sz="2400" dirty="0">
                <a:latin typeface="Arial" panose="020B0604020202020204" pitchFamily="34" charset="0"/>
                <a:cs typeface="Arial" panose="020B0604020202020204" pitchFamily="34" charset="0"/>
              </a:rPr>
              <a:t>sinking to merchant ships only</a:t>
            </a:r>
          </a:p>
          <a:p>
            <a:pPr lvl="1"/>
            <a:endParaRPr lang="en-GB" sz="2400" dirty="0" smtClean="0">
              <a:latin typeface="Arial" panose="020B0604020202020204" pitchFamily="34" charset="0"/>
              <a:cs typeface="Arial" panose="020B0604020202020204" pitchFamily="34" charset="0"/>
            </a:endParaRPr>
          </a:p>
          <a:p>
            <a:pPr lvl="2"/>
            <a:endParaRPr lang="en-GB" sz="2200" dirty="0" smtClean="0">
              <a:latin typeface="Arial" panose="020B0604020202020204" pitchFamily="34" charset="0"/>
              <a:cs typeface="Arial" panose="020B0604020202020204" pitchFamily="34" charset="0"/>
            </a:endParaRPr>
          </a:p>
          <a:p>
            <a:pPr lvl="1"/>
            <a:endParaRPr lang="en-GB" dirty="0"/>
          </a:p>
        </p:txBody>
      </p:sp>
    </p:spTree>
    <p:extLst>
      <p:ext uri="{BB962C8B-B14F-4D97-AF65-F5344CB8AC3E}">
        <p14:creationId xmlns:p14="http://schemas.microsoft.com/office/powerpoint/2010/main" val="278558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7164" y="0"/>
            <a:ext cx="8911687" cy="733350"/>
          </a:xfrm>
        </p:spPr>
        <p:txBody>
          <a:bodyPr/>
          <a:lstStyle/>
          <a:p>
            <a:pPr algn="ctr"/>
            <a:r>
              <a:rPr lang="en-GB" dirty="0" smtClean="0"/>
              <a:t>Events 1915…1916</a:t>
            </a:r>
            <a:endParaRPr lang="en-GB" dirty="0"/>
          </a:p>
        </p:txBody>
      </p:sp>
      <p:sp>
        <p:nvSpPr>
          <p:cNvPr id="3" name="Content Placeholder 2"/>
          <p:cNvSpPr>
            <a:spLocks noGrp="1"/>
          </p:cNvSpPr>
          <p:nvPr>
            <p:ph idx="1"/>
          </p:nvPr>
        </p:nvSpPr>
        <p:spPr>
          <a:xfrm>
            <a:off x="879494" y="1201480"/>
            <a:ext cx="11046691" cy="2434856"/>
          </a:xfrm>
        </p:spPr>
        <p:txBody>
          <a:bodyPr>
            <a:noAutofit/>
          </a:bodyPr>
          <a:lstStyle/>
          <a:p>
            <a:r>
              <a:rPr lang="en-GB" sz="2400" dirty="0" smtClean="0">
                <a:latin typeface="Arial" panose="020B0604020202020204" pitchFamily="34" charset="0"/>
                <a:cs typeface="Arial" panose="020B0604020202020204" pitchFamily="34" charset="0"/>
              </a:rPr>
              <a:t>In the US: </a:t>
            </a:r>
          </a:p>
          <a:p>
            <a:pPr lvl="1"/>
            <a:r>
              <a:rPr lang="en-GB" sz="2400" dirty="0" smtClean="0">
                <a:latin typeface="Arial" panose="020B0604020202020204" pitchFamily="34" charset="0"/>
                <a:cs typeface="Arial" panose="020B0604020202020204" pitchFamily="34" charset="0"/>
              </a:rPr>
              <a:t>Wilson and Democrats win election of 1916 “He kept us out of the war”</a:t>
            </a:r>
          </a:p>
          <a:p>
            <a:pPr lvl="1"/>
            <a:r>
              <a:rPr lang="en-GB" sz="2400" dirty="0" smtClean="0">
                <a:latin typeface="Arial" panose="020B0604020202020204" pitchFamily="34" charset="0"/>
                <a:cs typeface="Arial" panose="020B0604020202020204" pitchFamily="34" charset="0"/>
              </a:rPr>
              <a:t>Public opinion increasingly pro Allies (Belgium, Lusitania)</a:t>
            </a:r>
          </a:p>
          <a:p>
            <a:pPr lvl="1"/>
            <a:r>
              <a:rPr lang="en-GB" sz="2400" dirty="0" smtClean="0">
                <a:latin typeface="Arial" panose="020B0604020202020204" pitchFamily="34" charset="0"/>
                <a:cs typeface="Arial" panose="020B0604020202020204" pitchFamily="34" charset="0"/>
              </a:rPr>
              <a:t>US providing loans to allies but not Germans </a:t>
            </a:r>
          </a:p>
          <a:p>
            <a:pPr marL="914400" lvl="2" indent="0">
              <a:buNone/>
            </a:pPr>
            <a:r>
              <a:rPr lang="en-GB" sz="2200" dirty="0" smtClean="0">
                <a:latin typeface="Arial" panose="020B0604020202020204" pitchFamily="34" charset="0"/>
                <a:cs typeface="Arial" panose="020B0604020202020204" pitchFamily="34" charset="0"/>
              </a:rPr>
              <a:t>…$10Bn by 1918 ($100m Germany)…Morgan’s 1% commission</a:t>
            </a:r>
            <a:endParaRPr lang="en-GB" sz="22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War continues</a:t>
            </a:r>
          </a:p>
          <a:p>
            <a:pPr lvl="1"/>
            <a:r>
              <a:rPr lang="en-GB" sz="2400" dirty="0" smtClean="0">
                <a:latin typeface="Arial" panose="020B0604020202020204" pitchFamily="34" charset="0"/>
                <a:cs typeface="Arial" panose="020B0604020202020204" pitchFamily="34" charset="0"/>
              </a:rPr>
              <a:t>Allied and German offensives fails, naval stalemate at Jutland</a:t>
            </a:r>
          </a:p>
          <a:p>
            <a:pPr lvl="1"/>
            <a:r>
              <a:rPr lang="en-GB" sz="2400" dirty="0" smtClean="0">
                <a:latin typeface="Arial" panose="020B0604020202020204" pitchFamily="34" charset="0"/>
                <a:cs typeface="Arial" panose="020B0604020202020204" pitchFamily="34" charset="0"/>
              </a:rPr>
              <a:t>Russian army and state falling apart</a:t>
            </a:r>
          </a:p>
          <a:p>
            <a:pPr lvl="1"/>
            <a:r>
              <a:rPr lang="en-GB" sz="2400" dirty="0" smtClean="0">
                <a:latin typeface="Arial" panose="020B0604020202020204" pitchFamily="34" charset="0"/>
                <a:cs typeface="Arial" panose="020B0604020202020204" pitchFamily="34" charset="0"/>
              </a:rPr>
              <a:t>German Submarines effective (100 deployed, 1,000 ships sunk)</a:t>
            </a:r>
          </a:p>
          <a:p>
            <a:pPr lvl="1"/>
            <a:r>
              <a:rPr lang="en-GB" sz="2400" dirty="0" smtClean="0">
                <a:latin typeface="Arial" panose="020B0604020202020204" pitchFamily="34" charset="0"/>
                <a:cs typeface="Arial" panose="020B0604020202020204" pitchFamily="34" charset="0"/>
              </a:rPr>
              <a:t>German harvest fails….malnutrition expanding</a:t>
            </a:r>
          </a:p>
        </p:txBody>
      </p:sp>
      <p:sp>
        <p:nvSpPr>
          <p:cNvPr id="6" name="TextBox 5"/>
          <p:cNvSpPr txBox="1"/>
          <p:nvPr/>
        </p:nvSpPr>
        <p:spPr>
          <a:xfrm>
            <a:off x="2073612" y="6273225"/>
            <a:ext cx="7539243" cy="584775"/>
          </a:xfrm>
          <a:prstGeom prst="rect">
            <a:avLst/>
          </a:prstGeom>
          <a:noFill/>
        </p:spPr>
        <p:txBody>
          <a:bodyPr wrap="none" rtlCol="0">
            <a:spAutoFit/>
          </a:bodyPr>
          <a:lstStyle/>
          <a:p>
            <a:r>
              <a:rPr lang="en-GB" sz="3200" dirty="0" smtClean="0">
                <a:latin typeface="Arial" panose="020B0604020202020204" pitchFamily="34" charset="0"/>
                <a:cs typeface="Arial" panose="020B0604020202020204" pitchFamily="34" charset="0"/>
              </a:rPr>
              <a:t>Germany must change strategy…or lose</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136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5088" y="141402"/>
            <a:ext cx="8911687" cy="770580"/>
          </a:xfrm>
        </p:spPr>
        <p:txBody>
          <a:bodyPr/>
          <a:lstStyle/>
          <a:p>
            <a:pPr algn="ctr"/>
            <a:r>
              <a:rPr lang="en-GB" dirty="0" smtClean="0"/>
              <a:t>German Decisions</a:t>
            </a:r>
            <a:endParaRPr lang="en-GB" dirty="0"/>
          </a:p>
        </p:txBody>
      </p:sp>
      <p:sp>
        <p:nvSpPr>
          <p:cNvPr id="3" name="Content Placeholder 2"/>
          <p:cNvSpPr>
            <a:spLocks noGrp="1"/>
          </p:cNvSpPr>
          <p:nvPr>
            <p:ph idx="1"/>
          </p:nvPr>
        </p:nvSpPr>
        <p:spPr>
          <a:xfrm>
            <a:off x="1571026" y="693352"/>
            <a:ext cx="13898251" cy="5694942"/>
          </a:xfrm>
        </p:spPr>
        <p:txBody>
          <a:bodyPr>
            <a:normAutofit/>
          </a:bodyPr>
          <a:lstStyle/>
          <a:p>
            <a:r>
              <a:rPr lang="en-GB" sz="2400" dirty="0" smtClean="0">
                <a:latin typeface="Arial" panose="020B0604020202020204" pitchFamily="34" charset="0"/>
                <a:cs typeface="Arial" panose="020B0604020202020204" pitchFamily="34" charset="0"/>
              </a:rPr>
              <a:t>Russia can be removed from war</a:t>
            </a:r>
          </a:p>
          <a:p>
            <a:pPr marL="457200" lvl="1" indent="0">
              <a:buNone/>
            </a:pPr>
            <a:r>
              <a:rPr lang="en-GB" sz="2200" dirty="0" smtClean="0">
                <a:latin typeface="Arial" panose="020B0604020202020204" pitchFamily="34" charset="0"/>
                <a:cs typeface="Arial" panose="020B0604020202020204" pitchFamily="34" charset="0"/>
              </a:rPr>
              <a:t>...`.regime unstable…Revolution of February 1917</a:t>
            </a:r>
          </a:p>
          <a:p>
            <a:pPr marL="457200" lvl="1" indent="0">
              <a:buNone/>
            </a:pPr>
            <a:r>
              <a:rPr lang="en-GB" sz="2200" dirty="0" smtClean="0">
                <a:latin typeface="Arial" panose="020B0604020202020204" pitchFamily="34" charset="0"/>
                <a:cs typeface="Arial" panose="020B0604020202020204" pitchFamily="34" charset="0"/>
              </a:rPr>
              <a:t>….support Bolsheviks “bread and peace”</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Americans will inevitability join the war to recover loans made to allies.</a:t>
            </a:r>
            <a:endParaRPr lang="en-GB" sz="2200" dirty="0" smtClean="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Britain and France can be defeated before Americans arrive</a:t>
            </a:r>
          </a:p>
          <a:p>
            <a:pPr lvl="1"/>
            <a:r>
              <a:rPr lang="en-GB" sz="2200" dirty="0" smtClean="0">
                <a:latin typeface="Arial" panose="020B0604020202020204" pitchFamily="34" charset="0"/>
                <a:cs typeface="Arial" panose="020B0604020202020204" pitchFamily="34" charset="0"/>
              </a:rPr>
              <a:t>“Unrestricted warfare” to starve Britain</a:t>
            </a:r>
          </a:p>
          <a:p>
            <a:pPr marL="0" indent="0">
              <a:buNone/>
            </a:pP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    		…submarines increasingly effective ..1,000 ships sunk 1916, 3,000</a:t>
            </a:r>
          </a:p>
          <a:p>
            <a:pPr lvl="1"/>
            <a:r>
              <a:rPr lang="en-GB" sz="2200" dirty="0" smtClean="0">
                <a:latin typeface="Arial" panose="020B0604020202020204" pitchFamily="34" charset="0"/>
                <a:cs typeface="Arial" panose="020B0604020202020204" pitchFamily="34" charset="0"/>
              </a:rPr>
              <a:t>Concentrate army on Western front to crush French and British</a:t>
            </a:r>
            <a:endParaRPr lang="en-GB" sz="2400" dirty="0" smtClean="0">
              <a:latin typeface="Arial" panose="020B0604020202020204" pitchFamily="34" charset="0"/>
              <a:cs typeface="Arial" panose="020B0604020202020204" pitchFamily="34" charset="0"/>
            </a:endParaRPr>
          </a:p>
          <a:p>
            <a:pPr lvl="1"/>
            <a:endParaRPr lang="en-GB" sz="2400" dirty="0">
              <a:latin typeface="Arial" panose="020B0604020202020204" pitchFamily="34" charset="0"/>
              <a:cs typeface="Arial" panose="020B0604020202020204" pitchFamily="34" charset="0"/>
            </a:endParaRPr>
          </a:p>
          <a:p>
            <a:pPr lvl="1"/>
            <a:endParaRPr lang="en-GB" sz="2400" dirty="0" smtClean="0">
              <a:latin typeface="Arial" panose="020B0604020202020204" pitchFamily="34" charset="0"/>
              <a:cs typeface="Arial" panose="020B0604020202020204" pitchFamily="34" charset="0"/>
            </a:endParaRPr>
          </a:p>
          <a:p>
            <a:pPr lvl="1"/>
            <a:endParaRPr lang="en-GB" sz="2400" dirty="0">
              <a:latin typeface="Arial" panose="020B0604020202020204" pitchFamily="34" charset="0"/>
              <a:cs typeface="Arial" panose="020B0604020202020204" pitchFamily="34" charset="0"/>
            </a:endParaRPr>
          </a:p>
          <a:p>
            <a:pPr lvl="1"/>
            <a:endParaRPr lang="en-GB" sz="2400" dirty="0" smtClean="0">
              <a:latin typeface="Arial" panose="020B0604020202020204" pitchFamily="34" charset="0"/>
              <a:cs typeface="Arial" panose="020B0604020202020204" pitchFamily="34" charset="0"/>
            </a:endParaRPr>
          </a:p>
        </p:txBody>
      </p:sp>
      <p:sp>
        <p:nvSpPr>
          <p:cNvPr id="5" name="TextBox 4"/>
          <p:cNvSpPr txBox="1"/>
          <p:nvPr/>
        </p:nvSpPr>
        <p:spPr>
          <a:xfrm>
            <a:off x="3101701" y="5903893"/>
            <a:ext cx="6956697" cy="954107"/>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Americans will take 2 years to mobilise</a:t>
            </a:r>
          </a:p>
          <a:p>
            <a:r>
              <a:rPr lang="en-GB" sz="2800" dirty="0" smtClean="0">
                <a:latin typeface="Arial" panose="020B0604020202020204" pitchFamily="34" charset="0"/>
                <a:cs typeface="Arial" panose="020B0604020202020204" pitchFamily="34" charset="0"/>
              </a:rPr>
              <a:t>…can be delayed by “distractions” </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53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2294" y="967263"/>
            <a:ext cx="10151165" cy="1150212"/>
          </a:xfrm>
        </p:spPr>
        <p:txBody>
          <a:bodyPr/>
          <a:lstStyle/>
          <a:p>
            <a:pPr algn="ctr"/>
            <a:r>
              <a:rPr lang="en-GB" dirty="0" smtClean="0"/>
              <a:t>American History </a:t>
            </a:r>
            <a:endParaRPr lang="en-GB" dirty="0"/>
          </a:p>
        </p:txBody>
      </p:sp>
      <p:sp>
        <p:nvSpPr>
          <p:cNvPr id="4" name="Subtitle 3"/>
          <p:cNvSpPr>
            <a:spLocks noGrp="1"/>
          </p:cNvSpPr>
          <p:nvPr>
            <p:ph type="subTitle" idx="1"/>
          </p:nvPr>
        </p:nvSpPr>
        <p:spPr>
          <a:xfrm>
            <a:off x="1099378" y="3166721"/>
            <a:ext cx="9554083" cy="1126283"/>
          </a:xfrm>
        </p:spPr>
        <p:txBody>
          <a:bodyPr>
            <a:normAutofit/>
          </a:bodyPr>
          <a:lstStyle/>
          <a:p>
            <a:pPr algn="ctr"/>
            <a:r>
              <a:rPr lang="en-GB" sz="3200" dirty="0" smtClean="0">
                <a:latin typeface="Arial" panose="020B0604020202020204" pitchFamily="34" charset="0"/>
                <a:cs typeface="Arial" panose="020B0604020202020204" pitchFamily="34" charset="0"/>
              </a:rPr>
              <a:t>Talk 25: The US and World War One (1914-1920)</a:t>
            </a:r>
          </a:p>
          <a:p>
            <a:endParaRPr lang="en-GB" sz="3200" dirty="0">
              <a:latin typeface="Arial" panose="020B0604020202020204" pitchFamily="34" charset="0"/>
              <a:cs typeface="Arial" panose="020B0604020202020204" pitchFamily="34" charset="0"/>
            </a:endParaRPr>
          </a:p>
        </p:txBody>
      </p:sp>
      <p:sp>
        <p:nvSpPr>
          <p:cNvPr id="3" name="TextBox 2"/>
          <p:cNvSpPr txBox="1"/>
          <p:nvPr/>
        </p:nvSpPr>
        <p:spPr>
          <a:xfrm>
            <a:off x="11151909" y="443060"/>
            <a:ext cx="312906" cy="369332"/>
          </a:xfrm>
          <a:prstGeom prst="rect">
            <a:avLst/>
          </a:prstGeom>
          <a:noFill/>
        </p:spPr>
        <p:txBody>
          <a:bodyPr wrap="none" rtlCol="0">
            <a:spAutoFit/>
          </a:bodyPr>
          <a:lstStyle/>
          <a:p>
            <a:r>
              <a:rPr lang="en-GB" dirty="0" smtClean="0"/>
              <a:t>1</a:t>
            </a:r>
            <a:endParaRPr lang="en-GB" dirty="0"/>
          </a:p>
        </p:txBody>
      </p:sp>
    </p:spTree>
    <p:extLst>
      <p:ext uri="{BB962C8B-B14F-4D97-AF65-F5344CB8AC3E}">
        <p14:creationId xmlns:p14="http://schemas.microsoft.com/office/powerpoint/2010/main" val="17408953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8852" y="216485"/>
            <a:ext cx="8911687" cy="1280890"/>
          </a:xfrm>
        </p:spPr>
        <p:txBody>
          <a:bodyPr/>
          <a:lstStyle/>
          <a:p>
            <a:r>
              <a:rPr lang="en-GB" dirty="0" smtClean="0"/>
              <a:t>Big Tom: Jersey Harbour</a:t>
            </a:r>
            <a:endParaRPr lang="en-GB" dirty="0"/>
          </a:p>
        </p:txBody>
      </p:sp>
      <p:pic>
        <p:nvPicPr>
          <p:cNvPr id="3074" name="Picture 2" descr="colour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08" y="1154545"/>
            <a:ext cx="8306628" cy="57034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467428" y="1190276"/>
            <a:ext cx="4414991"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US selling munitions to anyone</a:t>
            </a:r>
          </a:p>
          <a:p>
            <a:r>
              <a:rPr lang="en-GB" sz="2400" dirty="0" smtClean="0">
                <a:latin typeface="Arial" panose="020B0604020202020204" pitchFamily="34" charset="0"/>
                <a:cs typeface="Arial" panose="020B0604020202020204" pitchFamily="34" charset="0"/>
              </a:rPr>
              <a:t>…British blockade </a:t>
            </a:r>
          </a:p>
          <a:p>
            <a:r>
              <a:rPr lang="en-GB" sz="2400" dirty="0" smtClean="0">
                <a:latin typeface="Arial" panose="020B0604020202020204" pitchFamily="34" charset="0"/>
                <a:cs typeface="Arial" panose="020B0604020202020204" pitchFamily="34" charset="0"/>
              </a:rPr>
              <a:t>…munitions to Allies only</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8536824" y="2837581"/>
            <a:ext cx="3362652"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Munitions stored in NY </a:t>
            </a:r>
          </a:p>
          <a:p>
            <a:r>
              <a:rPr lang="en-GB" sz="2400" dirty="0">
                <a:latin typeface="Arial" panose="020B0604020202020204" pitchFamily="34" charset="0"/>
                <a:cs typeface="Arial" panose="020B0604020202020204" pitchFamily="34" charset="0"/>
              </a:rPr>
              <a:t>Before </a:t>
            </a:r>
            <a:r>
              <a:rPr lang="en-GB" sz="2400" dirty="0" smtClean="0">
                <a:latin typeface="Arial" panose="020B0604020202020204" pitchFamily="34" charset="0"/>
                <a:cs typeface="Arial" panose="020B0604020202020204" pitchFamily="34" charset="0"/>
              </a:rPr>
              <a:t>shipment at </a:t>
            </a:r>
          </a:p>
          <a:p>
            <a:r>
              <a:rPr lang="en-GB" sz="2400" dirty="0" smtClean="0">
                <a:latin typeface="Arial" panose="020B0604020202020204" pitchFamily="34" charset="0"/>
                <a:cs typeface="Arial" panose="020B0604020202020204" pitchFamily="34" charset="0"/>
              </a:rPr>
              <a:t>“Black Tom”</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8436309" y="4426736"/>
            <a:ext cx="3179075"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German agents target</a:t>
            </a:r>
          </a:p>
          <a:p>
            <a:r>
              <a:rPr lang="en-GB" sz="2400" dirty="0">
                <a:latin typeface="Arial" panose="020B0604020202020204" pitchFamily="34" charset="0"/>
                <a:cs typeface="Arial" panose="020B0604020202020204" pitchFamily="34" charset="0"/>
              </a:rPr>
              <a:t>….guards</a:t>
            </a:r>
          </a:p>
          <a:p>
            <a:r>
              <a:rPr lang="en-GB" sz="2400" dirty="0">
                <a:latin typeface="Arial" panose="020B0604020202020204" pitchFamily="34" charset="0"/>
                <a:cs typeface="Arial" panose="020B0604020202020204" pitchFamily="34" charset="0"/>
              </a:rPr>
              <a:t>….security</a:t>
            </a:r>
          </a:p>
        </p:txBody>
      </p:sp>
      <p:sp>
        <p:nvSpPr>
          <p:cNvPr id="7" name="TextBox 6"/>
          <p:cNvSpPr txBox="1"/>
          <p:nvPr/>
        </p:nvSpPr>
        <p:spPr>
          <a:xfrm>
            <a:off x="8455276" y="5914355"/>
            <a:ext cx="3994235"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Set off bombs July </a:t>
            </a:r>
            <a:r>
              <a:rPr lang="en-GB" sz="2400" dirty="0">
                <a:latin typeface="Arial" panose="020B0604020202020204" pitchFamily="34" charset="0"/>
                <a:cs typeface="Arial" panose="020B0604020202020204" pitchFamily="34" charset="0"/>
              </a:rPr>
              <a:t>31, 1916</a:t>
            </a:r>
          </a:p>
        </p:txBody>
      </p:sp>
      <p:sp>
        <p:nvSpPr>
          <p:cNvPr id="3" name="TextBox 2"/>
          <p:cNvSpPr txBox="1"/>
          <p:nvPr/>
        </p:nvSpPr>
        <p:spPr>
          <a:xfrm>
            <a:off x="4270343" y="4562573"/>
            <a:ext cx="1989647" cy="369332"/>
          </a:xfrm>
          <a:prstGeom prst="rect">
            <a:avLst/>
          </a:prstGeom>
          <a:noFill/>
        </p:spPr>
        <p:txBody>
          <a:bodyPr wrap="none" rtlCol="0">
            <a:spAutoFit/>
          </a:bodyPr>
          <a:lstStyle/>
          <a:p>
            <a:r>
              <a:rPr lang="en-GB" dirty="0" smtClean="0"/>
              <a:t>Statue of Liberty</a:t>
            </a:r>
            <a:endParaRPr lang="en-GB" dirty="0"/>
          </a:p>
        </p:txBody>
      </p:sp>
      <p:sp>
        <p:nvSpPr>
          <p:cNvPr id="8" name="Oval 7"/>
          <p:cNvSpPr/>
          <p:nvPr/>
        </p:nvSpPr>
        <p:spPr>
          <a:xfrm>
            <a:off x="2488676" y="4845377"/>
            <a:ext cx="1866508" cy="1508289"/>
          </a:xfrm>
          <a:prstGeom prst="ellipse">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Black Tom</a:t>
            </a:r>
            <a:endParaRPr lang="en-GB" b="1" dirty="0">
              <a:solidFill>
                <a:schemeClr val="tx1"/>
              </a:solidFill>
            </a:endParaRPr>
          </a:p>
        </p:txBody>
      </p:sp>
    </p:spTree>
    <p:extLst>
      <p:ext uri="{BB962C8B-B14F-4D97-AF65-F5344CB8AC3E}">
        <p14:creationId xmlns:p14="http://schemas.microsoft.com/office/powerpoint/2010/main" val="13601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3"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889" y="-127590"/>
            <a:ext cx="10164895" cy="999459"/>
          </a:xfrm>
        </p:spPr>
        <p:txBody>
          <a:bodyPr>
            <a:normAutofit fontScale="90000"/>
          </a:bodyPr>
          <a:lstStyle/>
          <a:p>
            <a:pPr algn="ctr"/>
            <a:r>
              <a:rPr lang="en-GB" dirty="0" smtClean="0"/>
              <a:t>Biggest explosion recorded to date</a:t>
            </a:r>
            <a:br>
              <a:rPr lang="en-GB" dirty="0" smtClean="0"/>
            </a:br>
            <a:r>
              <a:rPr lang="en-GB" dirty="0" smtClean="0"/>
              <a:t>….</a:t>
            </a:r>
            <a:r>
              <a:rPr lang="en-GB" sz="3100" dirty="0" smtClean="0">
                <a:latin typeface="Arial" panose="020B0604020202020204" pitchFamily="34" charset="0"/>
                <a:cs typeface="Arial" panose="020B0604020202020204" pitchFamily="34" charset="0"/>
              </a:rPr>
              <a:t>45K explosions for Russia: earthquake 5.5</a:t>
            </a:r>
            <a:br>
              <a:rPr lang="en-GB" sz="3100" dirty="0" smtClean="0">
                <a:latin typeface="Arial" panose="020B0604020202020204" pitchFamily="34" charset="0"/>
                <a:cs typeface="Arial" panose="020B0604020202020204" pitchFamily="34" charset="0"/>
              </a:rPr>
            </a:br>
            <a:endParaRPr lang="en-GB" sz="3100" dirty="0">
              <a:latin typeface="Arial" panose="020B0604020202020204" pitchFamily="34" charset="0"/>
              <a:cs typeface="Arial" panose="020B0604020202020204" pitchFamily="34" charset="0"/>
            </a:endParaRPr>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29" y="1539008"/>
            <a:ext cx="6976890" cy="53189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097946" y="1070661"/>
            <a:ext cx="5094054" cy="1200329"/>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Largest explosion recorded to date</a:t>
            </a:r>
          </a:p>
          <a:p>
            <a:r>
              <a:rPr lang="en-GB" sz="2400" dirty="0">
                <a:latin typeface="Arial" panose="020B0604020202020204" pitchFamily="34" charset="0"/>
                <a:cs typeface="Arial" panose="020B0604020202020204" pitchFamily="34" charset="0"/>
              </a:rPr>
              <a:t>w</a:t>
            </a:r>
            <a:r>
              <a:rPr lang="en-GB" sz="2400" dirty="0" smtClean="0">
                <a:latin typeface="Arial" panose="020B0604020202020204" pitchFamily="34" charset="0"/>
                <a:cs typeface="Arial" panose="020B0604020202020204" pitchFamily="34" charset="0"/>
              </a:rPr>
              <a:t>indows shattered 25 miles away</a:t>
            </a:r>
          </a:p>
          <a:p>
            <a:r>
              <a:rPr lang="en-GB" sz="2400" dirty="0" smtClean="0">
                <a:latin typeface="Arial" panose="020B0604020202020204" pitchFamily="34" charset="0"/>
                <a:cs typeface="Arial" panose="020B0604020202020204" pitchFamily="34" charset="0"/>
              </a:rPr>
              <a:t>5.5 scale local earthquake</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7101348" y="2392445"/>
            <a:ext cx="4814206" cy="1938992"/>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4 killed, $20m in </a:t>
            </a:r>
          </a:p>
          <a:p>
            <a:r>
              <a:rPr lang="en-GB" sz="2400" dirty="0">
                <a:latin typeface="Arial" panose="020B0604020202020204" pitchFamily="34" charset="0"/>
                <a:cs typeface="Arial" panose="020B0604020202020204" pitchFamily="34" charset="0"/>
              </a:rPr>
              <a:t>Damage, 2,000 </a:t>
            </a:r>
            <a:r>
              <a:rPr lang="en-GB" sz="2400" dirty="0" smtClean="0">
                <a:latin typeface="Arial" panose="020B0604020202020204" pitchFamily="34" charset="0"/>
                <a:cs typeface="Arial" panose="020B0604020202020204" pitchFamily="34" charset="0"/>
              </a:rPr>
              <a:t>tons of TNT for Russia, 4 killed, 100 </a:t>
            </a:r>
            <a:r>
              <a:rPr lang="en-GB" sz="2400" dirty="0">
                <a:latin typeface="Arial" panose="020B0604020202020204" pitchFamily="34" charset="0"/>
                <a:cs typeface="Arial" panose="020B0604020202020204" pitchFamily="34" charset="0"/>
              </a:rPr>
              <a:t>rail cars</a:t>
            </a:r>
          </a:p>
          <a:p>
            <a:r>
              <a:rPr lang="en-GB" sz="2400" dirty="0">
                <a:latin typeface="Arial" panose="020B0604020202020204" pitchFamily="34" charset="0"/>
                <a:cs typeface="Arial" panose="020B0604020202020204" pitchFamily="34" charset="0"/>
              </a:rPr>
              <a:t>…Statue of Liberty </a:t>
            </a:r>
            <a:r>
              <a:rPr lang="en-GB" sz="2400" dirty="0" smtClean="0">
                <a:latin typeface="Arial" panose="020B0604020202020204" pitchFamily="34" charset="0"/>
                <a:cs typeface="Arial" panose="020B0604020202020204" pitchFamily="34" charset="0"/>
              </a:rPr>
              <a:t>damaged</a:t>
            </a:r>
          </a:p>
          <a:p>
            <a:r>
              <a:rPr lang="en-GB" sz="2400" dirty="0" smtClean="0">
                <a:latin typeface="Arial" panose="020B0604020202020204" pitchFamily="34" charset="0"/>
                <a:cs typeface="Arial" panose="020B0604020202020204" pitchFamily="34" charset="0"/>
              </a:rPr>
              <a:t>…agents captured</a:t>
            </a:r>
            <a:endParaRPr lang="en-GB" sz="2400" dirty="0">
              <a:latin typeface="Arial" panose="020B0604020202020204" pitchFamily="34" charset="0"/>
              <a:cs typeface="Arial" panose="020B0604020202020204" pitchFamily="34" charset="0"/>
            </a:endParaRPr>
          </a:p>
        </p:txBody>
      </p:sp>
      <p:sp>
        <p:nvSpPr>
          <p:cNvPr id="9" name="TextBox 8"/>
          <p:cNvSpPr txBox="1"/>
          <p:nvPr/>
        </p:nvSpPr>
        <p:spPr>
          <a:xfrm>
            <a:off x="7070248" y="4410812"/>
            <a:ext cx="5206812" cy="1200329"/>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Wilson does not retaliate</a:t>
            </a:r>
          </a:p>
          <a:p>
            <a:r>
              <a:rPr lang="en-GB" sz="2400" dirty="0" smtClean="0">
                <a:latin typeface="Arial" panose="020B0604020202020204" pitchFamily="34" charset="0"/>
                <a:cs typeface="Arial" panose="020B0604020202020204" pitchFamily="34" charset="0"/>
              </a:rPr>
              <a:t>….Jan 1917 “Peace without victory”</a:t>
            </a:r>
          </a:p>
          <a:p>
            <a:r>
              <a:rPr lang="en-GB" sz="2400" dirty="0" smtClean="0">
                <a:latin typeface="Arial" panose="020B0604020202020204" pitchFamily="34" charset="0"/>
                <a:cs typeface="Arial" panose="020B0604020202020204" pitchFamily="34" charset="0"/>
              </a:rPr>
              <a:t>…offers to act as “peace broker</a:t>
            </a:r>
          </a:p>
        </p:txBody>
      </p:sp>
      <p:sp>
        <p:nvSpPr>
          <p:cNvPr id="3" name="TextBox 2"/>
          <p:cNvSpPr txBox="1"/>
          <p:nvPr/>
        </p:nvSpPr>
        <p:spPr>
          <a:xfrm>
            <a:off x="7219507" y="6060559"/>
            <a:ext cx="4719562"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Germans assess Wilson as weak</a:t>
            </a:r>
          </a:p>
        </p:txBody>
      </p:sp>
    </p:spTree>
    <p:extLst>
      <p:ext uri="{BB962C8B-B14F-4D97-AF65-F5344CB8AC3E}">
        <p14:creationId xmlns:p14="http://schemas.microsoft.com/office/powerpoint/2010/main" val="221601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1576" y="0"/>
            <a:ext cx="8911687" cy="741981"/>
          </a:xfrm>
        </p:spPr>
        <p:txBody>
          <a:bodyPr/>
          <a:lstStyle/>
          <a:p>
            <a:pPr algn="ctr"/>
            <a:r>
              <a:rPr lang="en-GB" dirty="0" smtClean="0"/>
              <a:t>Zimmerman telegram</a:t>
            </a:r>
            <a:endParaRPr lang="en-GB" dirty="0"/>
          </a:p>
        </p:txBody>
      </p:sp>
      <p:pic>
        <p:nvPicPr>
          <p:cNvPr id="4" name="Picture 3"/>
          <p:cNvPicPr>
            <a:picLocks noChangeAspect="1"/>
          </p:cNvPicPr>
          <p:nvPr/>
        </p:nvPicPr>
        <p:blipFill>
          <a:blip r:embed="rId2"/>
          <a:stretch>
            <a:fillRect/>
          </a:stretch>
        </p:blipFill>
        <p:spPr>
          <a:xfrm>
            <a:off x="160222" y="815248"/>
            <a:ext cx="5557087" cy="6042752"/>
          </a:xfrm>
          <a:prstGeom prst="rect">
            <a:avLst/>
          </a:prstGeom>
        </p:spPr>
      </p:pic>
      <p:sp>
        <p:nvSpPr>
          <p:cNvPr id="3" name="TextBox 2"/>
          <p:cNvSpPr txBox="1"/>
          <p:nvPr/>
        </p:nvSpPr>
        <p:spPr>
          <a:xfrm>
            <a:off x="5795192" y="1066352"/>
            <a:ext cx="6036590" cy="1569660"/>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Germans to launch “</a:t>
            </a:r>
            <a:r>
              <a:rPr lang="en-GB" sz="2400" dirty="0">
                <a:latin typeface="Arial" panose="020B0604020202020204" pitchFamily="34" charset="0"/>
                <a:cs typeface="Arial" panose="020B0604020202020204" pitchFamily="34" charset="0"/>
              </a:rPr>
              <a:t>unrestricted </a:t>
            </a:r>
            <a:r>
              <a:rPr lang="en-GB" sz="2400" dirty="0" smtClean="0">
                <a:latin typeface="Arial" panose="020B0604020202020204" pitchFamily="34" charset="0"/>
                <a:cs typeface="Arial" panose="020B0604020202020204" pitchFamily="34" charset="0"/>
              </a:rPr>
              <a:t>submarine war February 1917</a:t>
            </a:r>
          </a:p>
          <a:p>
            <a:r>
              <a:rPr lang="en-GB" sz="2400" dirty="0" smtClean="0">
                <a:latin typeface="Arial" panose="020B0604020202020204" pitchFamily="34" charset="0"/>
                <a:cs typeface="Arial" panose="020B0604020202020204" pitchFamily="34" charset="0"/>
              </a:rPr>
              <a:t>….all </a:t>
            </a:r>
            <a:r>
              <a:rPr lang="en-GB" sz="2400" dirty="0">
                <a:latin typeface="Arial" panose="020B0604020202020204" pitchFamily="34" charset="0"/>
                <a:cs typeface="Arial" panose="020B0604020202020204" pitchFamily="34" charset="0"/>
              </a:rPr>
              <a:t>ships </a:t>
            </a:r>
            <a:r>
              <a:rPr lang="en-GB" sz="2400" dirty="0" smtClean="0">
                <a:latin typeface="Arial" panose="020B0604020202020204" pitchFamily="34" charset="0"/>
                <a:cs typeface="Arial" panose="020B0604020202020204" pitchFamily="34" charset="0"/>
              </a:rPr>
              <a:t>a target</a:t>
            </a:r>
          </a:p>
          <a:p>
            <a:r>
              <a:rPr lang="en-GB" sz="2400" dirty="0" smtClean="0">
                <a:latin typeface="Arial" panose="020B0604020202020204" pitchFamily="34" charset="0"/>
                <a:cs typeface="Arial" panose="020B0604020202020204" pitchFamily="34" charset="0"/>
              </a:rPr>
              <a:t>…attack “without warning”</a:t>
            </a:r>
          </a:p>
        </p:txBody>
      </p:sp>
      <p:sp>
        <p:nvSpPr>
          <p:cNvPr id="6" name="TextBox 5"/>
          <p:cNvSpPr txBox="1"/>
          <p:nvPr/>
        </p:nvSpPr>
        <p:spPr>
          <a:xfrm>
            <a:off x="5697790" y="3048231"/>
            <a:ext cx="6494210"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Ambassador </a:t>
            </a:r>
            <a:r>
              <a:rPr lang="en-GB" sz="2400" dirty="0" smtClean="0">
                <a:latin typeface="Arial" panose="020B0604020202020204" pitchFamily="34" charset="0"/>
                <a:cs typeface="Arial" panose="020B0604020202020204" pitchFamily="34" charset="0"/>
              </a:rPr>
              <a:t>Zimmerman's telegram</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....announce “unrestricted war</a:t>
            </a:r>
          </a:p>
          <a:p>
            <a:r>
              <a:rPr lang="en-GB" sz="2400" dirty="0" smtClean="0">
                <a:latin typeface="Arial" panose="020B0604020202020204" pitchFamily="34" charset="0"/>
                <a:cs typeface="Arial" panose="020B0604020202020204" pitchFamily="34" charset="0"/>
              </a:rPr>
              <a:t>…. incites Mexico to recover land lost to USA</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   suggest united attack with Japan</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5780265" y="4906263"/>
            <a:ext cx="5662127"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British </a:t>
            </a:r>
            <a:r>
              <a:rPr lang="en-GB" sz="2400" dirty="0" smtClean="0">
                <a:latin typeface="Arial" panose="020B0604020202020204" pitchFamily="34" charset="0"/>
                <a:cs typeface="Arial" panose="020B0604020202020204" pitchFamily="34" charset="0"/>
              </a:rPr>
              <a:t>intercept…decode..release </a:t>
            </a:r>
            <a:r>
              <a:rPr lang="en-GB" sz="2400" dirty="0">
                <a:latin typeface="Arial" panose="020B0604020202020204" pitchFamily="34" charset="0"/>
                <a:cs typeface="Arial" panose="020B0604020202020204" pitchFamily="34" charset="0"/>
              </a:rPr>
              <a:t>to US</a:t>
            </a:r>
          </a:p>
        </p:txBody>
      </p:sp>
      <p:sp>
        <p:nvSpPr>
          <p:cNvPr id="8" name="TextBox 7"/>
          <p:cNvSpPr txBox="1"/>
          <p:nvPr/>
        </p:nvSpPr>
        <p:spPr>
          <a:xfrm>
            <a:off x="5808505" y="5815595"/>
            <a:ext cx="4645054"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Viewed as “act of war” by Wilson</a:t>
            </a:r>
          </a:p>
        </p:txBody>
      </p:sp>
    </p:spTree>
    <p:extLst>
      <p:ext uri="{BB962C8B-B14F-4D97-AF65-F5344CB8AC3E}">
        <p14:creationId xmlns:p14="http://schemas.microsoft.com/office/powerpoint/2010/main" val="409431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9027" y="348688"/>
            <a:ext cx="8911687" cy="1280890"/>
          </a:xfrm>
        </p:spPr>
        <p:txBody>
          <a:bodyPr/>
          <a:lstStyle/>
          <a:p>
            <a:r>
              <a:rPr lang="en-GB" dirty="0" smtClean="0"/>
              <a:t>US goes to war April 6, 1917 </a:t>
            </a:r>
            <a:endParaRPr lang="en-GB" dirty="0"/>
          </a:p>
        </p:txBody>
      </p:sp>
      <p:pic>
        <p:nvPicPr>
          <p:cNvPr id="4" name="Picture 3"/>
          <p:cNvPicPr>
            <a:picLocks noChangeAspect="1"/>
          </p:cNvPicPr>
          <p:nvPr/>
        </p:nvPicPr>
        <p:blipFill>
          <a:blip r:embed="rId2"/>
          <a:stretch>
            <a:fillRect/>
          </a:stretch>
        </p:blipFill>
        <p:spPr>
          <a:xfrm>
            <a:off x="184728" y="1437535"/>
            <a:ext cx="6548581" cy="5514848"/>
          </a:xfrm>
          <a:prstGeom prst="rect">
            <a:avLst/>
          </a:prstGeom>
        </p:spPr>
      </p:pic>
      <p:sp>
        <p:nvSpPr>
          <p:cNvPr id="6" name="TextBox 5"/>
          <p:cNvSpPr txBox="1"/>
          <p:nvPr/>
        </p:nvSpPr>
        <p:spPr>
          <a:xfrm>
            <a:off x="1167788" y="892368"/>
            <a:ext cx="4764446"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Wilson addressing Congress</a:t>
            </a:r>
            <a:endParaRPr lang="en-GB" sz="2800" dirty="0">
              <a:latin typeface="Arial" panose="020B0604020202020204" pitchFamily="34" charset="0"/>
              <a:cs typeface="Arial" panose="020B0604020202020204" pitchFamily="34" charset="0"/>
            </a:endParaRPr>
          </a:p>
        </p:txBody>
      </p:sp>
      <p:sp>
        <p:nvSpPr>
          <p:cNvPr id="7" name="TextBox 6"/>
          <p:cNvSpPr txBox="1"/>
          <p:nvPr/>
        </p:nvSpPr>
        <p:spPr>
          <a:xfrm>
            <a:off x="6779490" y="1154111"/>
            <a:ext cx="5412510" cy="830997"/>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German announce “Unrestricted war” effective April 1st</a:t>
            </a:r>
          </a:p>
        </p:txBody>
      </p:sp>
      <p:sp>
        <p:nvSpPr>
          <p:cNvPr id="8" name="TextBox 7"/>
          <p:cNvSpPr txBox="1"/>
          <p:nvPr/>
        </p:nvSpPr>
        <p:spPr>
          <a:xfrm>
            <a:off x="6871076" y="2132466"/>
            <a:ext cx="5450233"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Wilson: </a:t>
            </a:r>
            <a:r>
              <a:rPr lang="en-GB" sz="2400" dirty="0" smtClean="0">
                <a:latin typeface="Arial" panose="020B0604020202020204" pitchFamily="34" charset="0"/>
                <a:cs typeface="Arial" panose="020B0604020202020204" pitchFamily="34" charset="0"/>
              </a:rPr>
              <a:t>“attack </a:t>
            </a:r>
            <a:r>
              <a:rPr lang="en-GB" sz="2400" dirty="0">
                <a:latin typeface="Arial" panose="020B0604020202020204" pitchFamily="34" charset="0"/>
                <a:cs typeface="Arial" panose="020B0604020202020204" pitchFamily="34" charset="0"/>
              </a:rPr>
              <a:t>on US </a:t>
            </a:r>
            <a:r>
              <a:rPr lang="en-GB" sz="2400" dirty="0" smtClean="0">
                <a:latin typeface="Arial" panose="020B0604020202020204" pitchFamily="34" charset="0"/>
                <a:cs typeface="Arial" panose="020B0604020202020204" pitchFamily="34" charset="0"/>
              </a:rPr>
              <a:t>sovereignty” ….Germany telling US where to trade </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….Speech to Congress: “World </a:t>
            </a:r>
            <a:r>
              <a:rPr lang="en-GB" sz="2400" dirty="0">
                <a:latin typeface="Arial" panose="020B0604020202020204" pitchFamily="34" charset="0"/>
                <a:cs typeface="Arial" panose="020B0604020202020204" pitchFamily="34" charset="0"/>
              </a:rPr>
              <a:t>must </a:t>
            </a:r>
            <a:r>
              <a:rPr lang="en-GB" sz="2400" dirty="0" smtClean="0">
                <a:latin typeface="Arial" panose="020B0604020202020204" pitchFamily="34" charset="0"/>
                <a:cs typeface="Arial" panose="020B0604020202020204" pitchFamily="34" charset="0"/>
              </a:rPr>
              <a:t>be made </a:t>
            </a:r>
            <a:r>
              <a:rPr lang="en-GB" sz="2400" dirty="0">
                <a:latin typeface="Arial" panose="020B0604020202020204" pitchFamily="34" charset="0"/>
                <a:cs typeface="Arial" panose="020B0604020202020204" pitchFamily="34" charset="0"/>
              </a:rPr>
              <a:t>safe for </a:t>
            </a:r>
            <a:r>
              <a:rPr lang="en-GB" sz="2400" dirty="0" smtClean="0">
                <a:latin typeface="Arial" panose="020B0604020202020204" pitchFamily="34" charset="0"/>
                <a:cs typeface="Arial" panose="020B0604020202020204" pitchFamily="34" charset="0"/>
              </a:rPr>
              <a:t>democracy”</a:t>
            </a:r>
            <a:endParaRPr lang="en-GB" dirty="0"/>
          </a:p>
        </p:txBody>
      </p:sp>
      <p:sp>
        <p:nvSpPr>
          <p:cNvPr id="9" name="TextBox 8"/>
          <p:cNvSpPr txBox="1"/>
          <p:nvPr/>
        </p:nvSpPr>
        <p:spPr>
          <a:xfrm>
            <a:off x="6957094" y="3996611"/>
            <a:ext cx="5040942"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Congress </a:t>
            </a:r>
            <a:r>
              <a:rPr lang="en-GB" sz="2400" dirty="0" smtClean="0">
                <a:latin typeface="Arial" panose="020B0604020202020204" pitchFamily="34" charset="0"/>
                <a:cs typeface="Arial" panose="020B0604020202020204" pitchFamily="34" charset="0"/>
              </a:rPr>
              <a:t>votes for war</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..Senate 82-6, </a:t>
            </a:r>
            <a:r>
              <a:rPr lang="en-GB" sz="2400" dirty="0" smtClean="0">
                <a:latin typeface="Arial" panose="020B0604020202020204" pitchFamily="34" charset="0"/>
                <a:cs typeface="Arial" panose="020B0604020202020204" pitchFamily="34" charset="0"/>
              </a:rPr>
              <a:t>House 373-50</a:t>
            </a:r>
            <a:endParaRPr lang="en-GB" sz="2400" dirty="0">
              <a:latin typeface="Arial" panose="020B0604020202020204" pitchFamily="34" charset="0"/>
              <a:cs typeface="Arial" panose="020B0604020202020204" pitchFamily="34" charset="0"/>
            </a:endParaRPr>
          </a:p>
        </p:txBody>
      </p:sp>
      <p:sp>
        <p:nvSpPr>
          <p:cNvPr id="10" name="TextBox 9"/>
          <p:cNvSpPr txBox="1"/>
          <p:nvPr/>
        </p:nvSpPr>
        <p:spPr>
          <a:xfrm>
            <a:off x="7043754" y="5164814"/>
            <a:ext cx="4275529"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Anti war </a:t>
            </a:r>
            <a:r>
              <a:rPr lang="en-GB" sz="2400" dirty="0" smtClean="0">
                <a:latin typeface="Arial" panose="020B0604020202020204" pitchFamily="34" charset="0"/>
                <a:cs typeface="Arial" panose="020B0604020202020204" pitchFamily="34" charset="0"/>
              </a:rPr>
              <a:t>(Democrats) argue </a:t>
            </a:r>
          </a:p>
          <a:p>
            <a:r>
              <a:rPr lang="en-GB" sz="2400" dirty="0" smtClean="0">
                <a:latin typeface="Arial" panose="020B0604020202020204" pitchFamily="34" charset="0"/>
                <a:cs typeface="Arial" panose="020B0604020202020204" pitchFamily="34" charset="0"/>
              </a:rPr>
              <a:t>British equally guilty</a:t>
            </a:r>
          </a:p>
          <a:p>
            <a:r>
              <a:rPr lang="en-GB" sz="2400" dirty="0" smtClean="0">
                <a:latin typeface="Arial" panose="020B0604020202020204" pitchFamily="34" charset="0"/>
                <a:cs typeface="Arial" panose="020B0604020202020204" pitchFamily="34" charset="0"/>
              </a:rPr>
              <a:t>..prevent trade with Germans</a:t>
            </a:r>
          </a:p>
          <a:p>
            <a:r>
              <a:rPr lang="en-GB" sz="2400" dirty="0" smtClean="0">
                <a:latin typeface="Arial" panose="020B0604020202020204" pitchFamily="34" charset="0"/>
                <a:cs typeface="Arial" panose="020B0604020202020204" pitchFamily="34" charset="0"/>
              </a:rPr>
              <a:t>..purpose of war financial!</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727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4284" y="2981720"/>
            <a:ext cx="8911687" cy="1280890"/>
          </a:xfrm>
        </p:spPr>
        <p:txBody>
          <a:bodyPr/>
          <a:lstStyle/>
          <a:p>
            <a:pPr algn="ctr"/>
            <a:r>
              <a:rPr lang="en-GB" dirty="0" smtClean="0"/>
              <a:t>US goes to war</a:t>
            </a:r>
            <a:endParaRPr lang="en-GB" dirty="0"/>
          </a:p>
        </p:txBody>
      </p:sp>
    </p:spTree>
    <p:extLst>
      <p:ext uri="{BB962C8B-B14F-4D97-AF65-F5344CB8AC3E}">
        <p14:creationId xmlns:p14="http://schemas.microsoft.com/office/powerpoint/2010/main" val="27125761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386" y="134500"/>
            <a:ext cx="8911687" cy="1280890"/>
          </a:xfrm>
        </p:spPr>
        <p:txBody>
          <a:bodyPr/>
          <a:lstStyle/>
          <a:p>
            <a:pPr algn="ctr"/>
            <a:r>
              <a:rPr lang="en-GB" dirty="0" smtClean="0"/>
              <a:t>State of US April 1917</a:t>
            </a:r>
            <a:endParaRPr lang="en-GB" dirty="0"/>
          </a:p>
        </p:txBody>
      </p:sp>
      <p:sp>
        <p:nvSpPr>
          <p:cNvPr id="3" name="Content Placeholder 2"/>
          <p:cNvSpPr>
            <a:spLocks noGrp="1"/>
          </p:cNvSpPr>
          <p:nvPr>
            <p:ph idx="1"/>
          </p:nvPr>
        </p:nvSpPr>
        <p:spPr>
          <a:xfrm>
            <a:off x="1704914" y="1028379"/>
            <a:ext cx="11850477" cy="3760424"/>
          </a:xfrm>
        </p:spPr>
        <p:txBody>
          <a:bodyPr>
            <a:noAutofit/>
          </a:bodyPr>
          <a:lstStyle/>
          <a:p>
            <a:r>
              <a:rPr lang="en-GB" sz="2800" dirty="0">
                <a:latin typeface="Arial" panose="020B0604020202020204" pitchFamily="34" charset="0"/>
                <a:cs typeface="Arial" panose="020B0604020202020204" pitchFamily="34" charset="0"/>
              </a:rPr>
              <a:t>Financial infrastructure to finance war not in place</a:t>
            </a:r>
          </a:p>
          <a:p>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Large anti British immigration population </a:t>
            </a:r>
          </a:p>
          <a:p>
            <a:pPr lvl="1"/>
            <a:r>
              <a:rPr lang="en-GB" sz="2800" dirty="0">
                <a:latin typeface="Arial" panose="020B0604020202020204" pitchFamily="34" charset="0"/>
                <a:cs typeface="Arial" panose="020B0604020202020204" pitchFamily="34" charset="0"/>
              </a:rPr>
              <a:t>15% population German, 10% Irish background</a:t>
            </a:r>
          </a:p>
          <a:p>
            <a:pPr marL="457200" lvl="1" indent="0">
              <a:buNone/>
            </a:pPr>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US Regular army too small to make an impact </a:t>
            </a:r>
          </a:p>
          <a:p>
            <a:pPr lvl="1"/>
            <a:r>
              <a:rPr lang="en-GB" sz="2600" dirty="0" smtClean="0">
                <a:latin typeface="Arial" panose="020B0604020202020204" pitchFamily="34" charset="0"/>
                <a:cs typeface="Arial" panose="020B0604020202020204" pitchFamily="34" charset="0"/>
              </a:rPr>
              <a:t>180,000 strong vs 5 million German army)</a:t>
            </a:r>
          </a:p>
          <a:p>
            <a:pPr lvl="1"/>
            <a:r>
              <a:rPr lang="en-GB" sz="2600" dirty="0" smtClean="0">
                <a:latin typeface="Arial" panose="020B0604020202020204" pitchFamily="34" charset="0"/>
                <a:cs typeface="Arial" panose="020B0604020202020204" pitchFamily="34" charset="0"/>
              </a:rPr>
              <a:t>No modern war experience, artillery, logistics</a:t>
            </a:r>
          </a:p>
          <a:p>
            <a:pPr lvl="1"/>
            <a:endParaRPr lang="en-GB" sz="2600" dirty="0">
              <a:latin typeface="Arial" panose="020B0604020202020204" pitchFamily="34" charset="0"/>
              <a:cs typeface="Arial" panose="020B0604020202020204" pitchFamily="34" charset="0"/>
            </a:endParaRPr>
          </a:p>
          <a:p>
            <a:endParaRPr lang="en-GB" sz="2800" dirty="0" smtClean="0">
              <a:latin typeface="Arial" panose="020B0604020202020204" pitchFamily="34" charset="0"/>
              <a:cs typeface="Arial" panose="020B0604020202020204" pitchFamily="34" charset="0"/>
            </a:endParaRPr>
          </a:p>
        </p:txBody>
      </p:sp>
      <p:sp>
        <p:nvSpPr>
          <p:cNvPr id="5" name="TextBox 4"/>
          <p:cNvSpPr txBox="1"/>
          <p:nvPr/>
        </p:nvSpPr>
        <p:spPr>
          <a:xfrm>
            <a:off x="2041452" y="5911703"/>
            <a:ext cx="9179116" cy="523220"/>
          </a:xfrm>
          <a:prstGeom prst="rect">
            <a:avLst/>
          </a:prstGeom>
          <a:solidFill>
            <a:schemeClr val="bg1"/>
          </a:solidFill>
        </p:spPr>
        <p:txBody>
          <a:bodyPr wrap="none" rtlCol="0">
            <a:spAutoFit/>
          </a:bodyPr>
          <a:lstStyle/>
          <a:p>
            <a:r>
              <a:rPr lang="en-GB" sz="2800" dirty="0" smtClean="0">
                <a:latin typeface="Arial" panose="020B0604020202020204" pitchFamily="34" charset="0"/>
                <a:cs typeface="Arial" panose="020B0604020202020204" pitchFamily="34" charset="0"/>
              </a:rPr>
              <a:t>Wilson must create financial structure and crush dissent </a:t>
            </a:r>
          </a:p>
        </p:txBody>
      </p:sp>
    </p:spTree>
    <p:extLst>
      <p:ext uri="{BB962C8B-B14F-4D97-AF65-F5344CB8AC3E}">
        <p14:creationId xmlns:p14="http://schemas.microsoft.com/office/powerpoint/2010/main" val="227007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659" y="177542"/>
            <a:ext cx="8911687" cy="1280890"/>
          </a:xfrm>
        </p:spPr>
        <p:txBody>
          <a:bodyPr/>
          <a:lstStyle/>
          <a:p>
            <a:pPr algn="ctr"/>
            <a:r>
              <a:rPr lang="en-GB" dirty="0" smtClean="0"/>
              <a:t>Crushing domestic opposition</a:t>
            </a:r>
            <a:endParaRPr lang="en-GB" dirty="0"/>
          </a:p>
        </p:txBody>
      </p:sp>
      <p:sp>
        <p:nvSpPr>
          <p:cNvPr id="3" name="Content Placeholder 2"/>
          <p:cNvSpPr>
            <a:spLocks noGrp="1"/>
          </p:cNvSpPr>
          <p:nvPr>
            <p:ph idx="1"/>
          </p:nvPr>
        </p:nvSpPr>
        <p:spPr>
          <a:xfrm>
            <a:off x="1116541" y="819808"/>
            <a:ext cx="10483702" cy="5954110"/>
          </a:xfrm>
        </p:spPr>
        <p:txBody>
          <a:bodyPr>
            <a:normAutofit fontScale="92500" lnSpcReduction="10000"/>
          </a:bodyPr>
          <a:lstStyle/>
          <a:p>
            <a:r>
              <a:rPr lang="en-GB" sz="2400" dirty="0" smtClean="0">
                <a:latin typeface="Arial" panose="020B0604020202020204" pitchFamily="34" charset="0"/>
                <a:cs typeface="Arial" panose="020B0604020202020204" pitchFamily="34" charset="0"/>
              </a:rPr>
              <a:t>Espionage and Trading with enemy act April 1917</a:t>
            </a:r>
          </a:p>
          <a:p>
            <a:pPr lvl="1"/>
            <a:r>
              <a:rPr lang="en-GB" sz="2400" dirty="0" smtClean="0">
                <a:latin typeface="Arial" panose="020B0604020202020204" pitchFamily="34" charset="0"/>
                <a:cs typeface="Arial" panose="020B0604020202020204" pitchFamily="34" charset="0"/>
              </a:rPr>
              <a:t>Crime to broadcast enemy success/ convey information to enemy</a:t>
            </a:r>
          </a:p>
          <a:p>
            <a:pPr lvl="1"/>
            <a:r>
              <a:rPr lang="en-GB" sz="2400" dirty="0" smtClean="0">
                <a:latin typeface="Arial" panose="020B0604020202020204" pitchFamily="34" charset="0"/>
                <a:cs typeface="Arial" panose="020B0604020202020204" pitchFamily="34" charset="0"/>
              </a:rPr>
              <a:t>Post office intercepts suspect mail</a:t>
            </a:r>
          </a:p>
          <a:p>
            <a:pPr lvl="1"/>
            <a:r>
              <a:rPr lang="en-GB" sz="2400" dirty="0" smtClean="0">
                <a:latin typeface="Arial" panose="020B0604020202020204" pitchFamily="34" charset="0"/>
                <a:cs typeface="Arial" panose="020B0604020202020204" pitchFamily="34" charset="0"/>
              </a:rPr>
              <a:t>Punishable by 30 years….or death </a:t>
            </a:r>
          </a:p>
          <a:p>
            <a:pPr lvl="1"/>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Alien and Sedition Act  May 1918</a:t>
            </a:r>
          </a:p>
          <a:p>
            <a:pPr lvl="1"/>
            <a:r>
              <a:rPr lang="en-GB" sz="2400" dirty="0" smtClean="0">
                <a:latin typeface="Arial" panose="020B0604020202020204" pitchFamily="34" charset="0"/>
                <a:cs typeface="Arial" panose="020B0604020202020204" pitchFamily="34" charset="0"/>
              </a:rPr>
              <a:t>Crime to “</a:t>
            </a:r>
            <a:r>
              <a:rPr lang="en-GB" sz="2400" dirty="0">
                <a:latin typeface="Arial" panose="020B0604020202020204" pitchFamily="34" charset="0"/>
                <a:cs typeface="Arial" panose="020B0604020202020204" pitchFamily="34" charset="0"/>
              </a:rPr>
              <a:t>"any disloyal, profane, scurrilous, or abusive language about the form of government of the United States ... or the flag of the United States, or the uniform of the Army or Navy</a:t>
            </a:r>
            <a:r>
              <a:rPr lang="en-GB" sz="2400" dirty="0" smtClean="0">
                <a:latin typeface="Arial" panose="020B0604020202020204" pitchFamily="34" charset="0"/>
                <a:cs typeface="Arial" panose="020B0604020202020204" pitchFamily="34" charset="0"/>
              </a:rPr>
              <a:t>".</a:t>
            </a:r>
          </a:p>
          <a:p>
            <a:pPr lvl="1"/>
            <a:r>
              <a:rPr lang="en-GB" sz="2400" dirty="0" smtClean="0">
                <a:latin typeface="Arial" panose="020B0604020202020204" pitchFamily="34" charset="0"/>
                <a:cs typeface="Arial" panose="020B0604020202020204" pitchFamily="34" charset="0"/>
              </a:rPr>
              <a:t>Enforced fast and with rigour</a:t>
            </a:r>
          </a:p>
          <a:p>
            <a:pPr lvl="2"/>
            <a:r>
              <a:rPr lang="en-GB" sz="2200" dirty="0" smtClean="0">
                <a:latin typeface="Arial" panose="020B0604020202020204" pitchFamily="34" charset="0"/>
                <a:cs typeface="Arial" panose="020B0604020202020204" pitchFamily="34" charset="0"/>
              </a:rPr>
              <a:t>All films, books considered anti British banned</a:t>
            </a:r>
          </a:p>
          <a:p>
            <a:pPr lvl="2"/>
            <a:r>
              <a:rPr lang="en-GB" sz="2200" dirty="0" smtClean="0">
                <a:latin typeface="Arial" panose="020B0604020202020204" pitchFamily="34" charset="0"/>
                <a:cs typeface="Arial" panose="020B0604020202020204" pitchFamily="34" charset="0"/>
              </a:rPr>
              <a:t>10,000 arrested and imprisoned till war’s end</a:t>
            </a:r>
          </a:p>
          <a:p>
            <a:pPr lvl="2"/>
            <a:r>
              <a:rPr lang="en-GB" sz="2400" dirty="0" smtClean="0">
                <a:latin typeface="Arial" panose="020B0604020202020204" pitchFamily="34" charset="0"/>
                <a:cs typeface="Arial" panose="020B0604020202020204" pitchFamily="34" charset="0"/>
              </a:rPr>
              <a:t>Eugene Debs Socialist jailed</a:t>
            </a:r>
          </a:p>
          <a:p>
            <a:pPr lvl="2"/>
            <a:r>
              <a:rPr lang="en-GB" sz="2400" dirty="0" smtClean="0">
                <a:latin typeface="Arial" panose="020B0604020202020204" pitchFamily="34" charset="0"/>
                <a:cs typeface="Arial" panose="020B0604020202020204" pitchFamily="34" charset="0"/>
              </a:rPr>
              <a:t>Movie producer “Spirit of 76” Robert Goldstein…considered anti British</a:t>
            </a:r>
          </a:p>
          <a:p>
            <a:pPr marL="457200" lvl="1" indent="0">
              <a:buNone/>
            </a:pPr>
            <a:endParaRPr lang="en-GB" dirty="0"/>
          </a:p>
        </p:txBody>
      </p:sp>
    </p:spTree>
    <p:extLst>
      <p:ext uri="{BB962C8B-B14F-4D97-AF65-F5344CB8AC3E}">
        <p14:creationId xmlns:p14="http://schemas.microsoft.com/office/powerpoint/2010/main" val="248614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0634" y="457855"/>
            <a:ext cx="8911687" cy="1280890"/>
          </a:xfrm>
        </p:spPr>
        <p:txBody>
          <a:bodyPr/>
          <a:lstStyle/>
          <a:p>
            <a:r>
              <a:rPr lang="en-GB" dirty="0" smtClean="0"/>
              <a:t>Creating financial infrastructure</a:t>
            </a:r>
            <a:endParaRPr lang="en-GB" dirty="0"/>
          </a:p>
        </p:txBody>
      </p:sp>
      <p:sp>
        <p:nvSpPr>
          <p:cNvPr id="3" name="Content Placeholder 2"/>
          <p:cNvSpPr>
            <a:spLocks noGrp="1"/>
          </p:cNvSpPr>
          <p:nvPr>
            <p:ph idx="1"/>
          </p:nvPr>
        </p:nvSpPr>
        <p:spPr>
          <a:xfrm>
            <a:off x="1256898" y="1248090"/>
            <a:ext cx="10207255" cy="4688959"/>
          </a:xfrm>
        </p:spPr>
        <p:txBody>
          <a:bodyPr>
            <a:normAutofit/>
          </a:bodyPr>
          <a:lstStyle/>
          <a:p>
            <a:r>
              <a:rPr lang="en-GB" sz="2400" dirty="0" smtClean="0">
                <a:latin typeface="Arial" panose="020B0604020202020204" pitchFamily="34" charset="0"/>
                <a:cs typeface="Arial" panose="020B0604020202020204" pitchFamily="34" charset="0"/>
              </a:rPr>
              <a:t>Income Tax</a:t>
            </a:r>
          </a:p>
          <a:p>
            <a:pPr lvl="1"/>
            <a:r>
              <a:rPr lang="en-GB" sz="2400" dirty="0" smtClean="0">
                <a:latin typeface="Arial" panose="020B0604020202020204" pitchFamily="34" charset="0"/>
                <a:cs typeface="Arial" panose="020B0604020202020204" pitchFamily="34" charset="0"/>
              </a:rPr>
              <a:t>Introduced during civil war, removed 1872</a:t>
            </a:r>
          </a:p>
          <a:p>
            <a:pPr lvl="1"/>
            <a:r>
              <a:rPr lang="en-GB" sz="2400" dirty="0" smtClean="0">
                <a:latin typeface="Arial" panose="020B0604020202020204" pitchFamily="34" charset="0"/>
                <a:cs typeface="Arial" panose="020B0604020202020204" pitchFamily="34" charset="0"/>
              </a:rPr>
              <a:t>16</a:t>
            </a:r>
            <a:r>
              <a:rPr lang="en-GB" sz="2400" baseline="30000" dirty="0" smtClean="0">
                <a:latin typeface="Arial" panose="020B0604020202020204" pitchFamily="34" charset="0"/>
                <a:cs typeface="Arial" panose="020B0604020202020204" pitchFamily="34" charset="0"/>
              </a:rPr>
              <a:t>th</a:t>
            </a:r>
            <a:r>
              <a:rPr lang="en-GB" sz="2400" dirty="0" smtClean="0">
                <a:latin typeface="Arial" panose="020B0604020202020204" pitchFamily="34" charset="0"/>
                <a:cs typeface="Arial" panose="020B0604020202020204" pitchFamily="34" charset="0"/>
              </a:rPr>
              <a:t> Amendment  passed 1913 to reduce reliance on tariffs</a:t>
            </a:r>
          </a:p>
          <a:p>
            <a:pPr lvl="1"/>
            <a:r>
              <a:rPr lang="en-GB" sz="2400" dirty="0" smtClean="0">
                <a:latin typeface="Arial" panose="020B0604020202020204" pitchFamily="34" charset="0"/>
                <a:cs typeface="Arial" panose="020B0604020202020204" pitchFamily="34" charset="0"/>
              </a:rPr>
              <a:t>Reintroduced 1917…top rates raised to 77% </a:t>
            </a:r>
          </a:p>
          <a:p>
            <a:pPr marL="457200" lvl="1" indent="0">
              <a:buNone/>
            </a:pP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Liberty Bonds</a:t>
            </a:r>
          </a:p>
          <a:p>
            <a:pPr lvl="1"/>
            <a:r>
              <a:rPr lang="en-GB" sz="2400" dirty="0" smtClean="0">
                <a:latin typeface="Arial" panose="020B0604020202020204" pitchFamily="34" charset="0"/>
                <a:cs typeface="Arial" panose="020B0604020202020204" pitchFamily="34" charset="0"/>
              </a:rPr>
              <a:t>First issue for $2Bn April 1917 @ 3 1/2 % interest</a:t>
            </a:r>
          </a:p>
          <a:p>
            <a:pPr lvl="1"/>
            <a:r>
              <a:rPr lang="en-GB" sz="2400" dirty="0" smtClean="0">
                <a:latin typeface="Arial" panose="020B0604020202020204" pitchFamily="34" charset="0"/>
                <a:cs typeface="Arial" panose="020B0604020202020204" pitchFamily="34" charset="0"/>
              </a:rPr>
              <a:t>$20Bn raised by </a:t>
            </a:r>
            <a:r>
              <a:rPr lang="en-GB" sz="2400" dirty="0" err="1" smtClean="0">
                <a:latin typeface="Arial" panose="020B0604020202020204" pitchFamily="34" charset="0"/>
                <a:cs typeface="Arial" panose="020B0604020202020204" pitchFamily="34" charset="0"/>
              </a:rPr>
              <a:t>Septembr</a:t>
            </a:r>
            <a:r>
              <a:rPr lang="en-GB" sz="2400" dirty="0" smtClean="0">
                <a:latin typeface="Arial" panose="020B0604020202020204" pitchFamily="34" charset="0"/>
                <a:cs typeface="Arial" panose="020B0604020202020204" pitchFamily="34" charset="0"/>
              </a:rPr>
              <a:t> 1918</a:t>
            </a:r>
          </a:p>
          <a:p>
            <a:pPr lvl="1"/>
            <a:r>
              <a:rPr lang="en-GB" sz="2400" dirty="0" smtClean="0">
                <a:latin typeface="Arial" panose="020B0604020202020204" pitchFamily="34" charset="0"/>
                <a:cs typeface="Arial" panose="020B0604020202020204" pitchFamily="34" charset="0"/>
              </a:rPr>
              <a:t>Interest tax exempt</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1301775" y="5903893"/>
            <a:ext cx="9599103" cy="954107"/>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Committee of Public Information established to Sell the war</a:t>
            </a:r>
          </a:p>
          <a:p>
            <a:r>
              <a:rPr lang="en-GB" sz="2800" dirty="0" smtClean="0">
                <a:latin typeface="Arial" panose="020B0604020202020204" pitchFamily="34" charset="0"/>
                <a:cs typeface="Arial" panose="020B0604020202020204" pitchFamily="34" charset="0"/>
              </a:rPr>
              <a:t>              …….frenzy of propaganda launched</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694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829" y="180232"/>
            <a:ext cx="11992303" cy="1280890"/>
          </a:xfrm>
        </p:spPr>
        <p:txBody>
          <a:bodyPr/>
          <a:lstStyle/>
          <a:p>
            <a:r>
              <a:rPr lang="en-GB" dirty="0" smtClean="0"/>
              <a:t>Selling Liberty bonds (Douglas Fairbanks Jnr 1917)</a:t>
            </a:r>
            <a:endParaRPr lang="en-GB" dirty="0"/>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3" y="876693"/>
            <a:ext cx="12136980" cy="5981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0307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265" y="-188536"/>
            <a:ext cx="8911687" cy="1280890"/>
          </a:xfrm>
        </p:spPr>
        <p:txBody>
          <a:bodyPr>
            <a:normAutofit/>
          </a:bodyPr>
          <a:lstStyle/>
          <a:p>
            <a:pPr algn="ctr"/>
            <a:r>
              <a:rPr lang="en-GB" sz="4800" dirty="0" smtClean="0">
                <a:latin typeface="Arial" panose="020B0604020202020204" pitchFamily="34" charset="0"/>
                <a:cs typeface="Arial" panose="020B0604020202020204" pitchFamily="34" charset="0"/>
              </a:rPr>
              <a:t>Liberty Bonds</a:t>
            </a:r>
            <a:endParaRPr lang="en-GB" sz="4800" dirty="0">
              <a:latin typeface="Arial" panose="020B0604020202020204" pitchFamily="34" charset="0"/>
              <a:cs typeface="Arial" panose="020B0604020202020204" pitchFamily="34" charset="0"/>
            </a:endParaRPr>
          </a:p>
        </p:txBody>
      </p:sp>
      <p:pic>
        <p:nvPicPr>
          <p:cNvPr id="2050"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50" y="1385740"/>
            <a:ext cx="5050465" cy="54722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369441" y="1432873"/>
            <a:ext cx="6822559" cy="5425127"/>
          </a:xfrm>
          <a:prstGeom prst="rect">
            <a:avLst/>
          </a:prstGeom>
        </p:spPr>
      </p:pic>
      <p:sp>
        <p:nvSpPr>
          <p:cNvPr id="3" name="TextBox 2"/>
          <p:cNvSpPr txBox="1"/>
          <p:nvPr/>
        </p:nvSpPr>
        <p:spPr>
          <a:xfrm>
            <a:off x="1583702" y="678731"/>
            <a:ext cx="2664512" cy="707886"/>
          </a:xfrm>
          <a:prstGeom prst="rect">
            <a:avLst/>
          </a:prstGeom>
          <a:noFill/>
        </p:spPr>
        <p:txBody>
          <a:bodyPr wrap="none" rtlCol="0">
            <a:spAutoFit/>
          </a:bodyPr>
          <a:lstStyle/>
          <a:p>
            <a:r>
              <a:rPr lang="en-GB" sz="4000" dirty="0" smtClean="0">
                <a:latin typeface="Arial" panose="020B0604020202020204" pitchFamily="34" charset="0"/>
                <a:cs typeface="Arial" panose="020B0604020202020204" pitchFamily="34" charset="0"/>
              </a:rPr>
              <a:t>The Bonds</a:t>
            </a:r>
            <a:endParaRPr lang="en-GB" sz="4000" dirty="0">
              <a:latin typeface="Arial" panose="020B0604020202020204" pitchFamily="34" charset="0"/>
              <a:cs typeface="Arial" panose="020B0604020202020204" pitchFamily="34" charset="0"/>
            </a:endParaRPr>
          </a:p>
        </p:txBody>
      </p:sp>
      <p:sp>
        <p:nvSpPr>
          <p:cNvPr id="6" name="TextBox 5"/>
          <p:cNvSpPr txBox="1"/>
          <p:nvPr/>
        </p:nvSpPr>
        <p:spPr>
          <a:xfrm>
            <a:off x="6722881" y="736864"/>
            <a:ext cx="4947188" cy="707886"/>
          </a:xfrm>
          <a:prstGeom prst="rect">
            <a:avLst/>
          </a:prstGeom>
          <a:noFill/>
        </p:spPr>
        <p:txBody>
          <a:bodyPr wrap="none" rtlCol="0">
            <a:spAutoFit/>
          </a:bodyPr>
          <a:lstStyle/>
          <a:p>
            <a:r>
              <a:rPr lang="en-GB" sz="4000" dirty="0" smtClean="0">
                <a:latin typeface="Arial" panose="020B0604020202020204" pitchFamily="34" charset="0"/>
                <a:cs typeface="Arial" panose="020B0604020202020204" pitchFamily="34" charset="0"/>
              </a:rPr>
              <a:t>Selling to immigrants</a:t>
            </a:r>
            <a:endParaRPr lang="en-GB"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456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7711" y="188017"/>
            <a:ext cx="8911687" cy="1280890"/>
          </a:xfrm>
        </p:spPr>
        <p:txBody>
          <a:bodyPr/>
          <a:lstStyle/>
          <a:p>
            <a:pPr algn="ctr"/>
            <a:r>
              <a:rPr lang="en-GB" dirty="0" smtClean="0"/>
              <a:t>Talk 25: US and World War One</a:t>
            </a:r>
            <a:endParaRPr lang="en-GB" dirty="0"/>
          </a:p>
        </p:txBody>
      </p:sp>
      <p:sp>
        <p:nvSpPr>
          <p:cNvPr id="3" name="Content Placeholder 2"/>
          <p:cNvSpPr>
            <a:spLocks noGrp="1"/>
          </p:cNvSpPr>
          <p:nvPr>
            <p:ph idx="1"/>
          </p:nvPr>
        </p:nvSpPr>
        <p:spPr>
          <a:xfrm>
            <a:off x="1751682" y="1022568"/>
            <a:ext cx="10649650" cy="5835432"/>
          </a:xfrm>
        </p:spPr>
        <p:txBody>
          <a:bodyPr>
            <a:normAutofit/>
          </a:bodyPr>
          <a:lstStyle/>
          <a:p>
            <a:r>
              <a:rPr lang="en-GB" sz="2400" dirty="0" smtClean="0">
                <a:latin typeface="Arial" panose="020B0604020202020204" pitchFamily="34" charset="0"/>
                <a:cs typeface="Arial" panose="020B0604020202020204" pitchFamily="34" charset="0"/>
              </a:rPr>
              <a:t>Pre war world</a:t>
            </a: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Maintaining neutrality 1914-1917</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US goes to war</a:t>
            </a:r>
          </a:p>
          <a:p>
            <a:endParaRPr lang="en-GB" sz="2400" dirty="0">
              <a:latin typeface="Arial" panose="020B0604020202020204" pitchFamily="34" charset="0"/>
              <a:cs typeface="Arial" panose="020B0604020202020204" pitchFamily="34" charset="0"/>
            </a:endParaRPr>
          </a:p>
          <a:p>
            <a:pPr marL="0" indent="0">
              <a:buNone/>
            </a:pPr>
            <a:r>
              <a:rPr lang="en-GB" sz="2400" dirty="0" smtClean="0">
                <a:latin typeface="Arial" panose="020B0604020202020204" pitchFamily="34" charset="0"/>
                <a:cs typeface="Arial" panose="020B0604020202020204" pitchFamily="34" charset="0"/>
              </a:rPr>
              <a:t>							Musical interlude</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Western Front 1918</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Rendezvous at Versailles 1919</a:t>
            </a:r>
          </a:p>
          <a:p>
            <a:pPr marL="0" indent="0">
              <a:buNone/>
            </a:pPr>
            <a:endParaRPr lang="en-GB" sz="2400" dirty="0">
              <a:latin typeface="Arial" panose="020B0604020202020204" pitchFamily="34" charset="0"/>
              <a:cs typeface="Arial" panose="020B0604020202020204" pitchFamily="34" charset="0"/>
            </a:endParaRPr>
          </a:p>
          <a:p>
            <a:pPr marL="0" indent="0">
              <a:buNone/>
            </a:pPr>
            <a:endParaRPr lang="en-GB" sz="2400"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13738661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9930" y="145841"/>
            <a:ext cx="8911687" cy="1280890"/>
          </a:xfrm>
        </p:spPr>
        <p:txBody>
          <a:bodyPr/>
          <a:lstStyle/>
          <a:p>
            <a:r>
              <a:rPr lang="en-GB" dirty="0" smtClean="0"/>
              <a:t>Committee of Public Information</a:t>
            </a:r>
            <a:endParaRPr lang="en-GB" dirty="0"/>
          </a:p>
        </p:txBody>
      </p:sp>
      <p:pic>
        <p:nvPicPr>
          <p:cNvPr id="2050" name="Picture 2" descr="I Want Y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0961"/>
            <a:ext cx="5750805" cy="59771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833906" y="980388"/>
            <a:ext cx="6262615" cy="5877612"/>
          </a:xfrm>
          <a:prstGeom prst="rect">
            <a:avLst/>
          </a:prstGeom>
        </p:spPr>
      </p:pic>
    </p:spTree>
    <p:extLst>
      <p:ext uri="{BB962C8B-B14F-4D97-AF65-F5344CB8AC3E}">
        <p14:creationId xmlns:p14="http://schemas.microsoft.com/office/powerpoint/2010/main" val="103891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620" y="-157018"/>
            <a:ext cx="8911687" cy="771181"/>
          </a:xfrm>
        </p:spPr>
        <p:txBody>
          <a:bodyPr/>
          <a:lstStyle/>
          <a:p>
            <a:pPr algn="ctr"/>
            <a:r>
              <a:rPr lang="en-GB" dirty="0" smtClean="0"/>
              <a:t>Recruiting posters</a:t>
            </a:r>
            <a:endParaRPr lang="en-GB" dirty="0"/>
          </a:p>
        </p:txBody>
      </p:sp>
      <p:pic>
        <p:nvPicPr>
          <p:cNvPr id="4098" name="Picture 2" descr="Digitally restored war propaganda po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46" y="969818"/>
            <a:ext cx="5772727" cy="60411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956516" y="748145"/>
            <a:ext cx="6235484" cy="6278187"/>
          </a:xfrm>
          <a:prstGeom prst="rect">
            <a:avLst/>
          </a:prstGeom>
        </p:spPr>
      </p:pic>
      <p:sp>
        <p:nvSpPr>
          <p:cNvPr id="5" name="TextBox 4"/>
          <p:cNvSpPr txBox="1"/>
          <p:nvPr/>
        </p:nvSpPr>
        <p:spPr>
          <a:xfrm>
            <a:off x="6560935" y="356657"/>
            <a:ext cx="4700774"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…even to African Americans</a:t>
            </a:r>
            <a:endParaRPr lang="en-GB" sz="2800" dirty="0">
              <a:latin typeface="Arial" panose="020B0604020202020204" pitchFamily="34" charset="0"/>
              <a:cs typeface="Arial" panose="020B0604020202020204" pitchFamily="34" charset="0"/>
            </a:endParaRPr>
          </a:p>
        </p:txBody>
      </p:sp>
      <p:sp>
        <p:nvSpPr>
          <p:cNvPr id="6" name="TextBox 5"/>
          <p:cNvSpPr txBox="1"/>
          <p:nvPr/>
        </p:nvSpPr>
        <p:spPr>
          <a:xfrm>
            <a:off x="1042208" y="388984"/>
            <a:ext cx="4245073"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Flag waving…young men</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908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9497" y="75825"/>
            <a:ext cx="8911687" cy="1280890"/>
          </a:xfrm>
        </p:spPr>
        <p:txBody>
          <a:bodyPr/>
          <a:lstStyle/>
          <a:p>
            <a:r>
              <a:rPr lang="en-GB" dirty="0" smtClean="0"/>
              <a:t>Appeals to women</a:t>
            </a:r>
            <a:endParaRPr lang="en-GB" dirty="0"/>
          </a:p>
        </p:txBody>
      </p:sp>
      <p:pic>
        <p:nvPicPr>
          <p:cNvPr id="5122" name="Picture 2" descr="Gee!! I Wish I Were a Man - I'd Join the Navy Recruitment Poster by Howard Chandler Chris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13" y="1293091"/>
            <a:ext cx="5551162" cy="57861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766384" y="1302327"/>
            <a:ext cx="6573398" cy="5555673"/>
          </a:xfrm>
          <a:prstGeom prst="rect">
            <a:avLst/>
          </a:prstGeom>
        </p:spPr>
      </p:pic>
      <p:sp>
        <p:nvSpPr>
          <p:cNvPr id="3" name="TextBox 2"/>
          <p:cNvSpPr txBox="1"/>
          <p:nvPr/>
        </p:nvSpPr>
        <p:spPr>
          <a:xfrm>
            <a:off x="6456219" y="674255"/>
            <a:ext cx="3579826" cy="646331"/>
          </a:xfrm>
          <a:prstGeom prst="rect">
            <a:avLst/>
          </a:prstGeom>
          <a:noFill/>
        </p:spPr>
        <p:txBody>
          <a:bodyPr wrap="none" rtlCol="0">
            <a:spAutoFit/>
          </a:bodyPr>
          <a:lstStyle/>
          <a:p>
            <a:r>
              <a:rPr lang="en-GB" sz="3600" dirty="0" smtClean="0">
                <a:latin typeface="Arial" panose="020B0604020202020204" pitchFamily="34" charset="0"/>
                <a:cs typeface="Arial" panose="020B0604020202020204" pitchFamily="34" charset="0"/>
              </a:rPr>
              <a:t>….and maternal</a:t>
            </a:r>
            <a:endParaRPr lang="en-GB" dirty="0"/>
          </a:p>
        </p:txBody>
      </p:sp>
      <p:sp>
        <p:nvSpPr>
          <p:cNvPr id="6" name="TextBox 5"/>
          <p:cNvSpPr txBox="1"/>
          <p:nvPr/>
        </p:nvSpPr>
        <p:spPr>
          <a:xfrm>
            <a:off x="1325419" y="669637"/>
            <a:ext cx="3887603" cy="646331"/>
          </a:xfrm>
          <a:prstGeom prst="rect">
            <a:avLst/>
          </a:prstGeom>
          <a:noFill/>
        </p:spPr>
        <p:txBody>
          <a:bodyPr wrap="none" rtlCol="0">
            <a:spAutoFit/>
          </a:bodyPr>
          <a:lstStyle/>
          <a:p>
            <a:r>
              <a:rPr lang="en-GB" sz="3600" dirty="0" smtClean="0">
                <a:latin typeface="Arial" panose="020B0604020202020204" pitchFamily="34" charset="0"/>
                <a:cs typeface="Arial" panose="020B0604020202020204" pitchFamily="34" charset="0"/>
              </a:rPr>
              <a:t>Making war “sexy</a:t>
            </a:r>
            <a:r>
              <a:rPr lang="en-GB" dirty="0" smtClean="0"/>
              <a:t>”</a:t>
            </a:r>
            <a:endParaRPr lang="en-GB" dirty="0"/>
          </a:p>
        </p:txBody>
      </p:sp>
    </p:spTree>
    <p:extLst>
      <p:ext uri="{BB962C8B-B14F-4D97-AF65-F5344CB8AC3E}">
        <p14:creationId xmlns:p14="http://schemas.microsoft.com/office/powerpoint/2010/main" val="93680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425" y="46182"/>
            <a:ext cx="8911687" cy="1280890"/>
          </a:xfrm>
        </p:spPr>
        <p:txBody>
          <a:bodyPr/>
          <a:lstStyle/>
          <a:p>
            <a:pPr algn="ctr"/>
            <a:r>
              <a:rPr lang="en-GB" dirty="0" smtClean="0"/>
              <a:t>Appeals to women</a:t>
            </a:r>
            <a:endParaRPr lang="en-GB" dirty="0"/>
          </a:p>
        </p:txBody>
      </p:sp>
      <p:pic>
        <p:nvPicPr>
          <p:cNvPr id="3074" name="Picture 2" descr="Joan of Arc Saved France, Women of America, Save Your Country Buy War Savings Stamps, Haskell Coffin, 19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83" y="1293090"/>
            <a:ext cx="5431316" cy="57766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588001" y="1274617"/>
            <a:ext cx="5437586" cy="5679937"/>
          </a:xfrm>
          <a:prstGeom prst="rect">
            <a:avLst/>
          </a:prstGeom>
        </p:spPr>
      </p:pic>
    </p:spTree>
    <p:extLst>
      <p:ext uri="{BB962C8B-B14F-4D97-AF65-F5344CB8AC3E}">
        <p14:creationId xmlns:p14="http://schemas.microsoft.com/office/powerpoint/2010/main" val="115738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2214678" y="1723702"/>
            <a:ext cx="8946360" cy="475248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58700" rIns="0" bIns="1587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t>Johnnie get your gun, get your gun, get your gun,</a:t>
            </a:r>
            <a:b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br>
            <a: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t>Take it on the run, on the run, on the run;</a:t>
            </a:r>
            <a:b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br>
            <a: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t>Hear them calling you and me;</a:t>
            </a:r>
            <a:b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br>
            <a: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t>Every son of liberty.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t/>
            </a:r>
            <a:b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br>
            <a: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t>Hurry right away, no delay, go today,</a:t>
            </a:r>
            <a:b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br>
            <a: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t>Make your daddy glad, to have had such a lad,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t>Tell your sweetheart not to pine,</a:t>
            </a:r>
            <a:b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br>
            <a: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t>To be proud her boy's in line.</a:t>
            </a:r>
            <a: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p>
        </p:txBody>
      </p:sp>
      <p:sp>
        <p:nvSpPr>
          <p:cNvPr id="5" name="Title 4"/>
          <p:cNvSpPr>
            <a:spLocks noGrp="1"/>
          </p:cNvSpPr>
          <p:nvPr>
            <p:ph type="title"/>
          </p:nvPr>
        </p:nvSpPr>
        <p:spPr>
          <a:xfrm>
            <a:off x="2163267" y="183435"/>
            <a:ext cx="8911687" cy="1280890"/>
          </a:xfrm>
        </p:spPr>
        <p:txBody>
          <a:bodyPr/>
          <a:lstStyle/>
          <a:p>
            <a:pPr algn="ctr"/>
            <a:r>
              <a:rPr lang="en-GB" dirty="0" smtClean="0"/>
              <a:t>“Over There” (George Cohen 1917)</a:t>
            </a:r>
            <a:endParaRPr lang="en-GB" dirty="0"/>
          </a:p>
        </p:txBody>
      </p:sp>
    </p:spTree>
    <p:extLst>
      <p:ext uri="{BB962C8B-B14F-4D97-AF65-F5344CB8AC3E}">
        <p14:creationId xmlns:p14="http://schemas.microsoft.com/office/powerpoint/2010/main" val="39832351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6407" y="1323408"/>
            <a:ext cx="9279874" cy="5016758"/>
          </a:xfrm>
          <a:prstGeom prst="rect">
            <a:avLst/>
          </a:prstGeom>
        </p:spPr>
        <p:txBody>
          <a:bodyPr wrap="square">
            <a:spAutoFit/>
          </a:bodyPr>
          <a:lstStyle/>
          <a:p>
            <a:r>
              <a:rPr lang="en-US" altLang="en-US" sz="3200" dirty="0">
                <a:solidFill>
                  <a:srgbClr val="212529"/>
                </a:solidFill>
                <a:latin typeface="Arial" panose="020B0604020202020204" pitchFamily="34" charset="0"/>
                <a:cs typeface="Arial" panose="020B0604020202020204" pitchFamily="34" charset="0"/>
              </a:rPr>
              <a:t>Over there, over there,</a:t>
            </a:r>
            <a:br>
              <a:rPr lang="en-US" altLang="en-US" sz="3200" dirty="0">
                <a:solidFill>
                  <a:srgbClr val="212529"/>
                </a:solidFill>
                <a:latin typeface="Arial" panose="020B0604020202020204" pitchFamily="34" charset="0"/>
                <a:cs typeface="Arial" panose="020B0604020202020204" pitchFamily="34" charset="0"/>
              </a:rPr>
            </a:br>
            <a:r>
              <a:rPr lang="en-US" altLang="en-US" sz="3200" dirty="0">
                <a:solidFill>
                  <a:srgbClr val="212529"/>
                </a:solidFill>
                <a:latin typeface="Arial" panose="020B0604020202020204" pitchFamily="34" charset="0"/>
                <a:cs typeface="Arial" panose="020B0604020202020204" pitchFamily="34" charset="0"/>
              </a:rPr>
              <a:t>Send the word, send the word over there,</a:t>
            </a:r>
            <a:br>
              <a:rPr lang="en-US" altLang="en-US" sz="3200" dirty="0">
                <a:solidFill>
                  <a:srgbClr val="212529"/>
                </a:solidFill>
                <a:latin typeface="Arial" panose="020B0604020202020204" pitchFamily="34" charset="0"/>
                <a:cs typeface="Arial" panose="020B0604020202020204" pitchFamily="34" charset="0"/>
              </a:rPr>
            </a:br>
            <a:r>
              <a:rPr lang="en-US" altLang="en-US" sz="3200" dirty="0">
                <a:solidFill>
                  <a:srgbClr val="212529"/>
                </a:solidFill>
                <a:latin typeface="Arial" panose="020B0604020202020204" pitchFamily="34" charset="0"/>
                <a:cs typeface="Arial" panose="020B0604020202020204" pitchFamily="34" charset="0"/>
              </a:rPr>
              <a:t>That the Yanks are coming, the Yanks are coming,</a:t>
            </a:r>
            <a:br>
              <a:rPr lang="en-US" altLang="en-US" sz="3200" dirty="0">
                <a:solidFill>
                  <a:srgbClr val="212529"/>
                </a:solidFill>
                <a:latin typeface="Arial" panose="020B0604020202020204" pitchFamily="34" charset="0"/>
                <a:cs typeface="Arial" panose="020B0604020202020204" pitchFamily="34" charset="0"/>
              </a:rPr>
            </a:br>
            <a:r>
              <a:rPr lang="en-US" altLang="en-US" sz="3200" dirty="0">
                <a:solidFill>
                  <a:srgbClr val="212529"/>
                </a:solidFill>
                <a:latin typeface="Arial" panose="020B0604020202020204" pitchFamily="34" charset="0"/>
                <a:cs typeface="Arial" panose="020B0604020202020204" pitchFamily="34" charset="0"/>
              </a:rPr>
              <a:t>The drums rum-tumming everywhere</a:t>
            </a:r>
            <a:r>
              <a:rPr lang="en-US" altLang="en-US" sz="3200" dirty="0" smtClean="0">
                <a:solidFill>
                  <a:srgbClr val="212529"/>
                </a:solidFill>
                <a:latin typeface="Arial" panose="020B0604020202020204" pitchFamily="34" charset="0"/>
                <a:cs typeface="Arial" panose="020B0604020202020204" pitchFamily="34" charset="0"/>
              </a:rPr>
              <a:t>.</a:t>
            </a:r>
          </a:p>
          <a:p>
            <a:r>
              <a:rPr lang="en-US" altLang="en-US" sz="3200" dirty="0">
                <a:solidFill>
                  <a:srgbClr val="212529"/>
                </a:solidFill>
                <a:latin typeface="Arial" panose="020B0604020202020204" pitchFamily="34" charset="0"/>
                <a:cs typeface="Arial" panose="020B0604020202020204" pitchFamily="34" charset="0"/>
              </a:rPr>
              <a:t/>
            </a:r>
            <a:br>
              <a:rPr lang="en-US" altLang="en-US" sz="3200" dirty="0">
                <a:solidFill>
                  <a:srgbClr val="212529"/>
                </a:solidFill>
                <a:latin typeface="Arial" panose="020B0604020202020204" pitchFamily="34" charset="0"/>
                <a:cs typeface="Arial" panose="020B0604020202020204" pitchFamily="34" charset="0"/>
              </a:rPr>
            </a:br>
            <a:r>
              <a:rPr lang="en-US" altLang="en-US" sz="3200" dirty="0">
                <a:solidFill>
                  <a:srgbClr val="212529"/>
                </a:solidFill>
                <a:latin typeface="Arial" panose="020B0604020202020204" pitchFamily="34" charset="0"/>
                <a:cs typeface="Arial" panose="020B0604020202020204" pitchFamily="34" charset="0"/>
              </a:rPr>
              <a:t>So prepare, say a prayer,</a:t>
            </a:r>
            <a:br>
              <a:rPr lang="en-US" altLang="en-US" sz="3200" dirty="0">
                <a:solidFill>
                  <a:srgbClr val="212529"/>
                </a:solidFill>
                <a:latin typeface="Arial" panose="020B0604020202020204" pitchFamily="34" charset="0"/>
                <a:cs typeface="Arial" panose="020B0604020202020204" pitchFamily="34" charset="0"/>
              </a:rPr>
            </a:br>
            <a:r>
              <a:rPr lang="en-US" altLang="en-US" sz="3200" dirty="0">
                <a:solidFill>
                  <a:srgbClr val="212529"/>
                </a:solidFill>
                <a:latin typeface="Arial" panose="020B0604020202020204" pitchFamily="34" charset="0"/>
                <a:cs typeface="Arial" panose="020B0604020202020204" pitchFamily="34" charset="0"/>
              </a:rPr>
              <a:t>Send the word, send the word to beware,</a:t>
            </a:r>
            <a:br>
              <a:rPr lang="en-US" altLang="en-US" sz="3200" dirty="0">
                <a:solidFill>
                  <a:srgbClr val="212529"/>
                </a:solidFill>
                <a:latin typeface="Arial" panose="020B0604020202020204" pitchFamily="34" charset="0"/>
                <a:cs typeface="Arial" panose="020B0604020202020204" pitchFamily="34" charset="0"/>
              </a:rPr>
            </a:br>
            <a:r>
              <a:rPr lang="en-US" altLang="en-US" sz="3200" dirty="0">
                <a:solidFill>
                  <a:srgbClr val="212529"/>
                </a:solidFill>
                <a:latin typeface="Arial" panose="020B0604020202020204" pitchFamily="34" charset="0"/>
                <a:cs typeface="Arial" panose="020B0604020202020204" pitchFamily="34" charset="0"/>
              </a:rPr>
              <a:t>We'll be over, we're coming over,</a:t>
            </a:r>
            <a:br>
              <a:rPr lang="en-US" altLang="en-US" sz="3200" dirty="0">
                <a:solidFill>
                  <a:srgbClr val="212529"/>
                </a:solidFill>
                <a:latin typeface="Arial" panose="020B0604020202020204" pitchFamily="34" charset="0"/>
                <a:cs typeface="Arial" panose="020B0604020202020204" pitchFamily="34" charset="0"/>
              </a:rPr>
            </a:br>
            <a:r>
              <a:rPr lang="en-US" altLang="en-US" sz="3200" dirty="0">
                <a:solidFill>
                  <a:srgbClr val="212529"/>
                </a:solidFill>
                <a:latin typeface="Arial" panose="020B0604020202020204" pitchFamily="34" charset="0"/>
                <a:cs typeface="Arial" panose="020B0604020202020204" pitchFamily="34" charset="0"/>
              </a:rPr>
              <a:t>And we won't come back till it's over over there.</a:t>
            </a:r>
            <a:br>
              <a:rPr lang="en-US" altLang="en-US" sz="3200" dirty="0">
                <a:solidFill>
                  <a:srgbClr val="212529"/>
                </a:solidFill>
                <a:latin typeface="Arial" panose="020B0604020202020204" pitchFamily="34" charset="0"/>
                <a:cs typeface="Arial" panose="020B0604020202020204" pitchFamily="34" charset="0"/>
              </a:rPr>
            </a:br>
            <a:endParaRPr lang="en-GB" sz="3200" dirty="0">
              <a:solidFill>
                <a:srgbClr val="21252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5268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1965257" y="1093101"/>
            <a:ext cx="9222076" cy="475248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58700" rIns="0" bIns="1587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t>Johnnie get your gun, get your gun, get your gun,</a:t>
            </a:r>
            <a:b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br>
            <a: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t>Johnnie show the Hun, you're a son-of-a-gun,</a:t>
            </a:r>
            <a:b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br>
            <a: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t>Hoist the flag and let her fly,</a:t>
            </a:r>
            <a:b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br>
            <a: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t>Like true heroes do or die.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t/>
            </a:r>
            <a:b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br>
            <a: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t>Pack your little kit, show your grit, do your bit,</a:t>
            </a:r>
            <a:b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br>
            <a: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t>Soldiers to the ranks from the towns and the tanks,</a:t>
            </a:r>
            <a:b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br>
            <a: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t>Make your mother proud of you,</a:t>
            </a:r>
            <a:b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br>
            <a:r>
              <a:rPr kumimoji="0" lang="en-US" altLang="en-US" sz="3200" b="0" i="0" u="none" strike="noStrike" cap="none" normalizeH="0" baseline="0" dirty="0" smtClean="0">
                <a:ln>
                  <a:noFill/>
                </a:ln>
                <a:solidFill>
                  <a:srgbClr val="212529"/>
                </a:solidFill>
                <a:effectLst/>
                <a:latin typeface="Arial" panose="020B0604020202020204" pitchFamily="34" charset="0"/>
                <a:cs typeface="Arial" panose="020B0604020202020204" pitchFamily="34" charset="0"/>
              </a:rPr>
              <a:t>And to liberty be true.</a:t>
            </a:r>
            <a:r>
              <a:rPr kumimoji="0" lang="en-US" altLang="en-US"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857555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6952" y="1341880"/>
            <a:ext cx="9279874" cy="5016758"/>
          </a:xfrm>
          <a:prstGeom prst="rect">
            <a:avLst/>
          </a:prstGeom>
        </p:spPr>
        <p:txBody>
          <a:bodyPr wrap="square">
            <a:spAutoFit/>
          </a:bodyPr>
          <a:lstStyle/>
          <a:p>
            <a:r>
              <a:rPr lang="en-US" altLang="en-US" sz="3200" dirty="0">
                <a:solidFill>
                  <a:srgbClr val="212529"/>
                </a:solidFill>
                <a:latin typeface="Arial" panose="020B0604020202020204" pitchFamily="34" charset="0"/>
                <a:cs typeface="Arial" panose="020B0604020202020204" pitchFamily="34" charset="0"/>
              </a:rPr>
              <a:t>Over there, over there,</a:t>
            </a:r>
            <a:br>
              <a:rPr lang="en-US" altLang="en-US" sz="3200" dirty="0">
                <a:solidFill>
                  <a:srgbClr val="212529"/>
                </a:solidFill>
                <a:latin typeface="Arial" panose="020B0604020202020204" pitchFamily="34" charset="0"/>
                <a:cs typeface="Arial" panose="020B0604020202020204" pitchFamily="34" charset="0"/>
              </a:rPr>
            </a:br>
            <a:r>
              <a:rPr lang="en-US" altLang="en-US" sz="3200" dirty="0">
                <a:solidFill>
                  <a:srgbClr val="212529"/>
                </a:solidFill>
                <a:latin typeface="Arial" panose="020B0604020202020204" pitchFamily="34" charset="0"/>
                <a:cs typeface="Arial" panose="020B0604020202020204" pitchFamily="34" charset="0"/>
              </a:rPr>
              <a:t>Send the word, send the word over there,</a:t>
            </a:r>
            <a:br>
              <a:rPr lang="en-US" altLang="en-US" sz="3200" dirty="0">
                <a:solidFill>
                  <a:srgbClr val="212529"/>
                </a:solidFill>
                <a:latin typeface="Arial" panose="020B0604020202020204" pitchFamily="34" charset="0"/>
                <a:cs typeface="Arial" panose="020B0604020202020204" pitchFamily="34" charset="0"/>
              </a:rPr>
            </a:br>
            <a:r>
              <a:rPr lang="en-US" altLang="en-US" sz="3200" dirty="0">
                <a:solidFill>
                  <a:srgbClr val="212529"/>
                </a:solidFill>
                <a:latin typeface="Arial" panose="020B0604020202020204" pitchFamily="34" charset="0"/>
                <a:cs typeface="Arial" panose="020B0604020202020204" pitchFamily="34" charset="0"/>
              </a:rPr>
              <a:t>That the Yanks are coming, the Yanks are coming,</a:t>
            </a:r>
            <a:br>
              <a:rPr lang="en-US" altLang="en-US" sz="3200" dirty="0">
                <a:solidFill>
                  <a:srgbClr val="212529"/>
                </a:solidFill>
                <a:latin typeface="Arial" panose="020B0604020202020204" pitchFamily="34" charset="0"/>
                <a:cs typeface="Arial" panose="020B0604020202020204" pitchFamily="34" charset="0"/>
              </a:rPr>
            </a:br>
            <a:r>
              <a:rPr lang="en-US" altLang="en-US" sz="3200" dirty="0">
                <a:solidFill>
                  <a:srgbClr val="212529"/>
                </a:solidFill>
                <a:latin typeface="Arial" panose="020B0604020202020204" pitchFamily="34" charset="0"/>
                <a:cs typeface="Arial" panose="020B0604020202020204" pitchFamily="34" charset="0"/>
              </a:rPr>
              <a:t>The drums rum-tumming everywhere</a:t>
            </a:r>
            <a:r>
              <a:rPr lang="en-US" altLang="en-US" sz="3200" dirty="0" smtClean="0">
                <a:solidFill>
                  <a:srgbClr val="212529"/>
                </a:solidFill>
                <a:latin typeface="Arial" panose="020B0604020202020204" pitchFamily="34" charset="0"/>
                <a:cs typeface="Arial" panose="020B0604020202020204" pitchFamily="34" charset="0"/>
              </a:rPr>
              <a:t>.</a:t>
            </a:r>
          </a:p>
          <a:p>
            <a:r>
              <a:rPr lang="en-US" altLang="en-US" sz="3200" dirty="0">
                <a:solidFill>
                  <a:srgbClr val="212529"/>
                </a:solidFill>
                <a:latin typeface="Arial" panose="020B0604020202020204" pitchFamily="34" charset="0"/>
                <a:cs typeface="Arial" panose="020B0604020202020204" pitchFamily="34" charset="0"/>
              </a:rPr>
              <a:t/>
            </a:r>
            <a:br>
              <a:rPr lang="en-US" altLang="en-US" sz="3200" dirty="0">
                <a:solidFill>
                  <a:srgbClr val="212529"/>
                </a:solidFill>
                <a:latin typeface="Arial" panose="020B0604020202020204" pitchFamily="34" charset="0"/>
                <a:cs typeface="Arial" panose="020B0604020202020204" pitchFamily="34" charset="0"/>
              </a:rPr>
            </a:br>
            <a:r>
              <a:rPr lang="en-US" altLang="en-US" sz="3200" dirty="0">
                <a:solidFill>
                  <a:srgbClr val="212529"/>
                </a:solidFill>
                <a:latin typeface="Arial" panose="020B0604020202020204" pitchFamily="34" charset="0"/>
                <a:cs typeface="Arial" panose="020B0604020202020204" pitchFamily="34" charset="0"/>
              </a:rPr>
              <a:t>So prepare, say a prayer,</a:t>
            </a:r>
            <a:br>
              <a:rPr lang="en-US" altLang="en-US" sz="3200" dirty="0">
                <a:solidFill>
                  <a:srgbClr val="212529"/>
                </a:solidFill>
                <a:latin typeface="Arial" panose="020B0604020202020204" pitchFamily="34" charset="0"/>
                <a:cs typeface="Arial" panose="020B0604020202020204" pitchFamily="34" charset="0"/>
              </a:rPr>
            </a:br>
            <a:r>
              <a:rPr lang="en-US" altLang="en-US" sz="3200" dirty="0">
                <a:solidFill>
                  <a:srgbClr val="212529"/>
                </a:solidFill>
                <a:latin typeface="Arial" panose="020B0604020202020204" pitchFamily="34" charset="0"/>
                <a:cs typeface="Arial" panose="020B0604020202020204" pitchFamily="34" charset="0"/>
              </a:rPr>
              <a:t>Send the word, send the word to beware,</a:t>
            </a:r>
            <a:br>
              <a:rPr lang="en-US" altLang="en-US" sz="3200" dirty="0">
                <a:solidFill>
                  <a:srgbClr val="212529"/>
                </a:solidFill>
                <a:latin typeface="Arial" panose="020B0604020202020204" pitchFamily="34" charset="0"/>
                <a:cs typeface="Arial" panose="020B0604020202020204" pitchFamily="34" charset="0"/>
              </a:rPr>
            </a:br>
            <a:r>
              <a:rPr lang="en-US" altLang="en-US" sz="3200" dirty="0">
                <a:solidFill>
                  <a:srgbClr val="212529"/>
                </a:solidFill>
                <a:latin typeface="Arial" panose="020B0604020202020204" pitchFamily="34" charset="0"/>
                <a:cs typeface="Arial" panose="020B0604020202020204" pitchFamily="34" charset="0"/>
              </a:rPr>
              <a:t>We'll be over, we're coming over,</a:t>
            </a:r>
            <a:br>
              <a:rPr lang="en-US" altLang="en-US" sz="3200" dirty="0">
                <a:solidFill>
                  <a:srgbClr val="212529"/>
                </a:solidFill>
                <a:latin typeface="Arial" panose="020B0604020202020204" pitchFamily="34" charset="0"/>
                <a:cs typeface="Arial" panose="020B0604020202020204" pitchFamily="34" charset="0"/>
              </a:rPr>
            </a:br>
            <a:r>
              <a:rPr lang="en-US" altLang="en-US" sz="3200" dirty="0">
                <a:solidFill>
                  <a:srgbClr val="212529"/>
                </a:solidFill>
                <a:latin typeface="Arial" panose="020B0604020202020204" pitchFamily="34" charset="0"/>
                <a:cs typeface="Arial" panose="020B0604020202020204" pitchFamily="34" charset="0"/>
              </a:rPr>
              <a:t>And we won't come back till it's over over there.</a:t>
            </a:r>
            <a:br>
              <a:rPr lang="en-US" altLang="en-US" sz="3200" dirty="0">
                <a:solidFill>
                  <a:srgbClr val="212529"/>
                </a:solidFill>
                <a:latin typeface="Arial" panose="020B0604020202020204" pitchFamily="34" charset="0"/>
                <a:cs typeface="Arial" panose="020B0604020202020204" pitchFamily="34" charset="0"/>
              </a:rPr>
            </a:br>
            <a:endParaRPr lang="en-GB" sz="3200" dirty="0">
              <a:solidFill>
                <a:srgbClr val="21252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99409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1798" y="2776183"/>
            <a:ext cx="8911687" cy="1280890"/>
          </a:xfrm>
        </p:spPr>
        <p:txBody>
          <a:bodyPr/>
          <a:lstStyle/>
          <a:p>
            <a:pPr algn="ctr"/>
            <a:r>
              <a:rPr lang="en-GB" dirty="0" smtClean="0"/>
              <a:t>USA and Pre World War One</a:t>
            </a:r>
            <a:endParaRPr lang="en-GB" dirty="0"/>
          </a:p>
        </p:txBody>
      </p:sp>
    </p:spTree>
    <p:extLst>
      <p:ext uri="{BB962C8B-B14F-4D97-AF65-F5344CB8AC3E}">
        <p14:creationId xmlns:p14="http://schemas.microsoft.com/office/powerpoint/2010/main" val="28373532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5834" y="162292"/>
            <a:ext cx="8911687" cy="1280890"/>
          </a:xfrm>
        </p:spPr>
        <p:txBody>
          <a:bodyPr/>
          <a:lstStyle/>
          <a:p>
            <a:pPr algn="ctr"/>
            <a:r>
              <a:rPr lang="en-GB" dirty="0" smtClean="0"/>
              <a:t>World 1914: Age competing Empires</a:t>
            </a:r>
            <a:endParaRPr lang="en-GB" dirty="0"/>
          </a:p>
        </p:txBody>
      </p:sp>
      <p:pic>
        <p:nvPicPr>
          <p:cNvPr id="5122"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854" y="895546"/>
            <a:ext cx="11924145" cy="5962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3959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557" y="183822"/>
            <a:ext cx="9670957" cy="537328"/>
          </a:xfrm>
        </p:spPr>
        <p:txBody>
          <a:bodyPr>
            <a:normAutofit fontScale="90000"/>
          </a:bodyPr>
          <a:lstStyle/>
          <a:p>
            <a:pPr algn="ctr"/>
            <a:r>
              <a:rPr lang="en-GB" dirty="0" smtClean="0"/>
              <a:t>State of world 19148</a:t>
            </a:r>
            <a:endParaRPr lang="en-GB" dirty="0"/>
          </a:p>
        </p:txBody>
      </p:sp>
      <p:sp>
        <p:nvSpPr>
          <p:cNvPr id="3" name="Content Placeholder 2"/>
          <p:cNvSpPr>
            <a:spLocks noGrp="1"/>
          </p:cNvSpPr>
          <p:nvPr>
            <p:ph idx="1"/>
          </p:nvPr>
        </p:nvSpPr>
        <p:spPr>
          <a:xfrm>
            <a:off x="1594177" y="860082"/>
            <a:ext cx="10871486" cy="4156363"/>
          </a:xfrm>
        </p:spPr>
        <p:txBody>
          <a:bodyPr>
            <a:noAutofit/>
          </a:bodyPr>
          <a:lstStyle/>
          <a:p>
            <a:r>
              <a:rPr lang="en-GB" sz="2800" dirty="0" smtClean="0">
                <a:latin typeface="Arial" panose="020B0604020202020204" pitchFamily="34" charset="0"/>
                <a:cs typeface="Arial" panose="020B0604020202020204" pitchFamily="34" charset="0"/>
              </a:rPr>
              <a:t>Empires in Conflict: war considered inevitable</a:t>
            </a:r>
          </a:p>
          <a:p>
            <a:pPr lvl="1"/>
            <a:r>
              <a:rPr lang="en-GB" sz="2800" dirty="0">
                <a:latin typeface="Arial" panose="020B0604020202020204" pitchFamily="34" charset="0"/>
                <a:cs typeface="Arial" panose="020B0604020202020204" pitchFamily="34" charset="0"/>
              </a:rPr>
              <a:t>Declining : China, Ottomans, Austria Hungary</a:t>
            </a:r>
          </a:p>
          <a:p>
            <a:pPr lvl="1"/>
            <a:r>
              <a:rPr lang="en-GB" sz="2800" dirty="0">
                <a:latin typeface="Arial" panose="020B0604020202020204" pitchFamily="34" charset="0"/>
                <a:cs typeface="Arial" panose="020B0604020202020204" pitchFamily="34" charset="0"/>
              </a:rPr>
              <a:t>Rising: Germany and Japan </a:t>
            </a:r>
          </a:p>
          <a:p>
            <a:pPr lvl="1"/>
            <a:r>
              <a:rPr lang="en-GB" sz="2800" dirty="0">
                <a:latin typeface="Arial" panose="020B0604020202020204" pitchFamily="34" charset="0"/>
                <a:cs typeface="Arial" panose="020B0604020202020204" pitchFamily="34" charset="0"/>
              </a:rPr>
              <a:t>Threatened by rise of Germany: Great Britain, France, </a:t>
            </a:r>
            <a:r>
              <a:rPr lang="en-GB" sz="2800" dirty="0" smtClean="0">
                <a:latin typeface="Arial" panose="020B0604020202020204" pitchFamily="34" charset="0"/>
                <a:cs typeface="Arial" panose="020B0604020202020204" pitchFamily="34" charset="0"/>
              </a:rPr>
              <a:t>Russia</a:t>
            </a:r>
          </a:p>
          <a:p>
            <a:pPr lvl="1"/>
            <a:r>
              <a:rPr lang="en-GB" sz="2800" dirty="0" smtClean="0">
                <a:latin typeface="Arial" panose="020B0604020202020204" pitchFamily="34" charset="0"/>
                <a:cs typeface="Arial" panose="020B0604020202020204" pitchFamily="34" charset="0"/>
              </a:rPr>
              <a:t>Alliances in place, details secret</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USA isolated</a:t>
            </a:r>
          </a:p>
          <a:p>
            <a:pPr lvl="1"/>
            <a:r>
              <a:rPr lang="en-GB" sz="2800" dirty="0" smtClean="0">
                <a:latin typeface="Arial" panose="020B0604020202020204" pitchFamily="34" charset="0"/>
                <a:cs typeface="Arial" panose="020B0604020202020204" pitchFamily="34" charset="0"/>
              </a:rPr>
              <a:t>Focus on internal prosperity</a:t>
            </a:r>
          </a:p>
          <a:p>
            <a:pPr lvl="1"/>
            <a:r>
              <a:rPr lang="en-GB" sz="2800" dirty="0" smtClean="0">
                <a:latin typeface="Arial" panose="020B0604020202020204" pitchFamily="34" charset="0"/>
                <a:cs typeface="Arial" panose="020B0604020202020204" pitchFamily="34" charset="0"/>
              </a:rPr>
              <a:t>Immune from events overseas/ too powerful to threaten</a:t>
            </a:r>
          </a:p>
        </p:txBody>
      </p:sp>
      <p:sp>
        <p:nvSpPr>
          <p:cNvPr id="4" name="TextBox 3"/>
          <p:cNvSpPr txBox="1"/>
          <p:nvPr/>
        </p:nvSpPr>
        <p:spPr>
          <a:xfrm>
            <a:off x="1734485" y="6062634"/>
            <a:ext cx="7681334" cy="523220"/>
          </a:xfrm>
          <a:prstGeom prst="rect">
            <a:avLst/>
          </a:prstGeom>
          <a:solidFill>
            <a:schemeClr val="bg1"/>
          </a:solidFill>
        </p:spPr>
        <p:txBody>
          <a:bodyPr wrap="none" rtlCol="0">
            <a:spAutoFit/>
          </a:bodyPr>
          <a:lstStyle/>
          <a:p>
            <a:r>
              <a:rPr lang="en-GB" sz="2800" dirty="0" smtClean="0">
                <a:latin typeface="Arial" panose="020B0604020202020204" pitchFamily="34" charset="0"/>
                <a:cs typeface="Arial" panose="020B0604020202020204" pitchFamily="34" charset="0"/>
              </a:rPr>
              <a:t>Mexican Revolution will bring war to America  </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811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719" y="239229"/>
            <a:ext cx="8911687" cy="1280890"/>
          </a:xfrm>
        </p:spPr>
        <p:txBody>
          <a:bodyPr/>
          <a:lstStyle/>
          <a:p>
            <a:pPr algn="ctr"/>
            <a:r>
              <a:rPr lang="en-GB" dirty="0" smtClean="0"/>
              <a:t>The state of Mexico 1910</a:t>
            </a:r>
            <a:endParaRPr lang="en-GB" dirty="0"/>
          </a:p>
        </p:txBody>
      </p:sp>
      <p:sp>
        <p:nvSpPr>
          <p:cNvPr id="3" name="Content Placeholder 2"/>
          <p:cNvSpPr>
            <a:spLocks noGrp="1"/>
          </p:cNvSpPr>
          <p:nvPr>
            <p:ph idx="1"/>
          </p:nvPr>
        </p:nvSpPr>
        <p:spPr>
          <a:xfrm>
            <a:off x="1431255" y="1385740"/>
            <a:ext cx="10484225" cy="6320337"/>
          </a:xfrm>
        </p:spPr>
        <p:txBody>
          <a:bodyPr>
            <a:normAutofit/>
          </a:bodyPr>
          <a:lstStyle/>
          <a:p>
            <a:r>
              <a:rPr lang="en-GB" sz="2400" dirty="0" smtClean="0">
                <a:latin typeface="Arial" panose="020B0604020202020204" pitchFamily="34" charset="0"/>
                <a:cs typeface="Arial" panose="020B0604020202020204" pitchFamily="34" charset="0"/>
              </a:rPr>
              <a:t>Spanish colony 1519 -1820 : population of 6 million </a:t>
            </a:r>
            <a:r>
              <a:rPr lang="en-GB" sz="2400" b="1" i="1" u="sng" dirty="0" smtClean="0">
                <a:latin typeface="Arial" panose="020B0604020202020204" pitchFamily="34" charset="0"/>
                <a:cs typeface="Arial" panose="020B0604020202020204" pitchFamily="34" charset="0"/>
              </a:rPr>
              <a:t>equa</a:t>
            </a:r>
            <a:r>
              <a:rPr lang="en-GB" sz="2400" i="1" dirty="0" smtClean="0">
                <a:latin typeface="Arial" panose="020B0604020202020204" pitchFamily="34" charset="0"/>
                <a:cs typeface="Arial" panose="020B0604020202020204" pitchFamily="34" charset="0"/>
              </a:rPr>
              <a:t>l</a:t>
            </a:r>
            <a:r>
              <a:rPr lang="en-GB" sz="2400" dirty="0" smtClean="0">
                <a:latin typeface="Arial" panose="020B0604020202020204" pitchFamily="34" charset="0"/>
                <a:cs typeface="Arial" panose="020B0604020202020204" pitchFamily="34" charset="0"/>
              </a:rPr>
              <a:t> to USA </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1820-1876  years of invasion civil war and chaos</a:t>
            </a:r>
          </a:p>
          <a:p>
            <a:pPr lvl="1"/>
            <a:r>
              <a:rPr lang="en-GB" sz="2200" dirty="0" smtClean="0">
                <a:latin typeface="Arial" panose="020B0604020202020204" pitchFamily="34" charset="0"/>
                <a:cs typeface="Arial" panose="020B0604020202020204" pitchFamily="34" charset="0"/>
              </a:rPr>
              <a:t>Loss of 50% territory to USA &amp; Texas, invasion by France</a:t>
            </a:r>
          </a:p>
          <a:p>
            <a:pPr lvl="1"/>
            <a:r>
              <a:rPr lang="en-GB" sz="2200" dirty="0" smtClean="0">
                <a:latin typeface="Arial" panose="020B0604020202020204" pitchFamily="34" charset="0"/>
                <a:cs typeface="Arial" panose="020B0604020202020204" pitchFamily="34" charset="0"/>
              </a:rPr>
              <a:t>Civil wars between  “conservatives vs reformists</a:t>
            </a:r>
            <a:endParaRPr lang="en-GB" sz="22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“Porfiriato” 1876-1911: Stable ‘benevolent’ dictatorship Porfirio Diaz</a:t>
            </a:r>
          </a:p>
          <a:p>
            <a:pPr lvl="1"/>
            <a:r>
              <a:rPr lang="en-GB" sz="2400" dirty="0" smtClean="0">
                <a:latin typeface="Arial" panose="020B0604020202020204" pitchFamily="34" charset="0"/>
                <a:cs typeface="Arial" panose="020B0604020202020204" pitchFamily="34" charset="0"/>
              </a:rPr>
              <a:t>Alliance army, church, land owners, foreign investors (primarily USA)</a:t>
            </a:r>
          </a:p>
          <a:p>
            <a:pPr lvl="1"/>
            <a:r>
              <a:rPr lang="en-GB" sz="2400" dirty="0" smtClean="0">
                <a:latin typeface="Arial" panose="020B0604020202020204" pitchFamily="34" charset="0"/>
                <a:cs typeface="Arial" panose="020B0604020202020204" pitchFamily="34" charset="0"/>
              </a:rPr>
              <a:t>Modernisation and reform</a:t>
            </a:r>
          </a:p>
          <a:p>
            <a:pPr lvl="1"/>
            <a:r>
              <a:rPr lang="en-GB" sz="2400" dirty="0" smtClean="0">
                <a:latin typeface="Arial" panose="020B0604020202020204" pitchFamily="34" charset="0"/>
                <a:cs typeface="Arial" panose="020B0604020202020204" pitchFamily="34" charset="0"/>
              </a:rPr>
              <a:t>Population rises to only15 million (vs 100 million in USA) by 1910</a:t>
            </a:r>
          </a:p>
          <a:p>
            <a:pPr lvl="1"/>
            <a:endParaRPr lang="en-GB" dirty="0" smtClean="0"/>
          </a:p>
          <a:p>
            <a:pPr marL="457200" lvl="1" indent="0">
              <a:buNone/>
            </a:pPr>
            <a:endParaRPr lang="en-GB" dirty="0"/>
          </a:p>
          <a:p>
            <a:endParaRPr lang="en-GB" dirty="0" smtClean="0"/>
          </a:p>
          <a:p>
            <a:endParaRPr lang="en-GB" dirty="0"/>
          </a:p>
          <a:p>
            <a:pPr marL="0" indent="0">
              <a:buNone/>
            </a:pPr>
            <a:endParaRPr lang="en-GB" dirty="0" smtClean="0"/>
          </a:p>
          <a:p>
            <a:endParaRPr lang="en-GB" dirty="0"/>
          </a:p>
          <a:p>
            <a:endParaRPr lang="en-GB" dirty="0" smtClean="0"/>
          </a:p>
          <a:p>
            <a:endParaRPr lang="en-GB" dirty="0" smtClean="0"/>
          </a:p>
          <a:p>
            <a:pPr lvl="1"/>
            <a:endParaRPr lang="en-GB" dirty="0"/>
          </a:p>
        </p:txBody>
      </p:sp>
    </p:spTree>
    <p:extLst>
      <p:ext uri="{BB962C8B-B14F-4D97-AF65-F5344CB8AC3E}">
        <p14:creationId xmlns:p14="http://schemas.microsoft.com/office/powerpoint/2010/main" val="32293698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62" y="153055"/>
            <a:ext cx="8911687" cy="632036"/>
          </a:xfrm>
        </p:spPr>
        <p:txBody>
          <a:bodyPr>
            <a:normAutofit fontScale="90000"/>
          </a:bodyPr>
          <a:lstStyle/>
          <a:p>
            <a:r>
              <a:rPr lang="en-GB" dirty="0" smtClean="0"/>
              <a:t>Mexico: collapse of the Porfiriato</a:t>
            </a:r>
            <a:endParaRPr lang="en-GB" dirty="0"/>
          </a:p>
        </p:txBody>
      </p:sp>
      <p:sp>
        <p:nvSpPr>
          <p:cNvPr id="4" name="TextBox 3"/>
          <p:cNvSpPr txBox="1"/>
          <p:nvPr/>
        </p:nvSpPr>
        <p:spPr>
          <a:xfrm>
            <a:off x="7481455" y="2189018"/>
            <a:ext cx="184731" cy="369332"/>
          </a:xfrm>
          <a:prstGeom prst="rect">
            <a:avLst/>
          </a:prstGeom>
          <a:noFill/>
        </p:spPr>
        <p:txBody>
          <a:bodyPr wrap="none" rtlCol="0">
            <a:spAutoFit/>
          </a:bodyPr>
          <a:lstStyle/>
          <a:p>
            <a:endParaRPr lang="en-GB" dirty="0"/>
          </a:p>
        </p:txBody>
      </p:sp>
      <p:pic>
        <p:nvPicPr>
          <p:cNvPr id="6" name="Picture 5"/>
          <p:cNvPicPr>
            <a:picLocks noChangeAspect="1"/>
          </p:cNvPicPr>
          <p:nvPr/>
        </p:nvPicPr>
        <p:blipFill>
          <a:blip r:embed="rId2"/>
          <a:stretch>
            <a:fillRect/>
          </a:stretch>
        </p:blipFill>
        <p:spPr>
          <a:xfrm>
            <a:off x="240145" y="1496291"/>
            <a:ext cx="6952507" cy="5361709"/>
          </a:xfrm>
          <a:prstGeom prst="rect">
            <a:avLst/>
          </a:prstGeom>
        </p:spPr>
      </p:pic>
      <p:sp>
        <p:nvSpPr>
          <p:cNvPr id="7" name="TextBox 6"/>
          <p:cNvSpPr txBox="1"/>
          <p:nvPr/>
        </p:nvSpPr>
        <p:spPr>
          <a:xfrm>
            <a:off x="2540857" y="967914"/>
            <a:ext cx="3674404"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Porfirio Diaz (1830-1915</a:t>
            </a:r>
            <a:r>
              <a:rPr lang="en-GB" dirty="0" smtClean="0"/>
              <a:t>) </a:t>
            </a:r>
            <a:endParaRPr lang="en-GB" dirty="0"/>
          </a:p>
        </p:txBody>
      </p:sp>
      <p:sp>
        <p:nvSpPr>
          <p:cNvPr id="9" name="TextBox 8"/>
          <p:cNvSpPr txBox="1"/>
          <p:nvPr/>
        </p:nvSpPr>
        <p:spPr>
          <a:xfrm>
            <a:off x="7249212" y="1284333"/>
            <a:ext cx="4942788" cy="1631216"/>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Rising discontent 1900….</a:t>
            </a:r>
          </a:p>
          <a:p>
            <a:r>
              <a:rPr lang="en-GB" sz="2000" dirty="0" smtClean="0">
                <a:latin typeface="Arial" panose="020B0604020202020204" pitchFamily="34" charset="0"/>
                <a:cs typeface="Arial" panose="020B0604020202020204" pitchFamily="34" charset="0"/>
              </a:rPr>
              <a:t>…inequality 1% own 98%</a:t>
            </a:r>
          </a:p>
          <a:p>
            <a:r>
              <a:rPr lang="en-GB" sz="2000" dirty="0" smtClean="0">
                <a:latin typeface="Arial" panose="020B0604020202020204" pitchFamily="34" charset="0"/>
                <a:cs typeface="Arial" panose="020B0604020202020204" pitchFamily="34" charset="0"/>
              </a:rPr>
              <a:t>…food shortages due to cash crops</a:t>
            </a:r>
          </a:p>
          <a:p>
            <a:r>
              <a:rPr lang="en-GB" sz="2000" dirty="0" smtClean="0">
                <a:latin typeface="Arial" panose="020B0604020202020204" pitchFamily="34" charset="0"/>
                <a:cs typeface="Arial" panose="020B0604020202020204" pitchFamily="34" charset="0"/>
              </a:rPr>
              <a:t>…foreign ownership of land and industry</a:t>
            </a:r>
          </a:p>
          <a:p>
            <a:r>
              <a:rPr lang="en-GB" sz="2000" dirty="0" smtClean="0">
                <a:latin typeface="Arial" panose="020B0604020202020204" pitchFamily="34" charset="0"/>
                <a:cs typeface="Arial" panose="020B0604020202020204" pitchFamily="34" charset="0"/>
              </a:rPr>
              <a:t>…strikes broken by use  US  mercenaries</a:t>
            </a:r>
            <a:endParaRPr lang="en-GB" sz="2000" dirty="0">
              <a:latin typeface="Arial" panose="020B0604020202020204" pitchFamily="34" charset="0"/>
              <a:cs typeface="Arial" panose="020B0604020202020204" pitchFamily="34" charset="0"/>
            </a:endParaRPr>
          </a:p>
        </p:txBody>
      </p:sp>
      <p:sp>
        <p:nvSpPr>
          <p:cNvPr id="11" name="TextBox 10"/>
          <p:cNvSpPr txBox="1"/>
          <p:nvPr/>
        </p:nvSpPr>
        <p:spPr>
          <a:xfrm>
            <a:off x="7564348" y="5150842"/>
            <a:ext cx="4391982" cy="1323439"/>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Porforio 80 years old</a:t>
            </a:r>
          </a:p>
          <a:p>
            <a:r>
              <a:rPr lang="en-GB" sz="2000" dirty="0">
                <a:latin typeface="Arial" panose="020B0604020202020204" pitchFamily="34" charset="0"/>
                <a:cs typeface="Arial" panose="020B0604020202020204" pitchFamily="34" charset="0"/>
              </a:rPr>
              <a:t>….no succession plan</a:t>
            </a:r>
          </a:p>
          <a:p>
            <a:r>
              <a:rPr lang="en-GB" sz="2000" dirty="0">
                <a:latin typeface="Arial" panose="020B0604020202020204" pitchFamily="34" charset="0"/>
                <a:cs typeface="Arial" panose="020B0604020202020204" pitchFamily="34" charset="0"/>
              </a:rPr>
              <a:t>….ousted by military coup</a:t>
            </a:r>
          </a:p>
          <a:p>
            <a:r>
              <a:rPr lang="en-GB" sz="2000" dirty="0">
                <a:latin typeface="Arial" panose="020B0604020202020204" pitchFamily="34" charset="0"/>
                <a:cs typeface="Arial" panose="020B0604020202020204" pitchFamily="34" charset="0"/>
              </a:rPr>
              <a:t>… exiled</a:t>
            </a:r>
          </a:p>
        </p:txBody>
      </p:sp>
      <p:sp>
        <p:nvSpPr>
          <p:cNvPr id="8" name="TextBox 7"/>
          <p:cNvSpPr txBox="1"/>
          <p:nvPr/>
        </p:nvSpPr>
        <p:spPr>
          <a:xfrm>
            <a:off x="7494311" y="3289955"/>
            <a:ext cx="4317207" cy="1015663"/>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Rising middle class demand reforms</a:t>
            </a:r>
          </a:p>
          <a:p>
            <a:r>
              <a:rPr lang="en-GB" sz="2000" dirty="0">
                <a:latin typeface="Arial" panose="020B0604020202020204" pitchFamily="34" charset="0"/>
                <a:cs typeface="Arial" panose="020B0604020202020204" pitchFamily="34" charset="0"/>
              </a:rPr>
              <a:t>…fraudulent elections</a:t>
            </a:r>
          </a:p>
          <a:p>
            <a:r>
              <a:rPr lang="en-GB" sz="2000" dirty="0">
                <a:latin typeface="Arial" panose="020B0604020202020204" pitchFamily="34" charset="0"/>
                <a:cs typeface="Arial" panose="020B0604020202020204" pitchFamily="34" charset="0"/>
              </a:rPr>
              <a:t>…US support for “democrats”</a:t>
            </a:r>
          </a:p>
        </p:txBody>
      </p:sp>
    </p:spTree>
    <p:extLst>
      <p:ext uri="{BB962C8B-B14F-4D97-AF65-F5344CB8AC3E}">
        <p14:creationId xmlns:p14="http://schemas.microsoft.com/office/powerpoint/2010/main" val="425435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8"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52202</TotalTime>
  <Words>1821</Words>
  <Application>Microsoft Office PowerPoint</Application>
  <PresentationFormat>Widescreen</PresentationFormat>
  <Paragraphs>393</Paragraphs>
  <Slides>47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Century Gothic</vt:lpstr>
      <vt:lpstr>Wingdings 3</vt:lpstr>
      <vt:lpstr>Wisp</vt:lpstr>
      <vt:lpstr>American History</vt:lpstr>
      <vt:lpstr>PowerPoint Presentation</vt:lpstr>
      <vt:lpstr>American History </vt:lpstr>
      <vt:lpstr>Talk 25: US and World War One</vt:lpstr>
      <vt:lpstr>USA and Pre World War One</vt:lpstr>
      <vt:lpstr>World 1914: Age competing Empires</vt:lpstr>
      <vt:lpstr>State of world 19148</vt:lpstr>
      <vt:lpstr>The state of Mexico 1910</vt:lpstr>
      <vt:lpstr>Mexico: collapse of the Porfiriato</vt:lpstr>
      <vt:lpstr>Revolution</vt:lpstr>
      <vt:lpstr>Mexican Revolution 1915: land of warlords</vt:lpstr>
      <vt:lpstr>US Intervention</vt:lpstr>
      <vt:lpstr>Carrazon seeks to crush rebels </vt:lpstr>
      <vt:lpstr>Rebel army of Pancho Villa: </vt:lpstr>
      <vt:lpstr>Soldaderos: fight on both sides</vt:lpstr>
      <vt:lpstr>Children at war</vt:lpstr>
      <vt:lpstr>Pancho Villa’s grab for power</vt:lpstr>
      <vt:lpstr>War reaches USA</vt:lpstr>
      <vt:lpstr>US “invades” Mexico: Punitive expedition 1916/1917</vt:lpstr>
      <vt:lpstr>End of the Revolution …</vt:lpstr>
      <vt:lpstr>Maintaining Neutrality 1914-1917</vt:lpstr>
      <vt:lpstr>World War One</vt:lpstr>
      <vt:lpstr>Americans vs War</vt:lpstr>
      <vt:lpstr>Belgian atrocities</vt:lpstr>
      <vt:lpstr>Submarine warfare 1914/15</vt:lpstr>
      <vt:lpstr>Sinking of Lusitania</vt:lpstr>
      <vt:lpstr>Impact of Lusitania sinking</vt:lpstr>
      <vt:lpstr>Events 1915…1916</vt:lpstr>
      <vt:lpstr>German Decisions</vt:lpstr>
      <vt:lpstr>Big Tom: Jersey Harbour</vt:lpstr>
      <vt:lpstr>Biggest explosion recorded to date ….45K explosions for Russia: earthquake 5.5 </vt:lpstr>
      <vt:lpstr>Zimmerman telegram</vt:lpstr>
      <vt:lpstr>US goes to war April 6, 1917 </vt:lpstr>
      <vt:lpstr>US goes to war</vt:lpstr>
      <vt:lpstr>State of US April 1917</vt:lpstr>
      <vt:lpstr>Crushing domestic opposition</vt:lpstr>
      <vt:lpstr>Creating financial infrastructure</vt:lpstr>
      <vt:lpstr>Selling Liberty bonds (Douglas Fairbanks Jnr 1917)</vt:lpstr>
      <vt:lpstr>Liberty Bonds</vt:lpstr>
      <vt:lpstr>Committee of Public Information</vt:lpstr>
      <vt:lpstr>Recruiting posters</vt:lpstr>
      <vt:lpstr>Appeals to women</vt:lpstr>
      <vt:lpstr>Appeals to women</vt:lpstr>
      <vt:lpstr>“Over There” (George Cohen 1917)</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making of America</dc:title>
  <dc:creator>Stephen</dc:creator>
  <cp:lastModifiedBy>Stephen</cp:lastModifiedBy>
  <cp:revision>1646</cp:revision>
  <dcterms:created xsi:type="dcterms:W3CDTF">2023-02-02T12:46:22Z</dcterms:created>
  <dcterms:modified xsi:type="dcterms:W3CDTF">2024-10-21T16:29:58Z</dcterms:modified>
</cp:coreProperties>
</file>