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8"/>
  </p:notesMasterIdLst>
  <p:sldIdLst>
    <p:sldId id="426" r:id="rId2"/>
    <p:sldId id="428" r:id="rId3"/>
    <p:sldId id="360" r:id="rId4"/>
    <p:sldId id="417" r:id="rId5"/>
    <p:sldId id="418" r:id="rId6"/>
    <p:sldId id="416" r:id="rId7"/>
    <p:sldId id="419" r:id="rId8"/>
    <p:sldId id="421" r:id="rId9"/>
    <p:sldId id="398" r:id="rId10"/>
    <p:sldId id="429" r:id="rId11"/>
    <p:sldId id="394" r:id="rId12"/>
    <p:sldId id="422" r:id="rId13"/>
    <p:sldId id="432" r:id="rId14"/>
    <p:sldId id="434" r:id="rId15"/>
    <p:sldId id="435" r:id="rId16"/>
    <p:sldId id="436" r:id="rId17"/>
    <p:sldId id="437" r:id="rId18"/>
    <p:sldId id="442" r:id="rId19"/>
    <p:sldId id="441" r:id="rId20"/>
    <p:sldId id="440" r:id="rId21"/>
    <p:sldId id="443" r:id="rId22"/>
    <p:sldId id="438" r:id="rId23"/>
    <p:sldId id="450" r:id="rId24"/>
    <p:sldId id="446" r:id="rId25"/>
    <p:sldId id="452" r:id="rId26"/>
    <p:sldId id="456" r:id="rId27"/>
    <p:sldId id="453" r:id="rId28"/>
    <p:sldId id="457" r:id="rId29"/>
    <p:sldId id="458" r:id="rId30"/>
    <p:sldId id="449" r:id="rId31"/>
    <p:sldId id="354" r:id="rId32"/>
    <p:sldId id="448" r:id="rId33"/>
    <p:sldId id="433" r:id="rId34"/>
    <p:sldId id="430" r:id="rId35"/>
    <p:sldId id="431" r:id="rId36"/>
    <p:sldId id="45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0" autoAdjust="0"/>
    <p:restoredTop sz="93269" autoAdjust="0"/>
  </p:normalViewPr>
  <p:slideViewPr>
    <p:cSldViewPr snapToGrid="0">
      <p:cViewPr varScale="1">
        <p:scale>
          <a:sx n="104" d="100"/>
          <a:sy n="104" d="100"/>
        </p:scale>
        <p:origin x="138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765" y="3399583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American History</a:t>
            </a:r>
            <a:br>
              <a:rPr lang="en-GB" dirty="0" smtClean="0"/>
            </a:br>
            <a:r>
              <a:rPr lang="en-GB" dirty="0" smtClean="0"/>
              <a:t>Talk 24 “</a:t>
            </a:r>
            <a:r>
              <a:rPr lang="en-GB" smtClean="0"/>
              <a:t>The Progressives Part Two”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2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748" y="2634109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Transition to Taft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3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414" y="312138"/>
            <a:ext cx="9967865" cy="1280890"/>
          </a:xfrm>
        </p:spPr>
        <p:txBody>
          <a:bodyPr/>
          <a:lstStyle/>
          <a:p>
            <a:r>
              <a:rPr lang="en-GB" dirty="0" smtClean="0"/>
              <a:t>Transition to Taft &amp; Bull Moose election 1912</a:t>
            </a:r>
            <a:endParaRPr lang="en-GB" dirty="0"/>
          </a:p>
        </p:txBody>
      </p:sp>
      <p:pic>
        <p:nvPicPr>
          <p:cNvPr id="4100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7" y="1344706"/>
            <a:ext cx="6600825" cy="551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7281" y="1241085"/>
            <a:ext cx="5253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Teddy promised to avoid 3rd term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….considers it undemocratic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…major reforms and policies in place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…wants adventure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8965" y="3005588"/>
            <a:ext cx="4936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Convinces Republicans to choose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Reluctant friend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Howard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Taft to run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….and do what he says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9477" y="5254678"/>
            <a:ext cx="50025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Roosevelt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Africa for 2 years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big game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hunting…nature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…supports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British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efforts to create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game reserves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80138" y="4308498"/>
            <a:ext cx="511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win 1908 election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51% of vote…</a:t>
            </a:r>
          </a:p>
        </p:txBody>
      </p:sp>
    </p:spTree>
    <p:extLst>
      <p:ext uri="{BB962C8B-B14F-4D97-AF65-F5344CB8AC3E}">
        <p14:creationId xmlns:p14="http://schemas.microsoft.com/office/powerpoint/2010/main" val="16976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504" y="75470"/>
            <a:ext cx="8911687" cy="1280890"/>
          </a:xfrm>
        </p:spPr>
        <p:txBody>
          <a:bodyPr/>
          <a:lstStyle/>
          <a:p>
            <a:r>
              <a:rPr lang="en-GB" dirty="0" smtClean="0"/>
              <a:t>Howard Taft Presidency 1908-1912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5" y="1418898"/>
            <a:ext cx="5960805" cy="5439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7021" y="730118"/>
            <a:ext cx="6238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Wealthy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family. Friend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Theodore Roosevelt,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wants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Be judge…legal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 ..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never elected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…dominated by ambitious wife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 Governor of Philippines &amp;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Cuba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….peace and calm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674" y="3103859"/>
            <a:ext cx="571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Nicest man to be President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……Rooms full of enemies made friends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6134" y="4245419"/>
            <a:ext cx="5843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Huge. Subject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ridicule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…gave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seat on tram, 3 ladies accepted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..out riding “how is your horse?” asks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aide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…Taft…no response…just smile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1407" y="5867878"/>
            <a:ext cx="619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Objective in office: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tranquillity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…wife has stroke…dedicates himself to her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674" y="985871"/>
            <a:ext cx="3381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Howard Taft 1858-1930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93" y="139478"/>
            <a:ext cx="8911687" cy="6103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1912 Election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8" y="1426465"/>
            <a:ext cx="6502424" cy="5495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3160" y="1005840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Friendship Broken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71716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Theodore Roosevelt &amp; Taft fall out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…Taft seeks to break up US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Steel …believes TR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blackmailed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1907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…slows down creation of National Parks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…abandons labour reform, child labour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9161" y="3968391"/>
            <a:ext cx="6834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Republican Party Splits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….Roosevelt supports walk out of Convention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 TR Creates Progressive or “Bull Moose Party”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826" y="2791653"/>
            <a:ext cx="5219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 claims real Republicans betrayed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…”New Nationalism”…social reform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4280" y="5488923"/>
            <a:ext cx="6582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Democrat Convention selects “Progressive”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Governor of New Jersey &amp; Professor of History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Woodrow Wilson </a:t>
            </a:r>
          </a:p>
        </p:txBody>
      </p:sp>
    </p:spTree>
    <p:extLst>
      <p:ext uri="{BB962C8B-B14F-4D97-AF65-F5344CB8AC3E}">
        <p14:creationId xmlns:p14="http://schemas.microsoft.com/office/powerpoint/2010/main" val="13609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765" y="93758"/>
            <a:ext cx="9157115" cy="1280890"/>
          </a:xfrm>
        </p:spPr>
        <p:txBody>
          <a:bodyPr/>
          <a:lstStyle/>
          <a:p>
            <a:pPr algn="ctr"/>
            <a:r>
              <a:rPr lang="en-GB" dirty="0" smtClean="0"/>
              <a:t>Fight of the “Progressives”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04" y="999460"/>
            <a:ext cx="13455403" cy="585854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Progressives (Bull Moose):Big Government, social reform, high tariffs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Tours country, Shot while speaking…continues talking.. recovers,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Republicans: Howard Taft: Gradual reform, continue break up of monopolies, does not campaign…not interested in winning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Democrats: Wilson: “New Freedom” platform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Government, Break up monopolies, reform banks, reduce tariff, White Supremacy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Socialist: Eugene Debs: All above servants of Business,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orkers rights, unions, end child labour, equal rights for blacks &amp; women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261" y="0"/>
            <a:ext cx="8911687" cy="765778"/>
          </a:xfrm>
        </p:spPr>
        <p:txBody>
          <a:bodyPr/>
          <a:lstStyle/>
          <a:p>
            <a:pPr algn="ctr"/>
            <a:r>
              <a:rPr lang="en-GB" dirty="0" smtClean="0"/>
              <a:t>1912 Election 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4" y="1709928"/>
            <a:ext cx="5869194" cy="4946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6843" y="994145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1912 Election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41963" y="1520216"/>
            <a:ext cx="5777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Democratic electoral landslide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435 electoral votes…40% vote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…Progressives 88 electoral, 27%vote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…Taft 8 electoral, 23% vote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…Debs 0 electoral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 vote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…highest for Socialist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251" y="546525"/>
            <a:ext cx="603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election all 48 states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voting in most western states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7212" y="3822981"/>
            <a:ext cx="557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Wilson first  Southerner to White House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since Civil War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4463" y="5030980"/>
            <a:ext cx="576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Democrats control Senate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House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1135" y="5657671"/>
            <a:ext cx="596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Last election “appointed” Senators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…17 Amendment passed 1913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elected directly by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from 1914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437" y="16691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Woodrow Wilson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4" y="1609343"/>
            <a:ext cx="5732395" cy="5248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364" y="1015509"/>
            <a:ext cx="469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Woodrow Wilson 1856-1924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6207" y="670349"/>
            <a:ext cx="6316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Born Virginia…father Minister founded Southern Presbyterian Church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..intellectual without friends but admired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..not as admired as he was by himself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2498" y="2330460"/>
            <a:ext cx="582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US President with PhD (History)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author US history text books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3896" y="3275023"/>
            <a:ext cx="602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President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Princeton…Anglophile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….replicates Oxford. Introduces “rigour”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exclude blacks from education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5624" y="4726502"/>
            <a:ext cx="60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Elected Governor of New Jersey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Progressive &amp; not controversial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3728" y="5657671"/>
            <a:ext cx="627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Convinced chosen by Divine intervention Determined to apply “Science” to business of government…and only </a:t>
            </a: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understood how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816" y="-91249"/>
            <a:ext cx="8911687" cy="1280890"/>
          </a:xfrm>
        </p:spPr>
        <p:txBody>
          <a:bodyPr/>
          <a:lstStyle/>
          <a:p>
            <a:r>
              <a:rPr lang="en-GB" dirty="0" smtClean="0"/>
              <a:t>‘Scientific’ Government at 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745" y="446355"/>
            <a:ext cx="11462323" cy="4956048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Reserve Act 1913 : Creates National Bank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Lender of Last resort, issue national currency, set interest rates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Board appointed by President, 12 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Act 1913: US government funded more by taxes than excise duty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Income tax on highest earners 1% on top 3% of population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tariffs from 50% to 20%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Trade &amp; Industry Reforms 1914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Creates Federal Trade Commission to outlaw “anti competitive practices”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Child Labour Act 1916 : approved law but rejected by Supreme Court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Philippines to be given independence after “trial period”…no more empires</a:t>
            </a:r>
          </a:p>
          <a:p>
            <a:pPr lvl="1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517" y="2891822"/>
            <a:ext cx="8911687" cy="1280890"/>
          </a:xfrm>
        </p:spPr>
        <p:txBody>
          <a:bodyPr/>
          <a:lstStyle/>
          <a:p>
            <a:r>
              <a:rPr lang="en-GB" dirty="0" smtClean="0"/>
              <a:t>Dark side of “Progressivism”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0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13" y="230918"/>
            <a:ext cx="8911687" cy="1280890"/>
          </a:xfrm>
        </p:spPr>
        <p:txBody>
          <a:bodyPr/>
          <a:lstStyle/>
          <a:p>
            <a:r>
              <a:rPr lang="en-GB" dirty="0" smtClean="0"/>
              <a:t>“Scientific Racism”</a:t>
            </a:r>
            <a:endParaRPr lang="en-GB" dirty="0"/>
          </a:p>
        </p:txBody>
      </p:sp>
      <p:pic>
        <p:nvPicPr>
          <p:cNvPr id="1026" name="Picture 2" descr="https://upload.wikimedia.org/wikipedia/commons/f/fa/Scientific_racism_ir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9" y="1298448"/>
            <a:ext cx="5994343" cy="5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0938" y="1419546"/>
            <a:ext cx="5647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 Darwin….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racism justified by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“biblical teaching</a:t>
            </a:r>
            <a:r>
              <a:rPr lang="en-GB" dirty="0" smtClean="0"/>
              <a:t>”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….and economics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8514" y="2334980"/>
            <a:ext cx="6519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Darwin: Origin of Species posed question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…but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racial distinctions that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would indicate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human races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discrete species”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94903" y="739402"/>
            <a:ext cx="384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divided into “taxa”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7022" y="3565038"/>
            <a:ext cx="6074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19th/ Century “pseudo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British professor Dalton: race hierarchy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….Blacks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….lowest form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…Europeans 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Aryan” non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Aryan…non …Aryan/“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Nordic”..Iberian,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talians …Slavs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Jewish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“race”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4745" y="5946232"/>
            <a:ext cx="579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Wilson combined “biblical teaching” with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“Scientific proof” of White superiority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021" y="354104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Panic of 1907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05" y="432086"/>
            <a:ext cx="8911687" cy="747490"/>
          </a:xfrm>
        </p:spPr>
        <p:txBody>
          <a:bodyPr/>
          <a:lstStyle/>
          <a:p>
            <a:r>
              <a:rPr lang="en-GB" dirty="0" smtClean="0"/>
              <a:t>Scientific Racism impact</a:t>
            </a:r>
            <a:endParaRPr lang="en-GB" dirty="0"/>
          </a:p>
        </p:txBody>
      </p:sp>
      <p:pic>
        <p:nvPicPr>
          <p:cNvPr id="1026" name="Picture 2" descr="https://upload.wikimedia.org/wikipedia/commons/thumb/6/61/Birth_of_a_Nation_theatrical_poster.jpg/220px-Birth_of_a_Nation_theatrical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1956817"/>
            <a:ext cx="6047442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3015" y="1052189"/>
            <a:ext cx="5164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Wilson orders Federal Government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segregate blacks in government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053" y="1417740"/>
            <a:ext cx="512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Hollywood 1916 “Blockbuster </a:t>
            </a:r>
            <a:r>
              <a:rPr lang="en-GB" dirty="0" smtClean="0"/>
              <a:t>“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49097" y="2065806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Fires 15 out 17 black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5186" y="2685500"/>
            <a:ext cx="5475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Enforces segregation throughout  US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Government &amp; US army: black officers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fired…including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black solders in Spanish war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5066" y="4343086"/>
            <a:ext cx="6027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Promotes first Hollywood blockbuster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 “Birth of a Nation”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…revives “Old South” myth &amp; “Lost Cause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53542" y="5665707"/>
            <a:ext cx="5838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Shapes legislation and immigration policy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 1910…re-emergence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KKK </a:t>
            </a:r>
          </a:p>
        </p:txBody>
      </p:sp>
    </p:spTree>
    <p:extLst>
      <p:ext uri="{BB962C8B-B14F-4D97-AF65-F5344CB8AC3E}">
        <p14:creationId xmlns:p14="http://schemas.microsoft.com/office/powerpoint/2010/main" val="5789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149" y="182880"/>
            <a:ext cx="8911687" cy="704088"/>
          </a:xfrm>
        </p:spPr>
        <p:txBody>
          <a:bodyPr/>
          <a:lstStyle/>
          <a:p>
            <a:pPr algn="ctr"/>
            <a:r>
              <a:rPr lang="en-GB" dirty="0" smtClean="0"/>
              <a:t>“Eugenics Movement”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98786"/>
            <a:ext cx="7216403" cy="6059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3366" y="85964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 the “race” by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‘selective breeding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8043" y="1942207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Positive “eugenics”…promote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…American Breeders Association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…Better Baby contests…white only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576" y="3159829"/>
            <a:ext cx="4743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Negative “eugenics”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….sterilisation programmes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of disabled, convicts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Buck vs Bell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court support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…60,000 sterilisations 1910-1960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…principally black women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5514" y="5496174"/>
            <a:ext cx="4381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Shapes immigration and social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Policies through 1960’s</a:t>
            </a:r>
          </a:p>
        </p:txBody>
      </p:sp>
    </p:spTree>
    <p:extLst>
      <p:ext uri="{BB962C8B-B14F-4D97-AF65-F5344CB8AC3E}">
        <p14:creationId xmlns:p14="http://schemas.microsoft.com/office/powerpoint/2010/main" val="11880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46" y="2849150"/>
            <a:ext cx="10177255" cy="1280890"/>
          </a:xfrm>
        </p:spPr>
        <p:txBody>
          <a:bodyPr/>
          <a:lstStyle/>
          <a:p>
            <a:r>
              <a:rPr lang="en-GB" dirty="0" smtClean="0"/>
              <a:t>Social Change: Women’s right to vote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3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Suffragette Movement 1900-1913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5" y="1461734"/>
            <a:ext cx="11445765" cy="5396266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1900-1913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Reject “Woman’s Bible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Discard “Abolitionists” roots practice segregation &amp; encourage support in white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white upper and middle class women….link with “Temperance”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Comparisons to British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reject militant tactics of British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“good behaviour &amp;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Temperance: “White women model”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 violent response by US legislators 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progress….state by state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57" y="468662"/>
            <a:ext cx="8911687" cy="1280890"/>
          </a:xfrm>
        </p:spPr>
        <p:txBody>
          <a:bodyPr/>
          <a:lstStyle/>
          <a:p>
            <a:r>
              <a:rPr lang="en-GB" dirty="0" smtClean="0"/>
              <a:t>Carrie Chapman Catt (1859-1947)</a:t>
            </a:r>
            <a:endParaRPr lang="en-GB" dirty="0"/>
          </a:p>
        </p:txBody>
      </p:sp>
      <p:pic>
        <p:nvPicPr>
          <p:cNvPr id="4100" name="Picture 4" descr="https://upload.wikimedia.org/wikipedia/commons/thumb/f/fa/Carrie_Chapman_Catt_NPG.jpg/220px-Carrie_Chapman_Catt_N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5" y="1753387"/>
            <a:ext cx="4709603" cy="51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4021" y="137197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Carrie 1901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17773" y="4931778"/>
            <a:ext cx="74599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Leads US Woman’s suffrage movement 1895-1900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1915-1920…focus on organisation &amp; discipline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avoids public confrontation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…..accommodates White Supremacy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….segregates blacks…to win South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86881" y="1145734"/>
            <a:ext cx="6758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Modest Iowa family…works way through college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…Agriculture College…demands right to speak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…Superintendent of Schools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…marries wealthy industrialists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544" y="3557023"/>
            <a:ext cx="7275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202122"/>
                </a:solidFill>
                <a:latin typeface="Arial" panose="020B0604020202020204" pitchFamily="34" charset="0"/>
              </a:rPr>
              <a:t>“That 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men and women are born equally free and </a:t>
            </a:r>
            <a:r>
              <a:rPr lang="en-GB" dirty="0" smtClean="0">
                <a:solidFill>
                  <a:srgbClr val="202122"/>
                </a:solidFill>
                <a:latin typeface="Arial" panose="020B0604020202020204" pitchFamily="34" charset="0"/>
              </a:rPr>
              <a:t>independent 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members of the human race; equally endowed with talents and intelligence, and equally entitled to the free exercise of their individual rights and liberty</a:t>
            </a:r>
            <a:r>
              <a:rPr lang="en-GB" dirty="0" smtClean="0">
                <a:solidFill>
                  <a:srgbClr val="202122"/>
                </a:solidFill>
                <a:latin typeface="Arial" panose="020B0604020202020204" pitchFamily="34" charset="0"/>
              </a:rPr>
              <a:t>.”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99170" y="2744898"/>
            <a:ext cx="7151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Attends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1902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 writes resoluti</a:t>
            </a:r>
            <a:r>
              <a:rPr lang="en-GB" dirty="0" smtClean="0"/>
              <a:t>on: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7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034" y="365492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Alice Paul (1885-1972)</a:t>
            </a:r>
            <a:endParaRPr lang="en-GB" dirty="0"/>
          </a:p>
        </p:txBody>
      </p:sp>
      <p:pic>
        <p:nvPicPr>
          <p:cNvPr id="2050" name="Picture 2" descr="https://upload.wikimedia.org/wikipedia/commons/thumb/8/8c/Alice_Paul_cph.3a38295.jpg/220px-Alice_Paul_cph.3a38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8" y="1418896"/>
            <a:ext cx="5441662" cy="52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150" y="90357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Alice in 1918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1211" y="1191491"/>
            <a:ext cx="6250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Born New Jersey...Quaker family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….descendent of William Penn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…joins mother at suffragette meetings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…goes to college, degree in Biology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...then to England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82" y="26970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45745" y="2623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77824" y="3153104"/>
            <a:ext cx="6688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Studies at Birmingham University &amp; Quaker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Selly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Oak. 1907-1910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….meets Emily Pankhurst/ Webbs/ Socialist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…joins militant protest..arrested …hunger strike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1453" y="4919008"/>
            <a:ext cx="6583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Returns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Joins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NWSA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Catt &amp; committee disagree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….rejects conservative state by state approach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…organises “Suffrage Procession of 1913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593" y="124490"/>
            <a:ext cx="8911687" cy="1280890"/>
          </a:xfrm>
        </p:spPr>
        <p:txBody>
          <a:bodyPr/>
          <a:lstStyle/>
          <a:p>
            <a:r>
              <a:rPr lang="en-GB" dirty="0" smtClean="0"/>
              <a:t>1913 Women’s Suffrage Procession</a:t>
            </a:r>
            <a:endParaRPr lang="en-GB" dirty="0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" y="853126"/>
            <a:ext cx="7541444" cy="60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3634" y="2602912"/>
            <a:ext cx="4548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Alice organises to take place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Alongside Wilson’s inauguration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3723" y="3928096"/>
            <a:ext cx="5612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Plan: maximise publicity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present orderliness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...8,000 women, all nations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 500,000 spectators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….led by Inez Mulholland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lawyer…on white horse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5310" y="1177159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ever march by women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fight for rights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528" y="296516"/>
            <a:ext cx="10686472" cy="128089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Women’s Suffrage Procession 1913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960582"/>
            <a:ext cx="12127345" cy="59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998" y="328546"/>
            <a:ext cx="8911687" cy="1280890"/>
          </a:xfrm>
        </p:spPr>
        <p:txBody>
          <a:bodyPr/>
          <a:lstStyle/>
          <a:p>
            <a:r>
              <a:rPr lang="en-GB" dirty="0" smtClean="0"/>
              <a:t>The head of the Procession</a:t>
            </a:r>
            <a:endParaRPr lang="en-GB" dirty="0"/>
          </a:p>
        </p:txBody>
      </p:sp>
      <p:pic>
        <p:nvPicPr>
          <p:cNvPr id="6146" name="Picture 2" descr="https://upload.wikimedia.org/wikipedia/commons/thumb/9/9e/Woman_Suffrage_Procession_1913_opening.jpg/1920px-Woman_Suffrage_Procession_1913_ope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9815"/>
            <a:ext cx="12330545" cy="61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034" y="208474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Suffragettes 1913-1919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386" y="949519"/>
            <a:ext cx="10731614" cy="5465135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Procession blocked by violent male demonstrations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100 women injured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Widespread publicity…</a:t>
            </a:r>
          </a:p>
          <a:p>
            <a:pPr lvl="1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 Procession strategy: a two pronged attack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NWSA (Catt) lobby congress…publications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 (Alice Paul) demonstrations,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publicity</a:t>
            </a:r>
          </a:p>
          <a:p>
            <a:pPr lvl="1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Vigils outside White House…arrested, return, arrested, return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Amendment issued to Congress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Rejected by Wilson….State responsibility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Efforts to secure vote intensify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558" y="12925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Panic of 1907: State of US Banking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6" y="1043490"/>
            <a:ext cx="10832950" cy="5357309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Bank abolished by Andrew Jackson 1836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“Independent Treasury System”  established 1840;s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Adjust reserves of 1000’s independent banks by regulating stocks of gold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bank behaviour by controlling supply of gold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mechanism to adjust money supply rapidly: Panics 1857, 1873,1893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financial system increasingly unstable 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Trusts broken up, reduced profits…but many remain and interlinked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Exports rising, imports protected…too much Gold to US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raise interest rates to retain gold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762" y="6334780"/>
            <a:ext cx="106677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Vulnerable to shocks: (1) Earthquake and (2) Stock manipulation 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655" y="-18473"/>
            <a:ext cx="11074399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Opposition: Religious </a:t>
            </a: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Fundamentalists, Conservatives,, New Immigrant patriarchal families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without a cap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200"/>
            <a:ext cx="12256655" cy="577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837" y="301660"/>
            <a:ext cx="8911687" cy="1280890"/>
          </a:xfrm>
        </p:spPr>
        <p:txBody>
          <a:bodyPr/>
          <a:lstStyle/>
          <a:p>
            <a:r>
              <a:rPr lang="en-GB" dirty="0" smtClean="0"/>
              <a:t>Suffragettes march 1916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0" y="1088136"/>
            <a:ext cx="11875129" cy="57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452" y="233516"/>
            <a:ext cx="8911687" cy="1280890"/>
          </a:xfrm>
        </p:spPr>
        <p:txBody>
          <a:bodyPr/>
          <a:lstStyle/>
          <a:p>
            <a:r>
              <a:rPr lang="en-GB" dirty="0" smtClean="0"/>
              <a:t>Marches continue:  New York 1916</a:t>
            </a:r>
            <a:endParaRPr lang="en-GB" dirty="0"/>
          </a:p>
        </p:txBody>
      </p:sp>
      <p:pic>
        <p:nvPicPr>
          <p:cNvPr id="6146" name="Picture 2" descr="Women's Suffrage M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" y="812800"/>
            <a:ext cx="12126012" cy="60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1" y="0"/>
            <a:ext cx="11298621" cy="82978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Happy Marchers 1916</a:t>
            </a:r>
            <a:br>
              <a:rPr lang="en-GB" dirty="0" smtClean="0"/>
            </a:br>
            <a:r>
              <a:rPr lang="en-GB" dirty="0" smtClean="0"/>
              <a:t>….males cease obstructing marches</a:t>
            </a:r>
            <a:br>
              <a:rPr lang="en-GB" dirty="0" smtClean="0"/>
            </a:br>
            <a:r>
              <a:rPr lang="en-GB" dirty="0" smtClean="0"/>
              <a:t>….more states give women vote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897"/>
            <a:ext cx="12192000" cy="59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1" y="248190"/>
            <a:ext cx="95386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Women’s Suffrage 1915</a:t>
            </a:r>
            <a:br>
              <a:rPr lang="en-GB" dirty="0" smtClean="0"/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….votes in West…shortage/power of women</a:t>
            </a:r>
            <a:b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8" y="1344739"/>
            <a:ext cx="11448161" cy="55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982" y="98931"/>
            <a:ext cx="10018481" cy="1280890"/>
          </a:xfrm>
        </p:spPr>
        <p:txBody>
          <a:bodyPr/>
          <a:lstStyle/>
          <a:p>
            <a:r>
              <a:rPr lang="en-GB" dirty="0" smtClean="0"/>
              <a:t>Alice Paul strategy:  shame East &amp; South &amp; North to pass Amendment</a:t>
            </a:r>
            <a:endParaRPr lang="en-GB" dirty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335024"/>
            <a:ext cx="12192000" cy="56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48" y="1590426"/>
            <a:ext cx="10544032" cy="1103089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USA 1914: a hyper confident nation immersed into itself, the outside world a distraction, at most a source for profit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346" y="3581234"/>
            <a:ext cx="10758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that is about to change as Mexico dissolves into chaos and the </a:t>
            </a:r>
            <a:endParaRPr lang="en-GB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</a:pP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Great 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Empires of the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world self destruct…..</a:t>
            </a:r>
            <a:r>
              <a:rPr lang="en-GB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go mad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655" y="5689601"/>
            <a:ext cx="599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Talk 15: The USA and a world at war</a:t>
            </a:r>
          </a:p>
        </p:txBody>
      </p:sp>
    </p:spTree>
    <p:extLst>
      <p:ext uri="{BB962C8B-B14F-4D97-AF65-F5344CB8AC3E}">
        <p14:creationId xmlns:p14="http://schemas.microsoft.com/office/powerpoint/2010/main" val="38818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862" y="236834"/>
            <a:ext cx="8911687" cy="1280890"/>
          </a:xfrm>
        </p:spPr>
        <p:txBody>
          <a:bodyPr/>
          <a:lstStyle/>
          <a:p>
            <a:r>
              <a:rPr lang="en-GB" dirty="0" smtClean="0"/>
              <a:t>San Francisco Earthquake 1906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0" y="1011219"/>
            <a:ext cx="12192000" cy="57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98" y="139849"/>
            <a:ext cx="11406691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3,000 killed, 300,000 out 400,000 homeless…$29Billion (2024) damage…surge in demand for gold creates</a:t>
            </a:r>
            <a:br>
              <a:rPr lang="en-GB" dirty="0" smtClean="0"/>
            </a:br>
            <a:r>
              <a:rPr lang="en-GB" dirty="0" smtClean="0"/>
              <a:t>liquidity crisis …British interest rate rises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2" y="1785770"/>
            <a:ext cx="11925261" cy="53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497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The first “Big Short“</a:t>
            </a:r>
            <a:br>
              <a:rPr lang="en-GB" dirty="0" smtClean="0"/>
            </a:br>
            <a:r>
              <a:rPr lang="en-GB" dirty="0" smtClean="0"/>
              <a:t>Corner” Copper Market in 1907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91" y="1220993"/>
            <a:ext cx="9878901" cy="5368065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Short selling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Borrow stock for X limited at £100 a share from Broker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Sell X limited shares at £100 and buy option to buy same shares in 3 months for £10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Price of X shares falls to £10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Buy shares at X limited at £10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shares to Broker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Takes profit of £90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Dangers of Short Selling if price of X limited stock rises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Stock of x company rises to £200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Short seller must buy stock at new price  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unlimited loss……Broker can demand loan repayment 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92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568" y="266758"/>
            <a:ext cx="9708085" cy="1280890"/>
          </a:xfrm>
        </p:spPr>
        <p:txBody>
          <a:bodyPr/>
          <a:lstStyle/>
          <a:p>
            <a:r>
              <a:rPr lang="en-GB" dirty="0" smtClean="0"/>
              <a:t>Stock Price Manipulation…and its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24" y="1350085"/>
            <a:ext cx="11905252" cy="550791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attempted “Corner”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Copper Magnate August Heinz moves into banking business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Brother Otto wants to take over firm….believes other stock holders shorting stock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Uses dodgy bankers to mass purchase stocks to raise price and “Squeeze” short sellers and force stock transfer…borrows millions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rises from $39 to $62 per share in one day</a:t>
            </a:r>
          </a:p>
          <a:p>
            <a:pPr lvl="1"/>
            <a:endParaRPr lang="en-GB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disaster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“Squeeze” fails …short sellers few and secure financing, stock repurchased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Market realize stock price increase due to Otto’s purchase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Price of United copper collapses to $10…Otto ruined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Panic spreads across banking system……suspicion stock values.. N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NY City set to default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077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234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Panic of 1907…impact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0" y="1608044"/>
            <a:ext cx="6623351" cy="52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6091" y="1710466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Morgan</a:t>
            </a:r>
          </a:p>
          <a:p>
            <a:r>
              <a:rPr lang="en-GB" dirty="0" smtClean="0"/>
              <a:t>intervenes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79728" y="75124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Manipulation</a:t>
            </a:r>
          </a:p>
          <a:p>
            <a:r>
              <a:rPr lang="en-GB" dirty="0" smtClean="0"/>
              <a:t>exposed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4080609" y="3095732"/>
            <a:ext cx="1355465" cy="279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2547924" y="1556676"/>
            <a:ext cx="729725" cy="279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05581" y="1972482"/>
            <a:ext cx="5653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Real market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effects: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….Multiple bank failures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….Production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falls 11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%..3 yrs to recover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….Unemployment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rises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3% to 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8098" y="754890"/>
            <a:ext cx="494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 PK Morgan Bank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..support from Rothschild in UK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...gold transfer from UK to 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0186" y="3853052"/>
            <a:ext cx="56044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effects: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….Morgan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demands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freedom buy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Carnegie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Steel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create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Steel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…new “Trust”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…Teddy Roosevelt blackmailed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but has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relent to protect economy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1356" y="6150114"/>
            <a:ext cx="91406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US destiny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…to be defined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Morgan?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8" grpId="0" animBg="1"/>
      <p:bldP spid="7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500000">
            <a:off x="2819261" y="216704"/>
            <a:ext cx="8911687" cy="1280890"/>
          </a:xfrm>
        </p:spPr>
        <p:txBody>
          <a:bodyPr/>
          <a:lstStyle/>
          <a:p>
            <a:r>
              <a:rPr lang="en-GB" dirty="0" smtClean="0"/>
              <a:t>T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9" y="1581374"/>
            <a:ext cx="12010931" cy="52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2487" y="10510"/>
            <a:ext cx="11099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Teddy Roosevelt turns on the banks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….dependency cannot recur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….establishes commission to investigate and reform banking system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49446</TotalTime>
  <Words>1804</Words>
  <Application>Microsoft Office PowerPoint</Application>
  <PresentationFormat>Widescreen</PresentationFormat>
  <Paragraphs>285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Wingdings 3</vt:lpstr>
      <vt:lpstr>Wisp</vt:lpstr>
      <vt:lpstr>American History Talk 24 “The Progressives Part Two”</vt:lpstr>
      <vt:lpstr>Panic of 1907</vt:lpstr>
      <vt:lpstr>Panic of 1907: State of US Banking</vt:lpstr>
      <vt:lpstr>San Francisco Earthquake 1906</vt:lpstr>
      <vt:lpstr>3,000 killed, 300,000 out 400,000 homeless…$29Billion (2024) damage…surge in demand for gold creates liquidity crisis …British interest rate rises</vt:lpstr>
      <vt:lpstr>The first “Big Short“ Corner” Copper Market in 1907</vt:lpstr>
      <vt:lpstr>Stock Price Manipulation…and its effects</vt:lpstr>
      <vt:lpstr>Panic of 1907…impact</vt:lpstr>
      <vt:lpstr>T</vt:lpstr>
      <vt:lpstr>Transition to Taft</vt:lpstr>
      <vt:lpstr>Transition to Taft &amp; Bull Moose election 1912</vt:lpstr>
      <vt:lpstr>Howard Taft Presidency 1908-1912</vt:lpstr>
      <vt:lpstr>1912 Election </vt:lpstr>
      <vt:lpstr>Fight of the “Progressives” </vt:lpstr>
      <vt:lpstr>1912 Election Results</vt:lpstr>
      <vt:lpstr>Woodrow Wilson</vt:lpstr>
      <vt:lpstr>‘Scientific’ Government at work </vt:lpstr>
      <vt:lpstr>Dark side of “Progressivism”</vt:lpstr>
      <vt:lpstr>“Scientific Racism”</vt:lpstr>
      <vt:lpstr>Scientific Racism impact</vt:lpstr>
      <vt:lpstr>“Eugenics Movement”</vt:lpstr>
      <vt:lpstr>Social Change: Women’s right to vote</vt:lpstr>
      <vt:lpstr>US Suffragette Movement 1900-1913</vt:lpstr>
      <vt:lpstr>Carrie Chapman Catt (1859-1947)</vt:lpstr>
      <vt:lpstr>Alice Paul (1885-1972)</vt:lpstr>
      <vt:lpstr>1913 Women’s Suffrage Procession</vt:lpstr>
      <vt:lpstr>Women’s Suffrage Procession 1913  </vt:lpstr>
      <vt:lpstr>The head of the Procession</vt:lpstr>
      <vt:lpstr>Suffragettes 1913-1919</vt:lpstr>
      <vt:lpstr>Opposition: Religious Fundamentalists, Conservatives,, New Immigrant patriarchal families</vt:lpstr>
      <vt:lpstr>Suffragettes march 1916</vt:lpstr>
      <vt:lpstr>Marches continue:  New York 1916</vt:lpstr>
      <vt:lpstr>Happy Marchers 1916 ….males cease obstructing marches ….more states give women vote </vt:lpstr>
      <vt:lpstr>Women’s Suffrage 1915 ….votes in West…shortage/power of women </vt:lpstr>
      <vt:lpstr>Alice Paul strategy:  shame East &amp; South &amp; North to pass Amendment</vt:lpstr>
      <vt:lpstr>USA 1914: a hyper confident nation immersed into itself, the outside world a distraction, at most a source for profit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1459</cp:revision>
  <dcterms:created xsi:type="dcterms:W3CDTF">2023-02-02T12:46:22Z</dcterms:created>
  <dcterms:modified xsi:type="dcterms:W3CDTF">2024-09-19T16:40:56Z</dcterms:modified>
</cp:coreProperties>
</file>