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43"/>
  </p:notesMasterIdLst>
  <p:sldIdLst>
    <p:sldId id="352" r:id="rId2"/>
    <p:sldId id="348" r:id="rId3"/>
    <p:sldId id="256" r:id="rId4"/>
    <p:sldId id="349" r:id="rId5"/>
    <p:sldId id="375" r:id="rId6"/>
    <p:sldId id="376" r:id="rId7"/>
    <p:sldId id="377" r:id="rId8"/>
    <p:sldId id="379" r:id="rId9"/>
    <p:sldId id="378" r:id="rId10"/>
    <p:sldId id="383" r:id="rId11"/>
    <p:sldId id="380" r:id="rId12"/>
    <p:sldId id="381" r:id="rId13"/>
    <p:sldId id="382" r:id="rId14"/>
    <p:sldId id="384" r:id="rId15"/>
    <p:sldId id="385" r:id="rId16"/>
    <p:sldId id="386" r:id="rId17"/>
    <p:sldId id="372" r:id="rId18"/>
    <p:sldId id="374" r:id="rId19"/>
    <p:sldId id="461" r:id="rId20"/>
    <p:sldId id="353" r:id="rId21"/>
    <p:sldId id="389" r:id="rId22"/>
    <p:sldId id="390" r:id="rId23"/>
    <p:sldId id="388" r:id="rId24"/>
    <p:sldId id="395" r:id="rId25"/>
    <p:sldId id="401" r:id="rId26"/>
    <p:sldId id="402" r:id="rId27"/>
    <p:sldId id="406" r:id="rId28"/>
    <p:sldId id="407" r:id="rId29"/>
    <p:sldId id="404" r:id="rId30"/>
    <p:sldId id="413" r:id="rId31"/>
    <p:sldId id="462" r:id="rId32"/>
    <p:sldId id="397" r:id="rId33"/>
    <p:sldId id="414" r:id="rId34"/>
    <p:sldId id="410" r:id="rId35"/>
    <p:sldId id="400" r:id="rId36"/>
    <p:sldId id="415" r:id="rId37"/>
    <p:sldId id="409" r:id="rId38"/>
    <p:sldId id="460" r:id="rId39"/>
    <p:sldId id="408" r:id="rId40"/>
    <p:sldId id="405" r:id="rId41"/>
    <p:sldId id="42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400" autoAdjust="0"/>
    <p:restoredTop sz="93269" autoAdjust="0"/>
  </p:normalViewPr>
  <p:slideViewPr>
    <p:cSldViewPr snapToGrid="0">
      <p:cViewPr varScale="1">
        <p:scale>
          <a:sx n="89" d="100"/>
          <a:sy n="89" d="100"/>
        </p:scale>
        <p:origin x="90" y="654"/>
      </p:cViewPr>
      <p:guideLst/>
    </p:cSldViewPr>
  </p:slideViewPr>
  <p:notesTextViewPr>
    <p:cViewPr>
      <p:scale>
        <a:sx n="3" d="2"/>
        <a:sy n="3" d="2"/>
      </p:scale>
      <p:origin x="0" y="0"/>
    </p:cViewPr>
  </p:notesTextViewPr>
  <p:sorterViewPr>
    <p:cViewPr varScale="1">
      <p:scale>
        <a:sx n="100" d="100"/>
        <a:sy n="100" d="100"/>
      </p:scale>
      <p:origin x="0" y="-14154"/>
    </p:cViewPr>
  </p:sorterViewPr>
  <p:notesViewPr>
    <p:cSldViewPr snapToGrid="0">
      <p:cViewPr varScale="1">
        <p:scale>
          <a:sx n="85" d="100"/>
          <a:sy n="85" d="100"/>
        </p:scale>
        <p:origin x="316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7AB96-EA4E-45D9-BE0D-31444D58337D}" type="datetimeFigureOut">
              <a:rPr lang="en-GB" smtClean="0"/>
              <a:t>19/09/2024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GB" dirty="0" smtClean="0"/>
              <a:t>33</a:t>
            </a:r>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7C8F7-FF71-4F25-A9C3-008D9FDA093E}" type="slidenum">
              <a:rPr lang="en-GB" smtClean="0"/>
              <a:t>‹#›</a:t>
            </a:fld>
            <a:endParaRPr lang="en-GB" dirty="0"/>
          </a:p>
        </p:txBody>
      </p:sp>
    </p:spTree>
    <p:extLst>
      <p:ext uri="{BB962C8B-B14F-4D97-AF65-F5344CB8AC3E}">
        <p14:creationId xmlns:p14="http://schemas.microsoft.com/office/powerpoint/2010/main" val="266137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3</a:t>
            </a:fld>
            <a:endParaRPr lang="en-GB" dirty="0"/>
          </a:p>
        </p:txBody>
      </p:sp>
    </p:spTree>
    <p:extLst>
      <p:ext uri="{BB962C8B-B14F-4D97-AF65-F5344CB8AC3E}">
        <p14:creationId xmlns:p14="http://schemas.microsoft.com/office/powerpoint/2010/main" val="177396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19/09/2024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15580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19/09/2024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2432054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smtClean="0"/>
              <a:t>American History and Politics</a:t>
            </a:r>
            <a:br>
              <a:rPr lang="en-US" dirty="0" smtClean="0"/>
            </a:br>
            <a:r>
              <a:rPr lang="en-US" dirty="0" smtClean="0"/>
              <a:t>Session 1: Pre Columbian America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The First Americans</a:t>
            </a:r>
          </a:p>
          <a:p>
            <a:pPr lvl="0"/>
            <a:endParaRPr lang="en-US" dirty="0" smtClean="0"/>
          </a:p>
          <a:p>
            <a:pPr lvl="0"/>
            <a:r>
              <a:rPr lang="en-US" dirty="0" smtClean="0"/>
              <a:t>Native American cultures 1493</a:t>
            </a:r>
          </a:p>
          <a:p>
            <a:pPr lvl="0"/>
            <a:endParaRPr lang="en-US" dirty="0" smtClean="0"/>
          </a:p>
          <a:p>
            <a:pPr lvl="0"/>
            <a:r>
              <a:rPr lang="en-US" dirty="0" smtClean="0"/>
              <a:t>The W</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158B95-4CF9-43A6-9066-8C025B146548}" type="datetimeFigureOut">
              <a:rPr lang="en-GB" smtClean="0"/>
              <a:t>19/09/2024</a:t>
            </a:fld>
            <a:endParaRPr lang="en-GB"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E05A49-B8B3-424D-8B37-637C0C26C03A}" type="slidenum">
              <a:rPr lang="en-GB" smtClean="0"/>
              <a:t>‹#›</a:t>
            </a:fld>
            <a:endParaRPr lang="en-GB" dirty="0"/>
          </a:p>
        </p:txBody>
      </p:sp>
    </p:spTree>
    <p:extLst>
      <p:ext uri="{BB962C8B-B14F-4D97-AF65-F5344CB8AC3E}">
        <p14:creationId xmlns:p14="http://schemas.microsoft.com/office/powerpoint/2010/main" val="3685335589"/>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l" defTabSz="457200" rtl="0" eaLnBrk="1" latinLnBrk="0" hangingPunct="1">
        <a:spcBef>
          <a:spcPct val="0"/>
        </a:spcBef>
        <a:buNone/>
        <a:defRPr sz="360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663" y="2978010"/>
            <a:ext cx="8911687" cy="1280890"/>
          </a:xfrm>
        </p:spPr>
        <p:txBody>
          <a:bodyPr/>
          <a:lstStyle/>
          <a:p>
            <a:pPr algn="ctr"/>
            <a:r>
              <a:rPr lang="en-GB" dirty="0" smtClean="0"/>
              <a:t>American History</a:t>
            </a:r>
            <a:endParaRPr lang="en-GB" dirty="0"/>
          </a:p>
        </p:txBody>
      </p:sp>
    </p:spTree>
    <p:extLst>
      <p:ext uri="{BB962C8B-B14F-4D97-AF65-F5344CB8AC3E}">
        <p14:creationId xmlns:p14="http://schemas.microsoft.com/office/powerpoint/2010/main" val="202236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97" y="80902"/>
            <a:ext cx="8911687" cy="1280890"/>
          </a:xfrm>
        </p:spPr>
        <p:txBody>
          <a:bodyPr/>
          <a:lstStyle/>
          <a:p>
            <a:r>
              <a:rPr lang="en-GB" dirty="0" smtClean="0"/>
              <a:t>The Republican Dilemma</a:t>
            </a:r>
            <a:endParaRPr lang="en-GB" dirty="0"/>
          </a:p>
        </p:txBody>
      </p:sp>
      <p:pic>
        <p:nvPicPr>
          <p:cNvPr id="4" name="Content Placeholder 3"/>
          <p:cNvPicPr>
            <a:picLocks noGrp="1" noChangeAspect="1"/>
          </p:cNvPicPr>
          <p:nvPr>
            <p:ph idx="1"/>
          </p:nvPr>
        </p:nvPicPr>
        <p:blipFill>
          <a:blip r:embed="rId2"/>
          <a:stretch>
            <a:fillRect/>
          </a:stretch>
        </p:blipFill>
        <p:spPr>
          <a:xfrm>
            <a:off x="213295" y="1475715"/>
            <a:ext cx="5603611" cy="5294150"/>
          </a:xfrm>
          <a:prstGeom prst="rect">
            <a:avLst/>
          </a:prstGeom>
        </p:spPr>
      </p:pic>
      <p:sp>
        <p:nvSpPr>
          <p:cNvPr id="5" name="TextBox 4"/>
          <p:cNvSpPr txBox="1"/>
          <p:nvPr/>
        </p:nvSpPr>
        <p:spPr>
          <a:xfrm>
            <a:off x="1898031" y="968316"/>
            <a:ext cx="2770310"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President Mckinley</a:t>
            </a:r>
          </a:p>
        </p:txBody>
      </p:sp>
      <p:sp>
        <p:nvSpPr>
          <p:cNvPr id="6" name="TextBox 5"/>
          <p:cNvSpPr txBox="1"/>
          <p:nvPr/>
        </p:nvSpPr>
        <p:spPr>
          <a:xfrm>
            <a:off x="5993067" y="962286"/>
            <a:ext cx="6198933" cy="1938992"/>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McKinley the businessman’s friend</a:t>
            </a:r>
          </a:p>
          <a:p>
            <a:r>
              <a:rPr lang="en-GB" sz="2400" dirty="0" smtClean="0">
                <a:latin typeface="Arial" panose="020B0604020202020204" pitchFamily="34" charset="0"/>
                <a:cs typeface="Arial" panose="020B0604020202020204" pitchFamily="34" charset="0"/>
              </a:rPr>
              <a:t>…”Manifest Destiny”</a:t>
            </a:r>
          </a:p>
          <a:p>
            <a:r>
              <a:rPr lang="en-GB" sz="2400" dirty="0" smtClean="0">
                <a:latin typeface="Arial" panose="020B0604020202020204" pitchFamily="34" charset="0"/>
                <a:cs typeface="Arial" panose="020B0604020202020204" pitchFamily="34" charset="0"/>
              </a:rPr>
              <a:t>…pro Empire, US expansion</a:t>
            </a:r>
          </a:p>
          <a:p>
            <a:r>
              <a:rPr lang="en-GB" sz="2400" dirty="0" smtClean="0">
                <a:latin typeface="Arial" panose="020B0604020202020204" pitchFamily="34" charset="0"/>
                <a:cs typeface="Arial" panose="020B0604020202020204" pitchFamily="34" charset="0"/>
              </a:rPr>
              <a:t>...pro high tariffs to protect US industrialists</a:t>
            </a:r>
          </a:p>
          <a:p>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5990938" y="2630663"/>
            <a:ext cx="5793037"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Sees “Progressives” as anti American</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….solid, earnest man</a:t>
            </a:r>
          </a:p>
          <a:p>
            <a:r>
              <a:rPr lang="en-GB" sz="2400" dirty="0" smtClean="0">
                <a:latin typeface="Arial" panose="020B0604020202020204" pitchFamily="34" charset="0"/>
                <a:cs typeface="Arial" panose="020B0604020202020204" pitchFamily="34" charset="0"/>
              </a:rPr>
              <a:t>….considers Bryan a fanatic</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5920966" y="5051303"/>
            <a:ext cx="6455755"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Republican leadership concerned:</a:t>
            </a:r>
          </a:p>
          <a:p>
            <a:r>
              <a:rPr lang="en-GB" sz="2400" dirty="0" smtClean="0">
                <a:latin typeface="Arial" panose="020B0604020202020204" pitchFamily="34" charset="0"/>
                <a:cs typeface="Arial" panose="020B0604020202020204" pitchFamily="34" charset="0"/>
              </a:rPr>
              <a:t>…need a “hero” to balance ticket</a:t>
            </a:r>
          </a:p>
          <a:p>
            <a:r>
              <a:rPr lang="en-GB" sz="2400" dirty="0" smtClean="0">
                <a:latin typeface="Arial" panose="020B0604020202020204" pitchFamily="34" charset="0"/>
                <a:cs typeface="Arial" panose="020B0604020202020204" pitchFamily="34" charset="0"/>
              </a:rPr>
              <a:t>…Teddy nominated </a:t>
            </a:r>
            <a:r>
              <a:rPr lang="en-GB" sz="2400" dirty="0">
                <a:latin typeface="Arial" panose="020B0604020202020204" pitchFamily="34" charset="0"/>
                <a:cs typeface="Arial" panose="020B0604020202020204" pitchFamily="34" charset="0"/>
              </a:rPr>
              <a:t>for Vice </a:t>
            </a:r>
            <a:r>
              <a:rPr lang="en-GB" sz="2400" dirty="0" smtClean="0">
                <a:latin typeface="Arial" panose="020B0604020202020204" pitchFamily="34" charset="0"/>
                <a:cs typeface="Arial" panose="020B0604020202020204" pitchFamily="34" charset="0"/>
              </a:rPr>
              <a:t>President</a:t>
            </a:r>
          </a:p>
          <a:p>
            <a:r>
              <a:rPr lang="en-GB" sz="2400" dirty="0" smtClean="0">
                <a:latin typeface="Arial" panose="020B0604020202020204" pitchFamily="34" charset="0"/>
                <a:cs typeface="Arial" panose="020B0604020202020204" pitchFamily="34" charset="0"/>
              </a:rPr>
              <a:t>…VP …no power, invisible, harmless</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5968950" y="4173102"/>
            <a:ext cx="5161221"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Preferred VP dies before nomination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91" y="0"/>
            <a:ext cx="8911687" cy="1280890"/>
          </a:xfrm>
        </p:spPr>
        <p:txBody>
          <a:bodyPr/>
          <a:lstStyle/>
          <a:p>
            <a:pPr algn="ctr"/>
            <a:r>
              <a:rPr lang="en-GB" dirty="0" smtClean="0"/>
              <a:t>Teddy Roosevelt</a:t>
            </a:r>
            <a:endParaRPr lang="en-GB" dirty="0"/>
          </a:p>
        </p:txBody>
      </p:sp>
      <p:pic>
        <p:nvPicPr>
          <p:cNvPr id="2050" name="Picture 2" descr="https://upload.wikimedia.org/wikipedia/commons/thumb/5/5b/Theodore_Roosevelt_by_the_Pach_Bros.jpg/242px-Theodore_Roosevelt_by_the_Pach_B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3" y="715225"/>
            <a:ext cx="5457781" cy="6142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5919" y="615078"/>
            <a:ext cx="6289141"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Wealthy family</a:t>
            </a:r>
            <a:r>
              <a:rPr lang="en-GB" sz="2400" dirty="0" smtClean="0">
                <a:latin typeface="Arial" panose="020B0604020202020204" pitchFamily="34" charset="0"/>
                <a:cs typeface="Arial" panose="020B0604020202020204" pitchFamily="34" charset="0"/>
              </a:rPr>
              <a:t>….protected child (asthma)</a:t>
            </a:r>
          </a:p>
          <a:p>
            <a:r>
              <a:rPr lang="en-GB" sz="2400" dirty="0" smtClean="0">
                <a:latin typeface="Arial" panose="020B0604020202020204" pitchFamily="34" charset="0"/>
                <a:cs typeface="Arial" panose="020B0604020202020204" pitchFamily="34" charset="0"/>
              </a:rPr>
              <a:t>…notoriously active, overcomes asthma</a:t>
            </a:r>
          </a:p>
          <a:p>
            <a:r>
              <a:rPr lang="en-GB" sz="2400" dirty="0" smtClean="0">
                <a:latin typeface="Arial" panose="020B0604020202020204" pitchFamily="34" charset="0"/>
                <a:cs typeface="Arial" panose="020B0604020202020204" pitchFamily="34" charset="0"/>
              </a:rPr>
              <a:t>…keen hunter, naturalist, historian</a:t>
            </a:r>
          </a:p>
          <a:p>
            <a:r>
              <a:rPr lang="en-GB" sz="2400" dirty="0" smtClean="0">
                <a:latin typeface="Arial" panose="020B0604020202020204" pitchFamily="34" charset="0"/>
                <a:cs typeface="Arial" panose="020B0604020202020204" pitchFamily="34" charset="0"/>
              </a:rPr>
              <a:t>.…believes “born to rule”</a:t>
            </a:r>
          </a:p>
          <a:p>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8593157" y="1961002"/>
            <a:ext cx="184731" cy="369332"/>
          </a:xfrm>
          <a:prstGeom prst="rect">
            <a:avLst/>
          </a:prstGeom>
          <a:noFill/>
        </p:spPr>
        <p:txBody>
          <a:bodyPr wrap="none" rtlCol="0">
            <a:spAutoFit/>
          </a:bodyPr>
          <a:lstStyle/>
          <a:p>
            <a:endParaRPr lang="en-GB" dirty="0"/>
          </a:p>
        </p:txBody>
      </p:sp>
      <p:sp>
        <p:nvSpPr>
          <p:cNvPr id="6" name="TextBox 5"/>
          <p:cNvSpPr txBox="1"/>
          <p:nvPr/>
        </p:nvSpPr>
        <p:spPr>
          <a:xfrm>
            <a:off x="5927424" y="4843966"/>
            <a:ext cx="6264576" cy="1938992"/>
          </a:xfrm>
          <a:prstGeom prst="rect">
            <a:avLst/>
          </a:prstGeom>
          <a:noFill/>
        </p:spPr>
        <p:txBody>
          <a:bodyPr wrap="squar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S</a:t>
            </a:r>
            <a:r>
              <a:rPr lang="en-GB" dirty="0" smtClean="0"/>
              <a:t>elf publiciser, fearless</a:t>
            </a:r>
            <a:endParaRPr lang="en-GB" dirty="0"/>
          </a:p>
          <a:p>
            <a:r>
              <a:rPr lang="en-GB" dirty="0" smtClean="0"/>
              <a:t>….</a:t>
            </a:r>
            <a:r>
              <a:rPr lang="en-GB" dirty="0"/>
              <a:t>forms regiment of cowboys, Indians</a:t>
            </a:r>
          </a:p>
          <a:p>
            <a:r>
              <a:rPr lang="en-GB" dirty="0"/>
              <a:t>    for war in </a:t>
            </a:r>
            <a:r>
              <a:rPr lang="en-GB" dirty="0" smtClean="0"/>
              <a:t>Cuba…made “Colonel” ……wants glory, risks life</a:t>
            </a:r>
          </a:p>
          <a:p>
            <a:r>
              <a:rPr lang="en-GB" dirty="0" smtClean="0"/>
              <a:t>…as long as photographed doing so</a:t>
            </a:r>
            <a:endParaRPr lang="en-GB" dirty="0"/>
          </a:p>
        </p:txBody>
      </p:sp>
      <p:sp>
        <p:nvSpPr>
          <p:cNvPr id="3" name="TextBox 2"/>
          <p:cNvSpPr txBox="1"/>
          <p:nvPr/>
        </p:nvSpPr>
        <p:spPr>
          <a:xfrm>
            <a:off x="5707014" y="2389179"/>
            <a:ext cx="6484986"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State </a:t>
            </a:r>
            <a:r>
              <a:rPr lang="en-GB" sz="2400" dirty="0" smtClean="0">
                <a:latin typeface="Arial" panose="020B0604020202020204" pitchFamily="34" charset="0"/>
                <a:cs typeface="Arial" panose="020B0604020202020204" pitchFamily="34" charset="0"/>
              </a:rPr>
              <a:t>Assemblyman: a </a:t>
            </a:r>
            <a:r>
              <a:rPr lang="en-GB" sz="2400" dirty="0">
                <a:latin typeface="Arial" panose="020B0604020202020204" pitchFamily="34" charset="0"/>
                <a:cs typeface="Arial" panose="020B0604020202020204" pitchFamily="34" charset="0"/>
              </a:rPr>
              <a:t>“Bully of bullies</a:t>
            </a:r>
            <a:r>
              <a:rPr lang="en-GB" sz="2400" dirty="0" smtClean="0">
                <a:latin typeface="Arial" panose="020B0604020202020204" pitchFamily="34" charset="0"/>
                <a:cs typeface="Arial" panose="020B0604020202020204" pitchFamily="34" charset="0"/>
              </a:rPr>
              <a:t>” </a:t>
            </a:r>
          </a:p>
          <a:p>
            <a:r>
              <a:rPr lang="en-GB" sz="2400" dirty="0" smtClean="0">
                <a:latin typeface="Arial" panose="020B0604020202020204" pitchFamily="34" charset="0"/>
                <a:cs typeface="Arial" panose="020B0604020202020204" pitchFamily="34" charset="0"/>
              </a:rPr>
              <a:t>…2 years Cattle </a:t>
            </a:r>
            <a:r>
              <a:rPr lang="en-GB" sz="2400" dirty="0">
                <a:latin typeface="Arial" panose="020B0604020202020204" pitchFamily="34" charset="0"/>
                <a:cs typeface="Arial" panose="020B0604020202020204" pitchFamily="34" charset="0"/>
              </a:rPr>
              <a:t>Rancher </a:t>
            </a:r>
            <a:r>
              <a:rPr lang="en-GB" sz="2400" dirty="0" smtClean="0">
                <a:latin typeface="Arial" panose="020B0604020202020204" pitchFamily="34" charset="0"/>
                <a:cs typeface="Arial" panose="020B0604020202020204" pitchFamily="34" charset="0"/>
              </a:rPr>
              <a:t>Dakotas 1882-1884</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Returns to NY after “white out”</a:t>
            </a:r>
          </a:p>
          <a:p>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Police Commissioner New York</a:t>
            </a:r>
          </a:p>
          <a:p>
            <a:r>
              <a:rPr lang="en-GB" sz="2400" dirty="0">
                <a:latin typeface="Arial" panose="020B0604020202020204" pitchFamily="34" charset="0"/>
                <a:cs typeface="Arial" panose="020B0604020202020204" pitchFamily="34" charset="0"/>
              </a:rPr>
              <a:t>… campaigns for </a:t>
            </a:r>
            <a:r>
              <a:rPr lang="en-GB" sz="2400" dirty="0" smtClean="0">
                <a:latin typeface="Arial" panose="020B0604020202020204" pitchFamily="34" charset="0"/>
                <a:cs typeface="Arial" panose="020B0604020202020204" pitchFamily="34" charset="0"/>
              </a:rPr>
              <a:t>McKinley</a:t>
            </a:r>
          </a:p>
          <a:p>
            <a:r>
              <a:rPr lang="en-GB" sz="2400" dirty="0" smtClean="0">
                <a:latin typeface="Arial" panose="020B0604020202020204" pitchFamily="34" charset="0"/>
                <a:cs typeface="Arial" panose="020B0604020202020204" pitchFamily="34" charset="0"/>
              </a:rPr>
              <a:t>….Undersecretary Navy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00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428" y="-26126"/>
            <a:ext cx="10380519" cy="2035462"/>
          </a:xfrm>
        </p:spPr>
        <p:txBody>
          <a:bodyPr>
            <a:normAutofit/>
          </a:bodyPr>
          <a:lstStyle/>
          <a:p>
            <a:pPr algn="ctr"/>
            <a:r>
              <a:rPr lang="en-GB" dirty="0" smtClean="0"/>
              <a:t>The official (Roosevelt) image: Teddy </a:t>
            </a:r>
            <a:br>
              <a:rPr lang="en-GB" dirty="0" smtClean="0"/>
            </a:br>
            <a:r>
              <a:rPr lang="en-GB" sz="2700" dirty="0" smtClean="0">
                <a:latin typeface="Arial" panose="020B0604020202020204" pitchFamily="34" charset="0"/>
                <a:cs typeface="Arial" panose="020B0604020202020204" pitchFamily="34" charset="0"/>
              </a:rPr>
              <a:t/>
            </a:r>
            <a:br>
              <a:rPr lang="en-GB" sz="2700" dirty="0" smtClean="0">
                <a:latin typeface="Arial" panose="020B0604020202020204" pitchFamily="34" charset="0"/>
                <a:cs typeface="Arial" panose="020B0604020202020204" pitchFamily="34" charset="0"/>
              </a:rPr>
            </a:br>
            <a:r>
              <a:rPr lang="en-GB" sz="2700" dirty="0" smtClean="0">
                <a:latin typeface="Arial" panose="020B0604020202020204" pitchFamily="34" charset="0"/>
                <a:cs typeface="Arial" panose="020B0604020202020204" pitchFamily="34" charset="0"/>
              </a:rPr>
              <a:t>…</a:t>
            </a:r>
            <a:endParaRPr lang="en-GB" sz="2700" dirty="0">
              <a:latin typeface="Arial" panose="020B0604020202020204" pitchFamily="34" charset="0"/>
              <a:cs typeface="Arial" panose="020B0604020202020204" pitchFamily="34" charset="0"/>
            </a:endParaRPr>
          </a:p>
        </p:txBody>
      </p:sp>
      <p:pic>
        <p:nvPicPr>
          <p:cNvPr id="4098" name="Picture 2" descr="Rough Ri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8" y="692332"/>
            <a:ext cx="11937274" cy="44409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874" y="5539619"/>
            <a:ext cx="12288663" cy="1569660"/>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The reality…”battle of San Juan Hill” : 8,000 US troops vs 500 Cubans</a:t>
            </a:r>
          </a:p>
          <a:p>
            <a:r>
              <a:rPr lang="en-GB" sz="2400" dirty="0" smtClean="0">
                <a:latin typeface="Arial" panose="020B0604020202020204" pitchFamily="34" charset="0"/>
                <a:cs typeface="Arial" panose="020B0604020202020204" pitchFamily="34" charset="0"/>
              </a:rPr>
              <a:t>Teddy’s horse </a:t>
            </a:r>
            <a:r>
              <a:rPr lang="en-GB" sz="2400" dirty="0">
                <a:latin typeface="Arial" panose="020B0604020202020204" pitchFamily="34" charset="0"/>
                <a:cs typeface="Arial" panose="020B0604020202020204" pitchFamily="34" charset="0"/>
              </a:rPr>
              <a:t>snagged on barbed wire…Teddy climbed up hill following </a:t>
            </a:r>
            <a:r>
              <a:rPr lang="en-GB" sz="2400" dirty="0" smtClean="0">
                <a:latin typeface="Arial" panose="020B0604020202020204" pitchFamily="34" charset="0"/>
                <a:cs typeface="Arial" panose="020B0604020202020204" pitchFamily="34" charset="0"/>
              </a:rPr>
              <a:t>soldiers.</a:t>
            </a:r>
          </a:p>
          <a:p>
            <a:r>
              <a:rPr lang="en-GB" sz="2400" dirty="0" smtClean="0">
                <a:latin typeface="Arial" panose="020B0604020202020204" pitchFamily="34" charset="0"/>
                <a:cs typeface="Arial" panose="020B0604020202020204" pitchFamily="34" charset="0"/>
              </a:rPr>
              <a:t>….leads charge up second hill….but reprimanded and told to wait for regular army</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77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0"/>
            <a:ext cx="8911687" cy="1280890"/>
          </a:xfrm>
        </p:spPr>
        <p:txBody>
          <a:bodyPr/>
          <a:lstStyle/>
          <a:p>
            <a:r>
              <a:rPr lang="en-GB" dirty="0" smtClean="0"/>
              <a:t>Teddy and the “Rough Riders”</a:t>
            </a:r>
            <a:endParaRPr lang="en-GB" dirty="0"/>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90" y="1429407"/>
            <a:ext cx="6310465" cy="5554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492" y="758617"/>
            <a:ext cx="3914854"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After battle of San Juan Hill</a:t>
            </a:r>
          </a:p>
          <a:p>
            <a:r>
              <a:rPr lang="en-GB" sz="2400" dirty="0" smtClean="0">
                <a:latin typeface="Arial" panose="020B0604020202020204" pitchFamily="34" charset="0"/>
                <a:cs typeface="Arial" panose="020B0604020202020204" pitchFamily="34" charset="0"/>
              </a:rPr>
              <a:t>(staged days after battle)</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6828147" y="847703"/>
            <a:ext cx="5008102"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Leaves army runs </a:t>
            </a:r>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writes story to </a:t>
            </a:r>
          </a:p>
          <a:p>
            <a:r>
              <a:rPr lang="en-GB" sz="2400" dirty="0" smtClean="0">
                <a:latin typeface="Arial" panose="020B0604020202020204" pitchFamily="34" charset="0"/>
                <a:cs typeface="Arial" panose="020B0604020202020204" pitchFamily="34" charset="0"/>
              </a:rPr>
              <a:t>…national hero</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844986" y="2633929"/>
            <a:ext cx="4588801"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Attacks </a:t>
            </a:r>
            <a:r>
              <a:rPr lang="en-GB" sz="2400" dirty="0">
                <a:latin typeface="Arial" panose="020B0604020202020204" pitchFamily="34" charset="0"/>
                <a:cs typeface="Arial" panose="020B0604020202020204" pitchFamily="34" charset="0"/>
              </a:rPr>
              <a:t>corruption in </a:t>
            </a:r>
            <a:r>
              <a:rPr lang="en-GB" sz="2400" dirty="0" smtClean="0">
                <a:latin typeface="Arial" panose="020B0604020202020204" pitchFamily="34" charset="0"/>
                <a:cs typeface="Arial" panose="020B0604020202020204" pitchFamily="34" charset="0"/>
              </a:rPr>
              <a:t>NY,</a:t>
            </a:r>
          </a:p>
          <a:p>
            <a:r>
              <a:rPr lang="en-GB" sz="2400" dirty="0" smtClean="0">
                <a:latin typeface="Arial" panose="020B0604020202020204" pitchFamily="34" charset="0"/>
                <a:cs typeface="Arial" panose="020B0604020202020204" pitchFamily="34" charset="0"/>
              </a:rPr>
              <a:t>Plans </a:t>
            </a:r>
            <a:r>
              <a:rPr lang="en-GB" sz="2400" dirty="0">
                <a:latin typeface="Arial" panose="020B0604020202020204" pitchFamily="34" charset="0"/>
                <a:cs typeface="Arial" panose="020B0604020202020204" pitchFamily="34" charset="0"/>
              </a:rPr>
              <a:t>to clear slums, </a:t>
            </a:r>
            <a:r>
              <a:rPr lang="en-GB" sz="2400" dirty="0" smtClean="0">
                <a:latin typeface="Arial" panose="020B0604020202020204" pitchFamily="34" charset="0"/>
                <a:cs typeface="Arial" panose="020B0604020202020204" pitchFamily="34" charset="0"/>
              </a:rPr>
              <a:t>sewage</a:t>
            </a:r>
          </a:p>
          <a:p>
            <a:r>
              <a:rPr lang="en-GB" sz="2400" dirty="0" smtClean="0">
                <a:latin typeface="Arial" panose="020B0604020202020204" pitchFamily="34" charset="0"/>
                <a:cs typeface="Arial" panose="020B0604020202020204" pitchFamily="34" charset="0"/>
              </a:rPr>
              <a:t>Sees Trusts as “bullies”….and</a:t>
            </a:r>
          </a:p>
          <a:p>
            <a:r>
              <a:rPr lang="en-GB" sz="2400" dirty="0" smtClean="0">
                <a:latin typeface="Arial" panose="020B0604020202020204" pitchFamily="34" charset="0"/>
                <a:cs typeface="Arial" panose="020B0604020202020204" pitchFamily="34" charset="0"/>
              </a:rPr>
              <a:t>Targets them for regulation</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6918805" y="4316471"/>
            <a:ext cx="5472973"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Gives two press conferences each day</a:t>
            </a:r>
          </a:p>
          <a:p>
            <a:r>
              <a:rPr lang="en-GB" sz="2400" dirty="0" smtClean="0">
                <a:latin typeface="Arial" panose="020B0604020202020204" pitchFamily="34" charset="0"/>
                <a:cs typeface="Arial" panose="020B0604020202020204" pitchFamily="34" charset="0"/>
              </a:rPr>
              <a:t>….never done before</a:t>
            </a:r>
          </a:p>
          <a:p>
            <a:r>
              <a:rPr lang="en-GB" sz="2400" dirty="0" smtClean="0">
                <a:latin typeface="Arial" panose="020B0604020202020204" pitchFamily="34" charset="0"/>
                <a:cs typeface="Arial" panose="020B0604020202020204" pitchFamily="34" charset="0"/>
              </a:rPr>
              <a:t>….national “celebrity”</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6785324" y="1978611"/>
            <a:ext cx="4873450"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Runs for and wins Governor of NY</a:t>
            </a:r>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7072953" y="5630518"/>
            <a:ext cx="354584" cy="461665"/>
          </a:xfrm>
          <a:prstGeom prst="rect">
            <a:avLst/>
          </a:prstGeom>
          <a:noFill/>
        </p:spPr>
        <p:txBody>
          <a:bodyPr wrap="non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  </a:t>
            </a:r>
          </a:p>
        </p:txBody>
      </p:sp>
      <p:sp>
        <p:nvSpPr>
          <p:cNvPr id="10" name="TextBox 9"/>
          <p:cNvSpPr txBox="1"/>
          <p:nvPr/>
        </p:nvSpPr>
        <p:spPr>
          <a:xfrm>
            <a:off x="6961522" y="5671292"/>
            <a:ext cx="5476243"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Mc Kinley offers VP </a:t>
            </a:r>
            <a:r>
              <a:rPr lang="en-GB" sz="2400" dirty="0">
                <a:latin typeface="Arial" panose="020B0604020202020204" pitchFamily="34" charset="0"/>
                <a:cs typeface="Arial" panose="020B0604020202020204" pitchFamily="34" charset="0"/>
              </a:rPr>
              <a:t>role </a:t>
            </a:r>
            <a:r>
              <a:rPr lang="en-GB" sz="2400" dirty="0" smtClean="0">
                <a:latin typeface="Arial" panose="020B0604020202020204" pitchFamily="34" charset="0"/>
                <a:cs typeface="Arial" panose="020B0604020202020204" pitchFamily="34" charset="0"/>
              </a:rPr>
              <a:t>to shut him up</a:t>
            </a:r>
          </a:p>
          <a:p>
            <a:r>
              <a:rPr lang="en-GB" sz="2400" dirty="0" smtClean="0">
                <a:latin typeface="Arial" panose="020B0604020202020204" pitchFamily="34" charset="0"/>
                <a:cs typeface="Arial" panose="020B0604020202020204" pitchFamily="34" charset="0"/>
              </a:rPr>
              <a:t>….TR thinks </a:t>
            </a:r>
            <a:r>
              <a:rPr lang="en-GB" sz="2400" dirty="0">
                <a:latin typeface="Arial" panose="020B0604020202020204" pitchFamily="34" charset="0"/>
                <a:cs typeface="Arial" panose="020B0604020202020204" pitchFamily="34" charset="0"/>
              </a:rPr>
              <a:t>role </a:t>
            </a:r>
            <a:r>
              <a:rPr lang="en-GB" sz="2400" dirty="0" smtClean="0">
                <a:latin typeface="Arial" panose="020B0604020202020204" pitchFamily="34" charset="0"/>
                <a:cs typeface="Arial" panose="020B0604020202020204" pitchFamily="34" charset="0"/>
              </a:rPr>
              <a:t>will diminish him</a:t>
            </a:r>
          </a:p>
          <a:p>
            <a:r>
              <a:rPr lang="en-GB" sz="2400" dirty="0" smtClean="0">
                <a:latin typeface="Arial" panose="020B0604020202020204" pitchFamily="34" charset="0"/>
                <a:cs typeface="Arial" panose="020B0604020202020204" pitchFamily="34" charset="0"/>
              </a:rPr>
              <a:t>…duty to accept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24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5828" y="130479"/>
            <a:ext cx="8911687" cy="1280890"/>
          </a:xfrm>
        </p:spPr>
        <p:txBody>
          <a:bodyPr/>
          <a:lstStyle/>
          <a:p>
            <a:r>
              <a:rPr lang="en-GB" dirty="0" smtClean="0"/>
              <a:t>The Republican Campaign</a:t>
            </a:r>
            <a:endParaRPr lang="en-GB" dirty="0"/>
          </a:p>
        </p:txBody>
      </p:sp>
      <p:pic>
        <p:nvPicPr>
          <p:cNvPr id="614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42" y="832919"/>
            <a:ext cx="11992357" cy="602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07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Result: Republican Triumph</a:t>
            </a:r>
            <a:endParaRPr lang="en-GB" dirty="0"/>
          </a:p>
        </p:txBody>
      </p:sp>
      <p:pic>
        <p:nvPicPr>
          <p:cNvPr id="5122" name="Picture 2" descr="https://upload.wikimedia.org/wikipedia/commons/thumb/4/4a/ElectoralCollege1900.svg/350px-ElectoralCollege1900.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73" y="1828800"/>
            <a:ext cx="6487596" cy="46711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5641" y="1527277"/>
            <a:ext cx="5026359" cy="2585323"/>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Republicans 50% of vote</a:t>
            </a:r>
          </a:p>
          <a:p>
            <a:r>
              <a:rPr lang="en-GB" sz="2400" dirty="0">
                <a:latin typeface="Arial" panose="020B0604020202020204" pitchFamily="34" charset="0"/>
                <a:cs typeface="Arial" panose="020B0604020202020204" pitchFamily="34" charset="0"/>
              </a:rPr>
              <a:t>292 electoral </a:t>
            </a:r>
            <a:r>
              <a:rPr lang="en-GB" sz="2400" dirty="0" smtClean="0">
                <a:latin typeface="Arial" panose="020B0604020202020204" pitchFamily="34" charset="0"/>
                <a:cs typeface="Arial" panose="020B0604020202020204" pitchFamily="34" charset="0"/>
              </a:rPr>
              <a:t>college…control </a:t>
            </a:r>
            <a:r>
              <a:rPr lang="en-GB" sz="2400" dirty="0">
                <a:latin typeface="Arial" panose="020B0604020202020204" pitchFamily="34" charset="0"/>
                <a:cs typeface="Arial" panose="020B0604020202020204" pitchFamily="34" charset="0"/>
              </a:rPr>
              <a:t>both Senate &amp; </a:t>
            </a:r>
            <a:r>
              <a:rPr lang="en-GB" sz="2400" dirty="0" smtClean="0">
                <a:latin typeface="Arial" panose="020B0604020202020204" pitchFamily="34" charset="0"/>
                <a:cs typeface="Arial" panose="020B0604020202020204" pitchFamily="34" charset="0"/>
              </a:rPr>
              <a:t>House</a:t>
            </a:r>
          </a:p>
          <a:p>
            <a:endParaRPr lang="en-GB" sz="2400" dirty="0">
              <a:latin typeface="Arial" panose="020B0604020202020204" pitchFamily="34" charset="0"/>
              <a:cs typeface="Arial" panose="020B0604020202020204" pitchFamily="34" charset="0"/>
            </a:endParaRPr>
          </a:p>
          <a:p>
            <a:endParaRPr lang="en-GB" dirty="0"/>
          </a:p>
          <a:p>
            <a:r>
              <a:rPr lang="en-GB" sz="2400" dirty="0">
                <a:latin typeface="Arial" panose="020B0604020202020204" pitchFamily="34" charset="0"/>
                <a:cs typeface="Arial" panose="020B0604020202020204" pitchFamily="34" charset="0"/>
              </a:rPr>
              <a:t>Democrats 46% vote </a:t>
            </a:r>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155 </a:t>
            </a:r>
            <a:r>
              <a:rPr lang="en-GB" sz="2400" dirty="0" smtClean="0">
                <a:latin typeface="Arial" panose="020B0604020202020204" pitchFamily="34" charset="0"/>
                <a:cs typeface="Arial" panose="020B0604020202020204" pitchFamily="34" charset="0"/>
              </a:rPr>
              <a:t>electoral</a:t>
            </a:r>
          </a:p>
          <a:p>
            <a:r>
              <a:rPr lang="en-GB" sz="2400" dirty="0" smtClean="0">
                <a:latin typeface="Arial" panose="020B0604020202020204" pitchFamily="34" charset="0"/>
                <a:cs typeface="Arial" panose="020B0604020202020204" pitchFamily="34" charset="0"/>
              </a:rPr>
              <a:t>…Roosevelt brings in the West</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278011" y="4643591"/>
            <a:ext cx="4808885"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Socialists </a:t>
            </a:r>
            <a:r>
              <a:rPr lang="en-GB" sz="2400" dirty="0" smtClean="0">
                <a:latin typeface="Arial" panose="020B0604020202020204" pitchFamily="34" charset="0"/>
                <a:cs typeface="Arial" panose="020B0604020202020204" pitchFamily="34" charset="0"/>
              </a:rPr>
              <a:t>impact minimal</a:t>
            </a:r>
          </a:p>
          <a:p>
            <a:r>
              <a:rPr lang="en-GB" sz="2400" dirty="0" smtClean="0">
                <a:latin typeface="Arial" panose="020B0604020202020204" pitchFamily="34" charset="0"/>
                <a:cs typeface="Arial" panose="020B0604020202020204" pitchFamily="34" charset="0"/>
              </a:rPr>
              <a:t>(Social Democratic…0.5%vote !)</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7349372" y="5793332"/>
            <a:ext cx="4153701"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Forces of Business </a:t>
            </a:r>
            <a:r>
              <a:rPr lang="en-GB" sz="2400" dirty="0">
                <a:latin typeface="Arial" panose="020B0604020202020204" pitchFamily="34" charset="0"/>
                <a:cs typeface="Arial" panose="020B0604020202020204" pitchFamily="34" charset="0"/>
              </a:rPr>
              <a:t>&amp; Empire</a:t>
            </a:r>
          </a:p>
          <a:p>
            <a:r>
              <a:rPr lang="en-GB" sz="2400" dirty="0" smtClean="0">
                <a:latin typeface="Arial" panose="020B0604020202020204" pitchFamily="34" charset="0"/>
                <a:cs typeface="Arial" panose="020B0604020202020204" pitchFamily="34" charset="0"/>
              </a:rPr>
              <a:t>Appear set for control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62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07" y="1413164"/>
            <a:ext cx="6044850" cy="55329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63906" y="934132"/>
            <a:ext cx="4968861"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McKinley set for four years in </a:t>
            </a:r>
            <a:r>
              <a:rPr lang="en-GB" sz="2400" dirty="0" smtClean="0">
                <a:latin typeface="Arial" panose="020B0604020202020204" pitchFamily="34" charset="0"/>
                <a:cs typeface="Arial" panose="020B0604020202020204" pitchFamily="34" charset="0"/>
              </a:rPr>
              <a:t>office</a:t>
            </a:r>
          </a:p>
          <a:p>
            <a:r>
              <a:rPr lang="en-GB" sz="2400" dirty="0" smtClean="0">
                <a:latin typeface="Arial" panose="020B0604020202020204" pitchFamily="34" charset="0"/>
                <a:cs typeface="Arial" panose="020B0604020202020204" pitchFamily="34" charset="0"/>
              </a:rPr>
              <a:t>..represents Business elite</a:t>
            </a:r>
          </a:p>
          <a:p>
            <a:r>
              <a:rPr lang="en-GB" sz="2400" dirty="0" smtClean="0">
                <a:latin typeface="Arial" panose="020B0604020202020204" pitchFamily="34" charset="0"/>
                <a:cs typeface="Arial" panose="020B0604020202020204" pitchFamily="34" charset="0"/>
              </a:rPr>
              <a:t>..dominates party </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6283517" y="3937774"/>
            <a:ext cx="6056356" cy="830997"/>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Stalked and killed by Leon </a:t>
            </a:r>
            <a:r>
              <a:rPr lang="en-GB" sz="2400" dirty="0">
                <a:latin typeface="Arial" panose="020B0604020202020204" pitchFamily="34" charset="0"/>
                <a:cs typeface="Arial" panose="020B0604020202020204" pitchFamily="34" charset="0"/>
              </a:rPr>
              <a:t>Czolgosz..Polish </a:t>
            </a:r>
            <a:r>
              <a:rPr lang="en-GB" sz="2400" dirty="0" smtClean="0">
                <a:latin typeface="Arial" panose="020B0604020202020204" pitchFamily="34" charset="0"/>
                <a:cs typeface="Arial" panose="020B0604020202020204" pitchFamily="34" charset="0"/>
              </a:rPr>
              <a:t>immigrant Anarchist</a:t>
            </a:r>
          </a:p>
        </p:txBody>
      </p:sp>
      <p:sp>
        <p:nvSpPr>
          <p:cNvPr id="2" name="TextBox 1"/>
          <p:cNvSpPr txBox="1"/>
          <p:nvPr/>
        </p:nvSpPr>
        <p:spPr>
          <a:xfrm>
            <a:off x="6282299" y="2649263"/>
            <a:ext cx="5516062"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McKinley increases tariff, attends</a:t>
            </a:r>
          </a:p>
          <a:p>
            <a:r>
              <a:rPr lang="en-GB" sz="2400" dirty="0" smtClean="0">
                <a:latin typeface="Arial" panose="020B0604020202020204" pitchFamily="34" charset="0"/>
                <a:cs typeface="Arial" panose="020B0604020202020204" pitchFamily="34" charset="0"/>
              </a:rPr>
              <a:t>Trade Exhibitions….disdains protection</a:t>
            </a:r>
            <a:endParaRPr lang="en-GB" sz="24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002705" y="102198"/>
            <a:ext cx="10965976" cy="721667"/>
          </a:xfrm>
        </p:spPr>
        <p:txBody>
          <a:bodyPr/>
          <a:lstStyle/>
          <a:p>
            <a:r>
              <a:rPr lang="en-GB" dirty="0" smtClean="0"/>
              <a:t>Assassination of President McKinley (Sept 1901) </a:t>
            </a:r>
            <a:endParaRPr lang="en-GB" dirty="0"/>
          </a:p>
        </p:txBody>
      </p:sp>
      <p:sp>
        <p:nvSpPr>
          <p:cNvPr id="8" name="TextBox 7"/>
          <p:cNvSpPr txBox="1"/>
          <p:nvPr/>
        </p:nvSpPr>
        <p:spPr>
          <a:xfrm>
            <a:off x="6376241" y="5264955"/>
            <a:ext cx="6093335"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Theodore Roosevelt….on holiday camping</a:t>
            </a:r>
            <a:r>
              <a:rPr lang="en-GB" sz="2400" dirty="0" smtClean="0">
                <a:latin typeface="Arial" panose="020B0604020202020204" pitchFamily="34" charset="0"/>
                <a:cs typeface="Arial" panose="020B0604020202020204" pitchFamily="34" charset="0"/>
              </a:rPr>
              <a:t>,</a:t>
            </a:r>
          </a:p>
          <a:p>
            <a:r>
              <a:rPr lang="en-GB" sz="2400" dirty="0" smtClean="0">
                <a:latin typeface="Arial" panose="020B0604020202020204" pitchFamily="34" charset="0"/>
                <a:cs typeface="Arial" panose="020B0604020202020204" pitchFamily="34" charset="0"/>
              </a:rPr>
              <a:t> and </a:t>
            </a:r>
            <a:r>
              <a:rPr lang="en-GB" sz="2400" dirty="0">
                <a:latin typeface="Arial" panose="020B0604020202020204" pitchFamily="34" charset="0"/>
                <a:cs typeface="Arial" panose="020B0604020202020204" pitchFamily="34" charset="0"/>
              </a:rPr>
              <a:t>sworn in </a:t>
            </a:r>
            <a:r>
              <a:rPr lang="en-GB" sz="2400" dirty="0" smtClean="0">
                <a:latin typeface="Arial" panose="020B0604020202020204" pitchFamily="34" charset="0"/>
                <a:cs typeface="Arial" panose="020B0604020202020204" pitchFamily="34" charset="0"/>
              </a:rPr>
              <a:t>as President</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6558455" y="6495393"/>
            <a:ext cx="33890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Conservatives appalled</a:t>
            </a:r>
          </a:p>
        </p:txBody>
      </p:sp>
    </p:spTree>
    <p:extLst>
      <p:ext uri="{BB962C8B-B14F-4D97-AF65-F5344CB8AC3E}">
        <p14:creationId xmlns:p14="http://schemas.microsoft.com/office/powerpoint/2010/main" val="3878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129" y="3720395"/>
            <a:ext cx="8911687" cy="1280890"/>
          </a:xfrm>
        </p:spPr>
        <p:txBody>
          <a:bodyPr/>
          <a:lstStyle/>
          <a:p>
            <a:pPr algn="ctr"/>
            <a:r>
              <a:rPr lang="en-GB" dirty="0" smtClean="0"/>
              <a:t>Presidency of Theodore Roosevelt</a:t>
            </a:r>
            <a:endParaRPr lang="en-GB" dirty="0"/>
          </a:p>
        </p:txBody>
      </p:sp>
    </p:spTree>
    <p:extLst>
      <p:ext uri="{BB962C8B-B14F-4D97-AF65-F5344CB8AC3E}">
        <p14:creationId xmlns:p14="http://schemas.microsoft.com/office/powerpoint/2010/main" val="2756139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493" y="99009"/>
            <a:ext cx="8911687" cy="661482"/>
          </a:xfrm>
        </p:spPr>
        <p:txBody>
          <a:bodyPr/>
          <a:lstStyle/>
          <a:p>
            <a:pPr algn="ctr"/>
            <a:r>
              <a:rPr lang="en-GB" dirty="0" smtClean="0"/>
              <a:t>Theodore Roosevelt (1858-1919)</a:t>
            </a:r>
            <a:endParaRPr lang="en-GB" dirty="0"/>
          </a:p>
        </p:txBody>
      </p:sp>
      <p:sp>
        <p:nvSpPr>
          <p:cNvPr id="6" name="Rectangle 5"/>
          <p:cNvSpPr/>
          <p:nvPr/>
        </p:nvSpPr>
        <p:spPr>
          <a:xfrm>
            <a:off x="6096000" y="3520558"/>
            <a:ext cx="6096000" cy="2246769"/>
          </a:xfrm>
          <a:prstGeom prst="rect">
            <a:avLst/>
          </a:prstGeom>
        </p:spPr>
        <p:txBody>
          <a:bodyPr>
            <a:spAutoFit/>
          </a:bodyPr>
          <a:lstStyle/>
          <a:p>
            <a:r>
              <a:rPr lang="en-GB" sz="2000" dirty="0" smtClean="0">
                <a:solidFill>
                  <a:srgbClr val="333333"/>
                </a:solidFill>
                <a:latin typeface="Arial" panose="020B0604020202020204" pitchFamily="34" charset="0"/>
                <a:cs typeface="Arial" panose="020B0604020202020204" pitchFamily="34" charset="0"/>
              </a:rPr>
              <a:t>“Behind </a:t>
            </a:r>
            <a:r>
              <a:rPr lang="en-GB" sz="2000" dirty="0">
                <a:solidFill>
                  <a:srgbClr val="333333"/>
                </a:solidFill>
                <a:latin typeface="Arial" panose="020B0604020202020204" pitchFamily="34" charset="0"/>
                <a:cs typeface="Arial" panose="020B0604020202020204" pitchFamily="34" charset="0"/>
              </a:rPr>
              <a:t>the ostensible government sits </a:t>
            </a:r>
            <a:r>
              <a:rPr lang="en-GB" sz="2000" dirty="0" smtClean="0">
                <a:solidFill>
                  <a:srgbClr val="333333"/>
                </a:solidFill>
                <a:latin typeface="Arial" panose="020B0604020202020204" pitchFamily="34" charset="0"/>
                <a:cs typeface="Arial" panose="020B0604020202020204" pitchFamily="34" charset="0"/>
              </a:rPr>
              <a:t>enthroned</a:t>
            </a:r>
          </a:p>
          <a:p>
            <a:r>
              <a:rPr lang="en-GB" sz="2000" dirty="0" smtClean="0">
                <a:solidFill>
                  <a:srgbClr val="333333"/>
                </a:solidFill>
                <a:latin typeface="Arial" panose="020B0604020202020204" pitchFamily="34" charset="0"/>
                <a:cs typeface="Arial" panose="020B0604020202020204" pitchFamily="34" charset="0"/>
              </a:rPr>
              <a:t>an </a:t>
            </a:r>
            <a:r>
              <a:rPr lang="en-GB" sz="2000" dirty="0">
                <a:solidFill>
                  <a:srgbClr val="333333"/>
                </a:solidFill>
                <a:latin typeface="Arial" panose="020B0604020202020204" pitchFamily="34" charset="0"/>
                <a:cs typeface="Arial" panose="020B0604020202020204" pitchFamily="34" charset="0"/>
              </a:rPr>
              <a:t>invisible government owing no allegiance and acknowledging no responsibility to the people. To destroy this invisible government, to befoul the unholy alliance between corrupt business and corrupt politics is the first task of the statesmanship of today.”</a:t>
            </a:r>
            <a:endParaRPr lang="en-GB" sz="2000" dirty="0">
              <a:latin typeface="Arial" panose="020B0604020202020204" pitchFamily="34" charset="0"/>
              <a:cs typeface="Arial" panose="020B0604020202020204" pitchFamily="34" charset="0"/>
            </a:endParaRPr>
          </a:p>
        </p:txBody>
      </p:sp>
      <p:sp>
        <p:nvSpPr>
          <p:cNvPr id="7" name="TextBox 6"/>
          <p:cNvSpPr txBox="1"/>
          <p:nvPr/>
        </p:nvSpPr>
        <p:spPr>
          <a:xfrm>
            <a:off x="6020554" y="733330"/>
            <a:ext cx="6290376"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 new type of President, </a:t>
            </a:r>
            <a:r>
              <a:rPr lang="en-GB" sz="2400" dirty="0" smtClean="0">
                <a:latin typeface="Arial" panose="020B0604020202020204" pitchFamily="34" charset="0"/>
                <a:cs typeface="Arial" panose="020B0604020202020204" pitchFamily="34" charset="0"/>
              </a:rPr>
              <a:t>youngest eve </a:t>
            </a:r>
            <a:r>
              <a:rPr lang="en-GB" sz="2400" dirty="0">
                <a:latin typeface="Arial" panose="020B0604020202020204" pitchFamily="34" charset="0"/>
                <a:cs typeface="Arial" panose="020B0604020202020204" pitchFamily="34" charset="0"/>
              </a:rPr>
              <a:t>(44</a:t>
            </a:r>
            <a:r>
              <a:rPr lang="en-GB" sz="2400" dirty="0" smtClean="0">
                <a:latin typeface="Arial" panose="020B0604020202020204" pitchFamily="34" charset="0"/>
                <a:cs typeface="Arial" panose="020B0604020202020204" pitchFamily="34" charset="0"/>
              </a:rPr>
              <a:t>),</a:t>
            </a:r>
          </a:p>
          <a:p>
            <a:r>
              <a:rPr lang="en-GB" sz="2400" dirty="0" smtClean="0">
                <a:latin typeface="Arial" panose="020B0604020202020204" pitchFamily="34" charset="0"/>
                <a:cs typeface="Arial" panose="020B0604020202020204" pitchFamily="34" charset="0"/>
              </a:rPr>
              <a:t>Vigorous, Ambitious</a:t>
            </a:r>
            <a:r>
              <a:rPr lang="en-GB" sz="2400" dirty="0">
                <a:latin typeface="Arial" panose="020B0604020202020204" pitchFamily="34" charset="0"/>
                <a:cs typeface="Arial" panose="020B0604020202020204" pitchFamily="34" charset="0"/>
              </a:rPr>
              <a:t>...confidence born to </a:t>
            </a:r>
            <a:r>
              <a:rPr lang="en-GB" sz="2400" dirty="0" smtClean="0">
                <a:latin typeface="Arial" panose="020B0604020202020204" pitchFamily="34" charset="0"/>
                <a:cs typeface="Arial" panose="020B0604020202020204" pitchFamily="34" charset="0"/>
              </a:rPr>
              <a:t>rule</a:t>
            </a:r>
          </a:p>
          <a:p>
            <a:r>
              <a:rPr lang="en-GB" sz="2400" dirty="0" smtClean="0">
                <a:latin typeface="Arial" panose="020B0604020202020204" pitchFamily="34" charset="0"/>
                <a:cs typeface="Arial" panose="020B0604020202020204" pitchFamily="34" charset="0"/>
              </a:rPr>
              <a:t>….beholden to </a:t>
            </a:r>
            <a:r>
              <a:rPr lang="en-GB" sz="2400" dirty="0">
                <a:latin typeface="Arial" panose="020B0604020202020204" pitchFamily="34" charset="0"/>
                <a:cs typeface="Arial" panose="020B0604020202020204" pitchFamily="34" charset="0"/>
              </a:rPr>
              <a:t>no-one…voracious reader</a:t>
            </a:r>
          </a:p>
        </p:txBody>
      </p:sp>
      <p:sp>
        <p:nvSpPr>
          <p:cNvPr id="8" name="TextBox 7"/>
          <p:cNvSpPr txBox="1"/>
          <p:nvPr/>
        </p:nvSpPr>
        <p:spPr>
          <a:xfrm>
            <a:off x="8564578" y="4472412"/>
            <a:ext cx="184731" cy="369332"/>
          </a:xfrm>
          <a:prstGeom prst="rect">
            <a:avLst/>
          </a:prstGeom>
          <a:noFill/>
        </p:spPr>
        <p:txBody>
          <a:bodyPr wrap="none" rtlCol="0">
            <a:spAutoFit/>
          </a:bodyPr>
          <a:lstStyle/>
          <a:p>
            <a:endParaRPr lang="en-GB" dirty="0"/>
          </a:p>
        </p:txBody>
      </p:sp>
      <p:sp>
        <p:nvSpPr>
          <p:cNvPr id="9" name="TextBox 8"/>
          <p:cNvSpPr txBox="1"/>
          <p:nvPr/>
        </p:nvSpPr>
        <p:spPr>
          <a:xfrm>
            <a:off x="5885378" y="2100404"/>
            <a:ext cx="6673173"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Deeply respected Henry George….single tax</a:t>
            </a:r>
          </a:p>
          <a:p>
            <a:r>
              <a:rPr lang="en-GB" sz="2400" dirty="0">
                <a:latin typeface="Arial" panose="020B0604020202020204" pitchFamily="34" charset="0"/>
                <a:cs typeface="Arial" panose="020B0604020202020204" pitchFamily="34" charset="0"/>
              </a:rPr>
              <a:t>Too radical…but determined to use government</a:t>
            </a:r>
          </a:p>
          <a:p>
            <a:r>
              <a:rPr lang="en-GB" sz="2400" dirty="0" smtClean="0">
                <a:latin typeface="Arial" panose="020B0604020202020204" pitchFamily="34" charset="0"/>
                <a:cs typeface="Arial" panose="020B0604020202020204" pitchFamily="34" charset="0"/>
              </a:rPr>
              <a:t>to </a:t>
            </a:r>
            <a:r>
              <a:rPr lang="en-GB" sz="2400" dirty="0">
                <a:latin typeface="Arial" panose="020B0604020202020204" pitchFamily="34" charset="0"/>
                <a:cs typeface="Arial" panose="020B0604020202020204" pitchFamily="34" charset="0"/>
              </a:rPr>
              <a:t>improve life of working people</a:t>
            </a:r>
          </a:p>
        </p:txBody>
      </p:sp>
      <p:pic>
        <p:nvPicPr>
          <p:cNvPr id="10" name="Picture 9"/>
          <p:cNvPicPr>
            <a:picLocks noChangeAspect="1"/>
          </p:cNvPicPr>
          <p:nvPr/>
        </p:nvPicPr>
        <p:blipFill>
          <a:blip r:embed="rId2"/>
          <a:stretch>
            <a:fillRect/>
          </a:stretch>
        </p:blipFill>
        <p:spPr>
          <a:xfrm>
            <a:off x="124147" y="823866"/>
            <a:ext cx="5785164" cy="6034134"/>
          </a:xfrm>
          <a:prstGeom prst="rect">
            <a:avLst/>
          </a:prstGeom>
        </p:spPr>
      </p:pic>
      <p:sp>
        <p:nvSpPr>
          <p:cNvPr id="11" name="TextBox 10"/>
          <p:cNvSpPr txBox="1"/>
          <p:nvPr/>
        </p:nvSpPr>
        <p:spPr>
          <a:xfrm>
            <a:off x="6092669" y="5936783"/>
            <a:ext cx="5357557"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“The Square Deal”: equal playing field</a:t>
            </a:r>
          </a:p>
          <a:p>
            <a:r>
              <a:rPr lang="en-GB" sz="2400" dirty="0" smtClean="0">
                <a:latin typeface="Arial" panose="020B0604020202020204" pitchFamily="34" charset="0"/>
                <a:cs typeface="Arial" panose="020B0604020202020204" pitchFamily="34" charset="0"/>
              </a:rPr>
              <a:t>…..except blacks, Indians, women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75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855" y="3348456"/>
            <a:ext cx="8911687" cy="1280890"/>
          </a:xfrm>
        </p:spPr>
        <p:txBody>
          <a:bodyPr/>
          <a:lstStyle/>
          <a:p>
            <a:pPr algn="ctr"/>
            <a:r>
              <a:rPr lang="en-GB" dirty="0" smtClean="0"/>
              <a:t>Domestic Reforms</a:t>
            </a:r>
            <a:endParaRPr lang="en-GB" dirty="0"/>
          </a:p>
        </p:txBody>
      </p:sp>
    </p:spTree>
    <p:extLst>
      <p:ext uri="{BB962C8B-B14F-4D97-AF65-F5344CB8AC3E}">
        <p14:creationId xmlns:p14="http://schemas.microsoft.com/office/powerpoint/2010/main" val="1078238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8638" y="270538"/>
            <a:ext cx="7218964" cy="707886"/>
          </a:xfrm>
          <a:prstGeom prst="rect">
            <a:avLst/>
          </a:prstGeom>
          <a:noFill/>
        </p:spPr>
        <p:txBody>
          <a:bodyPr wrap="none" rtlCol="0">
            <a:spAutoFit/>
          </a:bodyPr>
          <a:lstStyle/>
          <a:p>
            <a:r>
              <a:rPr lang="en-GB" sz="4000" dirty="0" smtClean="0">
                <a:latin typeface="Arial" panose="020B0604020202020204" pitchFamily="34" charset="0"/>
                <a:cs typeface="Arial" panose="020B0604020202020204" pitchFamily="34" charset="0"/>
              </a:rPr>
              <a:t>Module 4: The vacillating Giant</a:t>
            </a:r>
            <a:endParaRPr lang="en-GB" sz="4000" dirty="0">
              <a:latin typeface="Arial" panose="020B0604020202020204" pitchFamily="34" charset="0"/>
              <a:cs typeface="Arial" panose="020B06040202020202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510538080"/>
              </p:ext>
            </p:extLst>
          </p:nvPr>
        </p:nvGraphicFramePr>
        <p:xfrm>
          <a:off x="332509" y="1706470"/>
          <a:ext cx="11185237" cy="5151530"/>
        </p:xfrm>
        <a:graphic>
          <a:graphicData uri="http://schemas.openxmlformats.org/drawingml/2006/table">
            <a:tbl>
              <a:tblPr firstRow="1" bandRow="1">
                <a:tableStyleId>{5C22544A-7EE6-4342-B048-85BDC9FD1C3A}</a:tableStyleId>
              </a:tblPr>
              <a:tblGrid>
                <a:gridCol w="842167">
                  <a:extLst>
                    <a:ext uri="{9D8B030D-6E8A-4147-A177-3AD203B41FA5}">
                      <a16:colId xmlns:a16="http://schemas.microsoft.com/office/drawing/2014/main" val="4093556288"/>
                    </a:ext>
                  </a:extLst>
                </a:gridCol>
                <a:gridCol w="5772417">
                  <a:extLst>
                    <a:ext uri="{9D8B030D-6E8A-4147-A177-3AD203B41FA5}">
                      <a16:colId xmlns:a16="http://schemas.microsoft.com/office/drawing/2014/main" val="1218002973"/>
                    </a:ext>
                  </a:extLst>
                </a:gridCol>
                <a:gridCol w="2191124">
                  <a:extLst>
                    <a:ext uri="{9D8B030D-6E8A-4147-A177-3AD203B41FA5}">
                      <a16:colId xmlns:a16="http://schemas.microsoft.com/office/drawing/2014/main" val="3355094114"/>
                    </a:ext>
                  </a:extLst>
                </a:gridCol>
                <a:gridCol w="2379529">
                  <a:extLst>
                    <a:ext uri="{9D8B030D-6E8A-4147-A177-3AD203B41FA5}">
                      <a16:colId xmlns:a16="http://schemas.microsoft.com/office/drawing/2014/main" val="3864966894"/>
                    </a:ext>
                  </a:extLst>
                </a:gridCol>
              </a:tblGrid>
              <a:tr h="480614">
                <a:tc>
                  <a:txBody>
                    <a:bodyPr/>
                    <a:lstStyle/>
                    <a:p>
                      <a:r>
                        <a:rPr lang="en-GB" dirty="0" smtClean="0"/>
                        <a:t>Talk</a:t>
                      </a:r>
                      <a:endParaRPr lang="en-GB" dirty="0"/>
                    </a:p>
                  </a:txBody>
                  <a:tcPr/>
                </a:tc>
                <a:tc>
                  <a:txBody>
                    <a:bodyPr/>
                    <a:lstStyle/>
                    <a:p>
                      <a:r>
                        <a:rPr lang="en-GB" dirty="0" smtClean="0"/>
                        <a:t>Title</a:t>
                      </a:r>
                      <a:endParaRPr lang="en-GB" dirty="0"/>
                    </a:p>
                  </a:txBody>
                  <a:tcPr/>
                </a:tc>
                <a:tc>
                  <a:txBody>
                    <a:bodyPr/>
                    <a:lstStyle/>
                    <a:p>
                      <a:pPr algn="ctr"/>
                      <a:r>
                        <a:rPr lang="en-GB" dirty="0" smtClean="0"/>
                        <a:t>Time Period</a:t>
                      </a:r>
                      <a:endParaRPr lang="en-GB" dirty="0"/>
                    </a:p>
                  </a:txBody>
                  <a:tcPr/>
                </a:tc>
                <a:tc>
                  <a:txBody>
                    <a:bodyPr/>
                    <a:lstStyle/>
                    <a:p>
                      <a:pPr algn="ctr"/>
                      <a:r>
                        <a:rPr lang="en-GB" dirty="0" smtClean="0"/>
                        <a:t>Date of Talk</a:t>
                      </a:r>
                      <a:endParaRPr lang="en-GB" dirty="0"/>
                    </a:p>
                  </a:txBody>
                  <a:tcPr/>
                </a:tc>
                <a:extLst>
                  <a:ext uri="{0D108BD9-81ED-4DB2-BD59-A6C34878D82A}">
                    <a16:rowId xmlns:a16="http://schemas.microsoft.com/office/drawing/2014/main" val="1861440900"/>
                  </a:ext>
                </a:extLst>
              </a:tr>
              <a:tr h="655073">
                <a:tc>
                  <a:txBody>
                    <a:bodyPr/>
                    <a:lstStyle/>
                    <a:p>
                      <a:r>
                        <a:rPr lang="en-GB" sz="2400" dirty="0" smtClean="0">
                          <a:latin typeface="Arial" panose="020B0604020202020204" pitchFamily="34" charset="0"/>
                          <a:cs typeface="Arial" panose="020B0604020202020204" pitchFamily="34" charset="0"/>
                        </a:rPr>
                        <a:t>23</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USA</a:t>
                      </a:r>
                      <a:r>
                        <a:rPr lang="en-GB" sz="2400" baseline="0" dirty="0" smtClean="0">
                          <a:latin typeface="Arial" panose="020B0604020202020204" pitchFamily="34" charset="0"/>
                          <a:cs typeface="Arial" panose="020B0604020202020204" pitchFamily="34" charset="0"/>
                        </a:rPr>
                        <a:t> and the 20</a:t>
                      </a:r>
                      <a:r>
                        <a:rPr lang="en-GB" sz="2400" baseline="30000" dirty="0" smtClean="0">
                          <a:latin typeface="Arial" panose="020B0604020202020204" pitchFamily="34" charset="0"/>
                          <a:cs typeface="Arial" panose="020B0604020202020204" pitchFamily="34" charset="0"/>
                        </a:rPr>
                        <a:t>th</a:t>
                      </a:r>
                      <a:r>
                        <a:rPr lang="en-GB" sz="2400" baseline="0" dirty="0" smtClean="0">
                          <a:latin typeface="Arial" panose="020B0604020202020204" pitchFamily="34" charset="0"/>
                          <a:cs typeface="Arial" panose="020B0604020202020204" pitchFamily="34" charset="0"/>
                        </a:rPr>
                        <a:t> Century</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1898-1900</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September</a:t>
                      </a:r>
                      <a:r>
                        <a:rPr lang="en-GB" sz="2400" baseline="0" dirty="0" smtClean="0">
                          <a:latin typeface="Arial" panose="020B0604020202020204" pitchFamily="34" charset="0"/>
                          <a:cs typeface="Arial" panose="020B0604020202020204" pitchFamily="34" charset="0"/>
                        </a:rPr>
                        <a:t> 2nd</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07754052"/>
                  </a:ext>
                </a:extLst>
              </a:tr>
              <a:tr h="564442">
                <a:tc>
                  <a:txBody>
                    <a:bodyPr/>
                    <a:lstStyle/>
                    <a:p>
                      <a:r>
                        <a:rPr lang="en-GB" sz="2400" dirty="0" smtClean="0">
                          <a:latin typeface="Arial" panose="020B0604020202020204" pitchFamily="34" charset="0"/>
                          <a:cs typeface="Arial" panose="020B0604020202020204" pitchFamily="34" charset="0"/>
                        </a:rPr>
                        <a:t>24</a:t>
                      </a:r>
                      <a:endParaRPr lang="en-GB" sz="2400" dirty="0">
                        <a:latin typeface="Arial" panose="020B0604020202020204" pitchFamily="34" charset="0"/>
                        <a:cs typeface="Arial" panose="020B0604020202020204" pitchFamily="34" charset="0"/>
                      </a:endParaRPr>
                    </a:p>
                  </a:txBody>
                  <a:tcPr/>
                </a:tc>
                <a:tc>
                  <a:txBody>
                    <a:bodyPr/>
                    <a:lstStyle/>
                    <a:p>
                      <a:r>
                        <a:rPr lang="en-GB" sz="2400" baseline="0" dirty="0" smtClean="0">
                          <a:latin typeface="Arial" panose="020B0604020202020204" pitchFamily="34" charset="0"/>
                          <a:cs typeface="Arial" panose="020B0604020202020204" pitchFamily="34" charset="0"/>
                        </a:rPr>
                        <a:t>The Progressive era</a:t>
                      </a:r>
                      <a:endParaRPr lang="en-GB" sz="2400" dirty="0" smtClean="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1900-1916</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September 16th</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45655905"/>
                  </a:ext>
                </a:extLst>
              </a:tr>
              <a:tr h="729574">
                <a:tc>
                  <a:txBody>
                    <a:bodyPr/>
                    <a:lstStyle/>
                    <a:p>
                      <a:r>
                        <a:rPr lang="en-GB" sz="2400" dirty="0" smtClean="0">
                          <a:latin typeface="Arial" panose="020B0604020202020204" pitchFamily="34" charset="0"/>
                          <a:cs typeface="Arial" panose="020B0604020202020204" pitchFamily="34" charset="0"/>
                        </a:rPr>
                        <a:t>25</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USA  and world War One</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1914-1920</a:t>
                      </a:r>
                      <a:endParaRPr lang="en-GB" sz="240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2400" kern="1200" dirty="0" smtClean="0">
                          <a:solidFill>
                            <a:schemeClr val="dk1"/>
                          </a:solidFill>
                          <a:latin typeface="Arial" panose="020B0604020202020204" pitchFamily="34" charset="0"/>
                          <a:ea typeface="+mn-ea"/>
                          <a:cs typeface="Arial" panose="020B0604020202020204" pitchFamily="34" charset="0"/>
                        </a:rPr>
                        <a:t>October</a:t>
                      </a:r>
                      <a:r>
                        <a:rPr lang="en-GB" sz="2400" kern="1200" baseline="0" dirty="0" smtClean="0">
                          <a:solidFill>
                            <a:schemeClr val="dk1"/>
                          </a:solidFill>
                          <a:latin typeface="Arial" panose="020B0604020202020204" pitchFamily="34" charset="0"/>
                          <a:ea typeface="+mn-ea"/>
                          <a:cs typeface="Arial" panose="020B0604020202020204" pitchFamily="34" charset="0"/>
                        </a:rPr>
                        <a:t> 21st</a:t>
                      </a:r>
                      <a:endParaRPr lang="en-GB" sz="2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02191017"/>
                  </a:ext>
                </a:extLst>
              </a:tr>
              <a:tr h="674142">
                <a:tc>
                  <a:txBody>
                    <a:bodyPr/>
                    <a:lstStyle/>
                    <a:p>
                      <a:r>
                        <a:rPr lang="en-GB" sz="2400" dirty="0" smtClean="0">
                          <a:latin typeface="Arial" panose="020B0604020202020204" pitchFamily="34" charset="0"/>
                          <a:cs typeface="Arial" panose="020B0604020202020204" pitchFamily="34" charset="0"/>
                        </a:rPr>
                        <a:t>26</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The</a:t>
                      </a:r>
                      <a:r>
                        <a:rPr lang="en-GB" sz="2400" baseline="0" dirty="0" smtClean="0">
                          <a:latin typeface="Arial" panose="020B0604020202020204" pitchFamily="34" charset="0"/>
                          <a:cs typeface="Arial" panose="020B0604020202020204" pitchFamily="34" charset="0"/>
                        </a:rPr>
                        <a:t> retreat to “normalcy’</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1919-1921</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November 4th</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9025345"/>
                  </a:ext>
                </a:extLst>
              </a:tr>
              <a:tr h="674142">
                <a:tc>
                  <a:txBody>
                    <a:bodyPr/>
                    <a:lstStyle/>
                    <a:p>
                      <a:r>
                        <a:rPr lang="en-GB" sz="2400" dirty="0" smtClean="0">
                          <a:latin typeface="Arial" panose="020B0604020202020204" pitchFamily="34" charset="0"/>
                          <a:cs typeface="Arial" panose="020B0604020202020204" pitchFamily="34" charset="0"/>
                        </a:rPr>
                        <a:t>26</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The Roaring Twenties</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1921-1929</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November</a:t>
                      </a:r>
                      <a:r>
                        <a:rPr lang="en-GB" sz="2400" baseline="0" dirty="0" smtClean="0">
                          <a:latin typeface="Arial" panose="020B0604020202020204" pitchFamily="34" charset="0"/>
                          <a:cs typeface="Arial" panose="020B0604020202020204" pitchFamily="34" charset="0"/>
                        </a:rPr>
                        <a:t> 18th</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6748484"/>
                  </a:ext>
                </a:extLst>
              </a:tr>
              <a:tr h="730547">
                <a:tc>
                  <a:txBody>
                    <a:bodyPr/>
                    <a:lstStyle/>
                    <a:p>
                      <a:r>
                        <a:rPr lang="en-GB" sz="2400" dirty="0" smtClean="0">
                          <a:latin typeface="Arial" panose="020B0604020202020204" pitchFamily="34" charset="0"/>
                          <a:cs typeface="Arial" panose="020B0604020202020204" pitchFamily="34" charset="0"/>
                        </a:rPr>
                        <a:t>27</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Great Depression and</a:t>
                      </a:r>
                      <a:r>
                        <a:rPr lang="en-GB" sz="2400" baseline="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New Deal</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1929-1941</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December 2nd</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7807227"/>
                  </a:ext>
                </a:extLst>
              </a:tr>
              <a:tr h="642996">
                <a:tc>
                  <a:txBody>
                    <a:bodyPr/>
                    <a:lstStyle/>
                    <a:p>
                      <a:r>
                        <a:rPr lang="en-GB" sz="2400" dirty="0" smtClean="0">
                          <a:latin typeface="Arial" panose="020B0604020202020204" pitchFamily="34" charset="0"/>
                          <a:cs typeface="Arial" panose="020B0604020202020204" pitchFamily="34" charset="0"/>
                        </a:rPr>
                        <a:t>29</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Isolationism interrupted</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1932-1941</a:t>
                      </a:r>
                      <a:endParaRPr lang="en-GB" sz="240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2400" kern="1200" dirty="0" smtClean="0">
                          <a:solidFill>
                            <a:schemeClr val="dk1"/>
                          </a:solidFill>
                          <a:latin typeface="Arial" panose="020B0604020202020204" pitchFamily="34" charset="0"/>
                          <a:ea typeface="+mn-ea"/>
                          <a:cs typeface="Arial" panose="020B0604020202020204" pitchFamily="34" charset="0"/>
                        </a:rPr>
                        <a:t>December 16th</a:t>
                      </a:r>
                      <a:endParaRPr lang="en-GB" sz="2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753344812"/>
                  </a:ext>
                </a:extLst>
              </a:tr>
            </a:tbl>
          </a:graphicData>
        </a:graphic>
      </p:graphicFrame>
      <p:pic>
        <p:nvPicPr>
          <p:cNvPr id="1026" name="Picture 2" descr="200+ Free Correct &amp; Tick Images -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7758" y="2063316"/>
            <a:ext cx="814242" cy="77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916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85" y="135224"/>
            <a:ext cx="8911687" cy="1280890"/>
          </a:xfrm>
        </p:spPr>
        <p:txBody>
          <a:bodyPr/>
          <a:lstStyle/>
          <a:p>
            <a:r>
              <a:rPr lang="en-GB" dirty="0" smtClean="0"/>
              <a:t>US politics 1898: The power of the Trusts</a:t>
            </a:r>
            <a:endParaRPr lang="en-GB" dirty="0"/>
          </a:p>
        </p:txBody>
      </p:sp>
      <p:pic>
        <p:nvPicPr>
          <p:cNvPr id="3" name="Picture 2"/>
          <p:cNvPicPr>
            <a:picLocks noChangeAspect="1"/>
          </p:cNvPicPr>
          <p:nvPr/>
        </p:nvPicPr>
        <p:blipFill>
          <a:blip r:embed="rId2"/>
          <a:stretch>
            <a:fillRect/>
          </a:stretch>
        </p:blipFill>
        <p:spPr>
          <a:xfrm>
            <a:off x="217283" y="814813"/>
            <a:ext cx="11905307" cy="6043188"/>
          </a:xfrm>
          <a:prstGeom prst="rect">
            <a:avLst/>
          </a:prstGeom>
        </p:spPr>
      </p:pic>
    </p:spTree>
    <p:extLst>
      <p:ext uri="{BB962C8B-B14F-4D97-AF65-F5344CB8AC3E}">
        <p14:creationId xmlns:p14="http://schemas.microsoft.com/office/powerpoint/2010/main" val="2086846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931" y="243864"/>
            <a:ext cx="8911687" cy="1280890"/>
          </a:xfrm>
        </p:spPr>
        <p:txBody>
          <a:bodyPr/>
          <a:lstStyle/>
          <a:p>
            <a:pPr algn="ctr"/>
            <a:r>
              <a:rPr lang="en-GB" dirty="0" smtClean="0"/>
              <a:t>“Roosevelt attacks Monopolies”</a:t>
            </a:r>
            <a:endParaRPr lang="en-GB" dirty="0"/>
          </a:p>
        </p:txBody>
      </p:sp>
      <p:sp>
        <p:nvSpPr>
          <p:cNvPr id="3" name="Content Placeholder 2"/>
          <p:cNvSpPr>
            <a:spLocks noGrp="1"/>
          </p:cNvSpPr>
          <p:nvPr>
            <p:ph idx="1"/>
          </p:nvPr>
        </p:nvSpPr>
        <p:spPr>
          <a:xfrm>
            <a:off x="537145" y="1237858"/>
            <a:ext cx="11543169" cy="5201162"/>
          </a:xfrm>
        </p:spPr>
        <p:txBody>
          <a:bodyPr>
            <a:normAutofit lnSpcReduction="10000"/>
          </a:bodyPr>
          <a:lstStyle/>
          <a:p>
            <a:r>
              <a:rPr lang="en-GB" sz="2400" dirty="0" smtClean="0">
                <a:latin typeface="Arial" panose="020B0604020202020204" pitchFamily="34" charset="0"/>
                <a:cs typeface="Arial" panose="020B0604020202020204" pitchFamily="34" charset="0"/>
              </a:rPr>
              <a:t>About Trusts &amp; Teddy</a:t>
            </a:r>
          </a:p>
          <a:p>
            <a:pPr lvl="1"/>
            <a:r>
              <a:rPr lang="en-GB" sz="2400" dirty="0" smtClean="0">
                <a:latin typeface="Arial" panose="020B0604020202020204" pitchFamily="34" charset="0"/>
                <a:cs typeface="Arial" panose="020B0604020202020204" pitchFamily="34" charset="0"/>
              </a:rPr>
              <a:t>‘Good Trusts: Monopolies that work in public interest….lower prices, better service, “fair profit”</a:t>
            </a:r>
          </a:p>
          <a:p>
            <a:pPr lvl="1"/>
            <a:r>
              <a:rPr lang="en-GB" sz="2400" dirty="0" smtClean="0">
                <a:latin typeface="Arial" panose="020B0604020202020204" pitchFamily="34" charset="0"/>
                <a:cs typeface="Arial" panose="020B0604020202020204" pitchFamily="34" charset="0"/>
              </a:rPr>
              <a:t>‘Bad Trusts’: Monopolies that work in business interest only..higher prices</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Drives to approval through Congress and courts 44 law suites to break up Trusts: </a:t>
            </a:r>
          </a:p>
          <a:p>
            <a:pPr lvl="1"/>
            <a:r>
              <a:rPr lang="en-GB" sz="2400" dirty="0" smtClean="0">
                <a:latin typeface="Arial" panose="020B0604020202020204" pitchFamily="34" charset="0"/>
                <a:cs typeface="Arial" panose="020B0604020202020204" pitchFamily="34" charset="0"/>
              </a:rPr>
              <a:t>Meat packing</a:t>
            </a:r>
          </a:p>
          <a:p>
            <a:pPr lvl="1"/>
            <a:r>
              <a:rPr lang="en-GB" sz="2400" dirty="0" smtClean="0">
                <a:latin typeface="Arial" panose="020B0604020202020204" pitchFamily="34" charset="0"/>
                <a:cs typeface="Arial" panose="020B0604020202020204" pitchFamily="34" charset="0"/>
              </a:rPr>
              <a:t>Railroads…Interstate Commerce Commission to regulate prices &amp; competition</a:t>
            </a:r>
          </a:p>
          <a:p>
            <a:pPr lvl="1"/>
            <a:r>
              <a:rPr lang="en-GB" sz="2400" dirty="0" smtClean="0">
                <a:latin typeface="Arial" panose="020B0604020202020204" pitchFamily="34" charset="0"/>
                <a:cs typeface="Arial" panose="020B0604020202020204" pitchFamily="34" charset="0"/>
              </a:rPr>
              <a:t>Standard Oil</a:t>
            </a:r>
          </a:p>
          <a:p>
            <a:pPr lvl="1"/>
            <a:r>
              <a:rPr lang="en-GB" sz="2400" dirty="0" smtClean="0">
                <a:latin typeface="Arial" panose="020B0604020202020204" pitchFamily="34" charset="0"/>
                <a:cs typeface="Arial" panose="020B0604020202020204" pitchFamily="34" charset="0"/>
              </a:rPr>
              <a:t>Sugar Refining</a:t>
            </a:r>
          </a:p>
          <a:p>
            <a:pPr lvl="1"/>
            <a:r>
              <a:rPr lang="en-GB" sz="2400" dirty="0" smtClean="0">
                <a:latin typeface="Arial" panose="020B0604020202020204" pitchFamily="34" charset="0"/>
                <a:cs typeface="Arial" panose="020B0604020202020204" pitchFamily="34" charset="0"/>
              </a:rPr>
              <a:t>Coal</a:t>
            </a:r>
          </a:p>
          <a:p>
            <a:endParaRPr lang="en-GB" dirty="0"/>
          </a:p>
          <a:p>
            <a:endParaRPr lang="en-GB" dirty="0" smtClean="0"/>
          </a:p>
          <a:p>
            <a:endParaRPr lang="en-GB" dirty="0"/>
          </a:p>
        </p:txBody>
      </p:sp>
      <p:sp>
        <p:nvSpPr>
          <p:cNvPr id="5" name="TextBox 4"/>
          <p:cNvSpPr txBox="1"/>
          <p:nvPr/>
        </p:nvSpPr>
        <p:spPr>
          <a:xfrm>
            <a:off x="2480443" y="5898763"/>
            <a:ext cx="11634950" cy="959237"/>
          </a:xfrm>
          <a:prstGeom prst="rect">
            <a:avLst/>
          </a:prstGeom>
          <a:solidFill>
            <a:schemeClr val="bg1"/>
          </a:solidFill>
        </p:spPr>
        <p:txBody>
          <a:bodyPr wrap="square" rtlCol="0">
            <a:spAutoFit/>
          </a:bodyPr>
          <a:lstStyle/>
          <a:p>
            <a:pPr defTabSz="457200">
              <a:spcBef>
                <a:spcPts val="1000"/>
              </a:spcBef>
              <a:buClr>
                <a:schemeClr val="accent1"/>
              </a:buClr>
            </a:pPr>
            <a:r>
              <a:rPr lang="en-GB" sz="2400" dirty="0">
                <a:solidFill>
                  <a:schemeClr val="tx1">
                    <a:lumMod val="75000"/>
                    <a:lumOff val="25000"/>
                  </a:schemeClr>
                </a:solidFill>
                <a:latin typeface="Arial" panose="020B0604020202020204" pitchFamily="34" charset="0"/>
                <a:cs typeface="Arial" panose="020B0604020202020204" pitchFamily="34" charset="0"/>
              </a:rPr>
              <a:t>Shapes himself as neutral:  </a:t>
            </a:r>
            <a:r>
              <a:rPr lang="en-GB" sz="2400" dirty="0" smtClean="0">
                <a:solidFill>
                  <a:schemeClr val="tx1">
                    <a:lumMod val="75000"/>
                    <a:lumOff val="25000"/>
                  </a:schemeClr>
                </a:solidFill>
                <a:latin typeface="Arial" panose="020B0604020202020204" pitchFamily="34" charset="0"/>
                <a:cs typeface="Arial" panose="020B0604020202020204" pitchFamily="34" charset="0"/>
              </a:rPr>
              <a:t>“Square Deal” </a:t>
            </a:r>
            <a:r>
              <a:rPr lang="en-GB" sz="2400" dirty="0">
                <a:solidFill>
                  <a:schemeClr val="tx1">
                    <a:lumMod val="75000"/>
                    <a:lumOff val="25000"/>
                  </a:schemeClr>
                </a:solidFill>
                <a:latin typeface="Arial" panose="020B0604020202020204" pitchFamily="34" charset="0"/>
                <a:cs typeface="Arial" panose="020B0604020202020204" pitchFamily="34" charset="0"/>
              </a:rPr>
              <a:t>good for </a:t>
            </a:r>
            <a:r>
              <a:rPr lang="en-GB" sz="2400" dirty="0" smtClean="0">
                <a:solidFill>
                  <a:schemeClr val="tx1">
                    <a:lumMod val="75000"/>
                    <a:lumOff val="25000"/>
                  </a:schemeClr>
                </a:solidFill>
                <a:latin typeface="Arial" panose="020B0604020202020204" pitchFamily="34" charset="0"/>
                <a:cs typeface="Arial" panose="020B0604020202020204" pitchFamily="34" charset="0"/>
              </a:rPr>
              <a:t>everyone</a:t>
            </a:r>
          </a:p>
          <a:p>
            <a:pPr defTabSz="457200">
              <a:spcBef>
                <a:spcPts val="1000"/>
              </a:spcBef>
              <a:buClr>
                <a:schemeClr val="accent1"/>
              </a:buClr>
            </a:pPr>
            <a:r>
              <a:rPr lang="en-GB" sz="2400" dirty="0" smtClean="0">
                <a:solidFill>
                  <a:schemeClr val="tx1">
                    <a:lumMod val="75000"/>
                    <a:lumOff val="25000"/>
                  </a:schemeClr>
                </a:solidFill>
                <a:latin typeface="Arial" panose="020B0604020202020204" pitchFamily="34" charset="0"/>
                <a:cs typeface="Arial" panose="020B0604020202020204" pitchFamily="34" charset="0"/>
              </a:rPr>
              <a:t>….</a:t>
            </a:r>
            <a:r>
              <a:rPr lang="en-GB" sz="2400" dirty="0">
                <a:solidFill>
                  <a:schemeClr val="tx1">
                    <a:lumMod val="75000"/>
                    <a:lumOff val="25000"/>
                  </a:schemeClr>
                </a:solidFill>
                <a:latin typeface="Arial" panose="020B0604020202020204" pitchFamily="34" charset="0"/>
                <a:cs typeface="Arial" panose="020B0604020202020204" pitchFamily="34" charset="0"/>
              </a:rPr>
              <a:t>reminds Business alternative Socialism</a:t>
            </a:r>
          </a:p>
        </p:txBody>
      </p:sp>
    </p:spTree>
    <p:extLst>
      <p:ext uri="{BB962C8B-B14F-4D97-AF65-F5344CB8AC3E}">
        <p14:creationId xmlns:p14="http://schemas.microsoft.com/office/powerpoint/2010/main" val="29132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311" y="0"/>
            <a:ext cx="8911687" cy="1280890"/>
          </a:xfrm>
        </p:spPr>
        <p:txBody>
          <a:bodyPr/>
          <a:lstStyle/>
          <a:p>
            <a:pPr algn="ctr"/>
            <a:r>
              <a:rPr lang="en-GB" dirty="0" smtClean="0"/>
              <a:t>Other Reforms</a:t>
            </a:r>
            <a:endParaRPr lang="en-GB" dirty="0"/>
          </a:p>
        </p:txBody>
      </p:sp>
      <p:sp>
        <p:nvSpPr>
          <p:cNvPr id="3" name="Content Placeholder 2"/>
          <p:cNvSpPr>
            <a:spLocks noGrp="1"/>
          </p:cNvSpPr>
          <p:nvPr>
            <p:ph idx="1"/>
          </p:nvPr>
        </p:nvSpPr>
        <p:spPr>
          <a:xfrm>
            <a:off x="1457530" y="679009"/>
            <a:ext cx="9795928" cy="3303825"/>
          </a:xfrm>
        </p:spPr>
        <p:txBody>
          <a:bodyPr>
            <a:noAutofit/>
          </a:bodyPr>
          <a:lstStyle/>
          <a:p>
            <a:pPr marL="0" defTabSz="914400"/>
            <a:r>
              <a:rPr lang="en-GB" sz="2800" dirty="0">
                <a:solidFill>
                  <a:schemeClr val="tx1"/>
                </a:solidFill>
                <a:latin typeface="Arial" panose="020B0604020202020204" pitchFamily="34" charset="0"/>
                <a:cs typeface="Arial" panose="020B0604020202020204" pitchFamily="34" charset="0"/>
              </a:rPr>
              <a:t>Pure food and Drug Act…mislabelled drugs</a:t>
            </a:r>
          </a:p>
          <a:p>
            <a:pPr marL="0" defTabSz="914400"/>
            <a:endParaRPr lang="en-GB" sz="2800" dirty="0">
              <a:solidFill>
                <a:schemeClr val="tx1"/>
              </a:solidFill>
              <a:latin typeface="Arial" panose="020B0604020202020204" pitchFamily="34" charset="0"/>
              <a:cs typeface="Arial" panose="020B0604020202020204" pitchFamily="34" charset="0"/>
            </a:endParaRPr>
          </a:p>
          <a:p>
            <a:pPr marL="0" defTabSz="914400"/>
            <a:r>
              <a:rPr lang="en-GB" sz="2800" dirty="0">
                <a:solidFill>
                  <a:schemeClr val="tx1"/>
                </a:solidFill>
                <a:latin typeface="Arial" panose="020B0604020202020204" pitchFamily="34" charset="0"/>
                <a:cs typeface="Arial" panose="020B0604020202020204" pitchFamily="34" charset="0"/>
              </a:rPr>
              <a:t>Meat Inspection Act 1906 …(Upton Sinclair “the Jungle”…contaminated foods</a:t>
            </a:r>
          </a:p>
          <a:p>
            <a:pPr marL="0" defTabSz="914400"/>
            <a:endParaRPr lang="en-GB" sz="2800" dirty="0">
              <a:solidFill>
                <a:schemeClr val="tx1"/>
              </a:solidFill>
              <a:latin typeface="Arial" panose="020B0604020202020204" pitchFamily="34" charset="0"/>
              <a:cs typeface="Arial" panose="020B0604020202020204" pitchFamily="34" charset="0"/>
            </a:endParaRPr>
          </a:p>
          <a:p>
            <a:pPr marL="0" defTabSz="914400"/>
            <a:r>
              <a:rPr lang="en-GB" sz="2800" dirty="0">
                <a:solidFill>
                  <a:schemeClr val="tx1"/>
                </a:solidFill>
                <a:latin typeface="Arial" panose="020B0604020202020204" pitchFamily="34" charset="0"/>
                <a:cs typeface="Arial" panose="020B0604020202020204" pitchFamily="34" charset="0"/>
              </a:rPr>
              <a:t>Anti corruption drives….Post Office, Indian lands, </a:t>
            </a:r>
          </a:p>
          <a:p>
            <a:pPr marL="0" defTabSz="914400"/>
            <a:endParaRPr lang="en-GB" sz="2800" dirty="0">
              <a:solidFill>
                <a:schemeClr val="tx1"/>
              </a:solidFill>
              <a:latin typeface="Arial" panose="020B0604020202020204" pitchFamily="34" charset="0"/>
              <a:cs typeface="Arial" panose="020B0604020202020204" pitchFamily="34" charset="0"/>
            </a:endParaRPr>
          </a:p>
          <a:p>
            <a:pPr marL="0" defTabSz="914400"/>
            <a:r>
              <a:rPr lang="en-GB" sz="2800" dirty="0">
                <a:solidFill>
                  <a:schemeClr val="tx1"/>
                </a:solidFill>
                <a:latin typeface="Arial" panose="020B0604020202020204" pitchFamily="34" charset="0"/>
                <a:cs typeface="Arial" panose="020B0604020202020204" pitchFamily="34" charset="0"/>
              </a:rPr>
              <a:t>Simplified spelling initiative, standardise rules of football, </a:t>
            </a:r>
          </a:p>
        </p:txBody>
      </p:sp>
      <p:sp>
        <p:nvSpPr>
          <p:cNvPr id="4" name="Rectangle 3"/>
          <p:cNvSpPr/>
          <p:nvPr/>
        </p:nvSpPr>
        <p:spPr>
          <a:xfrm>
            <a:off x="458708" y="5070436"/>
            <a:ext cx="11325885" cy="830997"/>
          </a:xfrm>
          <a:prstGeom prst="rect">
            <a:avLst/>
          </a:prstGeom>
        </p:spPr>
        <p:txBody>
          <a:bodyPr wrap="square">
            <a:spAutoFit/>
          </a:bodyPr>
          <a:lstStyle/>
          <a:p>
            <a:r>
              <a:rPr lang="en-GB" dirty="0" smtClean="0">
                <a:solidFill>
                  <a:srgbClr val="202122"/>
                </a:solidFill>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That fellow at the other end of the avenue wants everything from the birth of Christ to the death of the devil</a:t>
            </a:r>
            <a:r>
              <a:rPr lang="en-GB" dirty="0">
                <a:latin typeface="Arial" panose="020B0604020202020204" pitchFamily="34" charset="0"/>
                <a:cs typeface="Arial" panose="020B0604020202020204" pitchFamily="34" charset="0"/>
              </a:rPr>
              <a:t>.”</a:t>
            </a:r>
          </a:p>
        </p:txBody>
      </p:sp>
      <p:sp>
        <p:nvSpPr>
          <p:cNvPr id="5" name="TextBox 4"/>
          <p:cNvSpPr txBox="1"/>
          <p:nvPr/>
        </p:nvSpPr>
        <p:spPr>
          <a:xfrm>
            <a:off x="434566" y="6027003"/>
            <a:ext cx="11117656" cy="830997"/>
          </a:xfrm>
          <a:prstGeom prst="rect">
            <a:avLst/>
          </a:prstGeom>
          <a:noFill/>
        </p:spPr>
        <p:txBody>
          <a:bodyPr wrap="square" rtlCol="0">
            <a:spAutoFit/>
          </a:bodyPr>
          <a:lstStyle/>
          <a:p>
            <a:r>
              <a:rPr lang="en-GB" dirty="0"/>
              <a:t>"</a:t>
            </a:r>
            <a:r>
              <a:rPr lang="en-GB" sz="2400" dirty="0">
                <a:latin typeface="Arial" panose="020B0604020202020204" pitchFamily="34" charset="0"/>
                <a:cs typeface="Arial" panose="020B0604020202020204" pitchFamily="34" charset="0"/>
              </a:rPr>
              <a:t>Even his friends occasionally wondered whether there wasn't any custom or  practice too minor for him to try to regulate, update or otherwise improve.”</a:t>
            </a:r>
          </a:p>
        </p:txBody>
      </p:sp>
    </p:spTree>
    <p:extLst>
      <p:ext uri="{BB962C8B-B14F-4D97-AF65-F5344CB8AC3E}">
        <p14:creationId xmlns:p14="http://schemas.microsoft.com/office/powerpoint/2010/main" val="240337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31" y="71849"/>
            <a:ext cx="10508731" cy="1280890"/>
          </a:xfrm>
        </p:spPr>
        <p:txBody>
          <a:bodyPr/>
          <a:lstStyle/>
          <a:p>
            <a:pPr algn="ctr"/>
            <a:r>
              <a:rPr lang="en-GB" dirty="0" smtClean="0"/>
              <a:t>Labour Reforms: Anthracite Coal Strike 1902</a:t>
            </a:r>
            <a:endParaRPr lang="en-GB" dirty="0"/>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95" y="860079"/>
            <a:ext cx="6267450" cy="59119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22347" y="4355019"/>
            <a:ext cx="6096000" cy="1569660"/>
          </a:xfrm>
          <a:prstGeom prst="rect">
            <a:avLst/>
          </a:prstGeom>
        </p:spPr>
        <p:txBody>
          <a:bodyPr>
            <a:spAutoFit/>
          </a:bodyPr>
          <a:lstStyle/>
          <a:p>
            <a:r>
              <a:rPr lang="en-GB" sz="2400" dirty="0" smtClean="0">
                <a:latin typeface="Arial" panose="020B0604020202020204" pitchFamily="34" charset="0"/>
                <a:cs typeface="Arial" panose="020B0604020202020204" pitchFamily="34" charset="0"/>
              </a:rPr>
              <a:t>“Settlement a “Square Deal”</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…..no union</a:t>
            </a:r>
          </a:p>
          <a:p>
            <a:r>
              <a:rPr lang="en-GB" sz="2400" dirty="0">
                <a:latin typeface="Arial" panose="020B0604020202020204" pitchFamily="34" charset="0"/>
                <a:cs typeface="Arial" panose="020B0604020202020204" pitchFamily="34" charset="0"/>
              </a:rPr>
              <a:t>….9 hour day, wage increase</a:t>
            </a:r>
          </a:p>
          <a:p>
            <a:r>
              <a:rPr lang="en-GB" sz="2400" dirty="0">
                <a:latin typeface="Arial" panose="020B0604020202020204" pitchFamily="34" charset="0"/>
                <a:cs typeface="Arial" panose="020B0604020202020204" pitchFamily="34" charset="0"/>
              </a:rPr>
              <a:t>…1/2 day off Saturday </a:t>
            </a:r>
          </a:p>
        </p:txBody>
      </p:sp>
      <p:sp>
        <p:nvSpPr>
          <p:cNvPr id="6" name="TextBox 5"/>
          <p:cNvSpPr txBox="1"/>
          <p:nvPr/>
        </p:nvSpPr>
        <p:spPr>
          <a:xfrm>
            <a:off x="6756666" y="795559"/>
            <a:ext cx="5435334"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Strikes late 90’s….mining concessions</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6667721" y="1438565"/>
            <a:ext cx="5937844"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Surplus coal</a:t>
            </a:r>
            <a:r>
              <a:rPr lang="en-GB" sz="2400" dirty="0" smtClean="0">
                <a:latin typeface="Arial" panose="020B0604020202020204" pitchFamily="34" charset="0"/>
                <a:cs typeface="Arial" panose="020B0604020202020204" pitchFamily="34" charset="0"/>
              </a:rPr>
              <a:t>….miners demand 8 hour day</a:t>
            </a:r>
          </a:p>
          <a:p>
            <a:r>
              <a:rPr lang="en-GB" sz="2400" dirty="0" smtClean="0">
                <a:latin typeface="Arial" panose="020B0604020202020204" pitchFamily="34" charset="0"/>
                <a:cs typeface="Arial" panose="020B0604020202020204" pitchFamily="34" charset="0"/>
              </a:rPr>
              <a:t>Day off, right to union</a:t>
            </a:r>
          </a:p>
          <a:p>
            <a:r>
              <a:rPr lang="en-GB" sz="2400" dirty="0" smtClean="0">
                <a:latin typeface="Arial" panose="020B0604020202020204" pitchFamily="34" charset="0"/>
                <a:cs typeface="Arial" panose="020B0604020202020204" pitchFamily="34" charset="0"/>
              </a:rPr>
              <a:t>… Operators close mines</a:t>
            </a:r>
          </a:p>
          <a:p>
            <a:r>
              <a:rPr lang="en-GB" sz="2400" dirty="0" smtClean="0">
                <a:latin typeface="Arial" panose="020B0604020202020204" pitchFamily="34" charset="0"/>
                <a:cs typeface="Arial" panose="020B0604020202020204" pitchFamily="34" charset="0"/>
              </a:rPr>
              <a:t>…threat of winter</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6584556" y="3100656"/>
            <a:ext cx="5761064"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Teddy threatens troops to force mines to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reopened &amp;owners </a:t>
            </a:r>
            <a:r>
              <a:rPr lang="en-GB" sz="2400" dirty="0">
                <a:latin typeface="Arial" panose="020B0604020202020204" pitchFamily="34" charset="0"/>
                <a:cs typeface="Arial" panose="020B0604020202020204" pitchFamily="34" charset="0"/>
              </a:rPr>
              <a:t>to negotiate</a:t>
            </a:r>
          </a:p>
          <a:p>
            <a:r>
              <a:rPr lang="en-GB" sz="2400" dirty="0">
                <a:latin typeface="Arial" panose="020B0604020202020204" pitchFamily="34" charset="0"/>
                <a:cs typeface="Arial" panose="020B0604020202020204" pitchFamily="34" charset="0"/>
              </a:rPr>
              <a:t>…sets up commission to investigate</a:t>
            </a:r>
          </a:p>
        </p:txBody>
      </p:sp>
      <p:sp>
        <p:nvSpPr>
          <p:cNvPr id="3" name="TextBox 2"/>
          <p:cNvSpPr txBox="1"/>
          <p:nvPr/>
        </p:nvSpPr>
        <p:spPr>
          <a:xfrm>
            <a:off x="6654197" y="6096000"/>
            <a:ext cx="5537803"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First intervention made by President in public interest not owners</a:t>
            </a:r>
          </a:p>
        </p:txBody>
      </p:sp>
    </p:spTree>
    <p:extLst>
      <p:ext uri="{BB962C8B-B14F-4D97-AF65-F5344CB8AC3E}">
        <p14:creationId xmlns:p14="http://schemas.microsoft.com/office/powerpoint/2010/main" val="251298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392" y="0"/>
            <a:ext cx="10716608" cy="1280890"/>
          </a:xfrm>
        </p:spPr>
        <p:txBody>
          <a:bodyPr/>
          <a:lstStyle/>
          <a:p>
            <a:pPr algn="ctr"/>
            <a:r>
              <a:rPr lang="en-GB" dirty="0" smtClean="0"/>
              <a:t>Anti Roosevelt cartoon: Government the overseer of business</a:t>
            </a:r>
            <a:endParaRPr lang="en-GB" dirty="0"/>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8" y="1095469"/>
            <a:ext cx="12339873" cy="586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26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57" y="189544"/>
            <a:ext cx="8911687" cy="598107"/>
          </a:xfrm>
        </p:spPr>
        <p:txBody>
          <a:bodyPr>
            <a:normAutofit fontScale="90000"/>
          </a:bodyPr>
          <a:lstStyle/>
          <a:p>
            <a:pPr algn="ctr"/>
            <a:r>
              <a:rPr lang="en-GB" dirty="0" smtClean="0"/>
              <a:t>Teddy Bear</a:t>
            </a:r>
            <a:endParaRPr lang="en-GB" dirty="0"/>
          </a:p>
        </p:txBody>
      </p:sp>
      <p:pic>
        <p:nvPicPr>
          <p:cNvPr id="5122" name="Picture 2" descr="Replica of original Teddy B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869" y="1548143"/>
            <a:ext cx="3683095" cy="5223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3080" y="1421394"/>
            <a:ext cx="3683162" cy="5364178"/>
          </a:xfrm>
          <a:prstGeom prst="rect">
            <a:avLst/>
          </a:prstGeom>
        </p:spPr>
      </p:pic>
      <p:sp>
        <p:nvSpPr>
          <p:cNvPr id="6" name="TextBox 5"/>
          <p:cNvSpPr txBox="1"/>
          <p:nvPr/>
        </p:nvSpPr>
        <p:spPr>
          <a:xfrm>
            <a:off x="7771930" y="1272585"/>
            <a:ext cx="4254563"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Voracious hunter, bears,</a:t>
            </a:r>
          </a:p>
          <a:p>
            <a:r>
              <a:rPr lang="en-GB" sz="2400" dirty="0">
                <a:latin typeface="Arial" panose="020B0604020202020204" pitchFamily="34" charset="0"/>
                <a:cs typeface="Arial" panose="020B0604020202020204" pitchFamily="34" charset="0"/>
              </a:rPr>
              <a:t>Deer, buffalo, </a:t>
            </a:r>
            <a:r>
              <a:rPr lang="en-GB" sz="2400" dirty="0" smtClean="0">
                <a:latin typeface="Arial" panose="020B0604020202020204" pitchFamily="34" charset="0"/>
                <a:cs typeface="Arial" panose="020B0604020202020204" pitchFamily="34" charset="0"/>
              </a:rPr>
              <a:t>Rhino, elephant</a:t>
            </a: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anything</a:t>
            </a:r>
          </a:p>
        </p:txBody>
      </p:sp>
      <p:sp>
        <p:nvSpPr>
          <p:cNvPr id="8" name="TextBox 7"/>
          <p:cNvSpPr txBox="1"/>
          <p:nvPr/>
        </p:nvSpPr>
        <p:spPr>
          <a:xfrm>
            <a:off x="7901594" y="4509771"/>
            <a:ext cx="4762073"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Hunting trip story</a:t>
            </a:r>
          </a:p>
          <a:p>
            <a:r>
              <a:rPr lang="en-GB" sz="2400" dirty="0">
                <a:latin typeface="Arial" panose="020B0604020202020204" pitchFamily="34" charset="0"/>
                <a:cs typeface="Arial" panose="020B0604020202020204" pitchFamily="34" charset="0"/>
              </a:rPr>
              <a:t>…bear tied to tree for TR to shoot</a:t>
            </a:r>
          </a:p>
          <a:p>
            <a:r>
              <a:rPr lang="en-GB" sz="2400" dirty="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refuses</a:t>
            </a:r>
          </a:p>
          <a:p>
            <a:r>
              <a:rPr lang="en-GB" sz="2400" dirty="0" smtClean="0">
                <a:latin typeface="Arial" panose="020B0604020202020204" pitchFamily="34" charset="0"/>
                <a:cs typeface="Arial" panose="020B0604020202020204" pitchFamily="34" charset="0"/>
              </a:rPr>
              <a:t>..unsportsmanlike</a:t>
            </a: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4200808" y="1004934"/>
            <a:ext cx="3143361"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The first “Teddy Bear”</a:t>
            </a:r>
          </a:p>
        </p:txBody>
      </p:sp>
      <p:sp>
        <p:nvSpPr>
          <p:cNvPr id="9" name="TextBox 8"/>
          <p:cNvSpPr txBox="1"/>
          <p:nvPr/>
        </p:nvSpPr>
        <p:spPr>
          <a:xfrm>
            <a:off x="242935" y="985318"/>
            <a:ext cx="2683748"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Theodore  &amp; bear</a:t>
            </a:r>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7872250" y="3216166"/>
            <a:ext cx="5287025"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Also insist on sustainable hunter and </a:t>
            </a:r>
          </a:p>
          <a:p>
            <a:r>
              <a:rPr lang="en-GB" sz="2400" dirty="0">
                <a:latin typeface="Arial" panose="020B0604020202020204" pitchFamily="34" charset="0"/>
                <a:cs typeface="Arial" panose="020B0604020202020204" pitchFamily="34" charset="0"/>
              </a:rPr>
              <a:t>Passionate naturalist</a:t>
            </a:r>
          </a:p>
        </p:txBody>
      </p:sp>
    </p:spTree>
    <p:extLst>
      <p:ext uri="{BB962C8B-B14F-4D97-AF65-F5344CB8AC3E}">
        <p14:creationId xmlns:p14="http://schemas.microsoft.com/office/powerpoint/2010/main" val="299698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P spid="9"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295" y="153909"/>
            <a:ext cx="8911687" cy="742964"/>
          </a:xfrm>
        </p:spPr>
        <p:txBody>
          <a:bodyPr/>
          <a:lstStyle/>
          <a:p>
            <a:pPr algn="ctr"/>
            <a:r>
              <a:rPr lang="en-GB" dirty="0" smtClean="0"/>
              <a:t>“Conservationism” &amp; “Reclamation”</a:t>
            </a:r>
            <a:endParaRPr lang="en-GB" dirty="0"/>
          </a:p>
        </p:txBody>
      </p:sp>
      <p:pic>
        <p:nvPicPr>
          <p:cNvPr id="4" name="Picture 3"/>
          <p:cNvPicPr>
            <a:picLocks noChangeAspect="1"/>
          </p:cNvPicPr>
          <p:nvPr/>
        </p:nvPicPr>
        <p:blipFill>
          <a:blip r:embed="rId2"/>
          <a:stretch>
            <a:fillRect/>
          </a:stretch>
        </p:blipFill>
        <p:spPr>
          <a:xfrm>
            <a:off x="251038" y="1412340"/>
            <a:ext cx="5452645" cy="5510365"/>
          </a:xfrm>
          <a:prstGeom prst="rect">
            <a:avLst/>
          </a:prstGeom>
        </p:spPr>
      </p:pic>
      <p:sp>
        <p:nvSpPr>
          <p:cNvPr id="5" name="TextBox 4"/>
          <p:cNvSpPr txBox="1"/>
          <p:nvPr/>
        </p:nvSpPr>
        <p:spPr>
          <a:xfrm>
            <a:off x="5884752" y="914399"/>
            <a:ext cx="5430526"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Appalled by uncontrolled development</a:t>
            </a:r>
          </a:p>
          <a:p>
            <a:r>
              <a:rPr lang="en-GB" sz="2400" dirty="0">
                <a:latin typeface="Arial" panose="020B0604020202020204" pitchFamily="34" charset="0"/>
                <a:cs typeface="Arial" panose="020B0604020202020204" pitchFamily="34" charset="0"/>
              </a:rPr>
              <a:t>Of West…years as cowboy in Dakotas</a:t>
            </a:r>
          </a:p>
          <a:p>
            <a:r>
              <a:rPr lang="en-GB" sz="2400" dirty="0">
                <a:latin typeface="Arial" panose="020B0604020202020204" pitchFamily="34" charset="0"/>
                <a:cs typeface="Arial" panose="020B0604020202020204" pitchFamily="34" charset="0"/>
              </a:rPr>
              <a:t>..lifetime camping,</a:t>
            </a:r>
          </a:p>
        </p:txBody>
      </p:sp>
      <p:sp>
        <p:nvSpPr>
          <p:cNvPr id="6" name="TextBox 5"/>
          <p:cNvSpPr txBox="1"/>
          <p:nvPr/>
        </p:nvSpPr>
        <p:spPr>
          <a:xfrm>
            <a:off x="5804729" y="4065631"/>
            <a:ext cx="7423827"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Uses “Executive Orders” to protect wilderness</a:t>
            </a:r>
          </a:p>
          <a:p>
            <a:r>
              <a:rPr lang="en-GB" sz="2400" dirty="0">
                <a:latin typeface="Arial" panose="020B0604020202020204" pitchFamily="34" charset="0"/>
                <a:cs typeface="Arial" panose="020B0604020202020204" pitchFamily="34" charset="0"/>
              </a:rPr>
              <a:t>230 million acres protected, national </a:t>
            </a:r>
            <a:r>
              <a:rPr lang="en-GB" sz="2400" dirty="0" smtClean="0">
                <a:latin typeface="Arial" panose="020B0604020202020204" pitchFamily="34" charset="0"/>
                <a:cs typeface="Arial" panose="020B0604020202020204" pitchFamily="34" charset="0"/>
              </a:rPr>
              <a:t>monuments</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5 national parks...creates US National Forest Service</a:t>
            </a:r>
          </a:p>
        </p:txBody>
      </p:sp>
      <p:sp>
        <p:nvSpPr>
          <p:cNvPr id="8" name="TextBox 7"/>
          <p:cNvSpPr txBox="1"/>
          <p:nvPr/>
        </p:nvSpPr>
        <p:spPr>
          <a:xfrm>
            <a:off x="5767059" y="2245261"/>
            <a:ext cx="6655989" cy="1754326"/>
          </a:xfrm>
          <a:prstGeom prst="rect">
            <a:avLst/>
          </a:prstGeom>
          <a:noFill/>
        </p:spPr>
        <p:txBody>
          <a:bodyPr wrap="none" rtlCol="0">
            <a:spAutoFit/>
          </a:bodyPr>
          <a:lstStyle/>
          <a:p>
            <a:r>
              <a:rPr lang="en-GB" i="1" dirty="0" smtClean="0"/>
              <a:t>Speech 1908 “the </a:t>
            </a:r>
            <a:r>
              <a:rPr lang="en-GB" i="1" dirty="0"/>
              <a:t>time has come to inquire seriously </a:t>
            </a:r>
            <a:r>
              <a:rPr lang="en-GB" i="1" dirty="0" smtClean="0"/>
              <a:t>what</a:t>
            </a:r>
          </a:p>
          <a:p>
            <a:r>
              <a:rPr lang="en-GB" i="1" dirty="0" smtClean="0"/>
              <a:t>will happen </a:t>
            </a:r>
            <a:r>
              <a:rPr lang="en-GB" i="1" dirty="0"/>
              <a:t>when our forests are gone, when the </a:t>
            </a:r>
            <a:r>
              <a:rPr lang="en-GB" i="1" dirty="0" smtClean="0"/>
              <a:t>coal,</a:t>
            </a:r>
          </a:p>
          <a:p>
            <a:r>
              <a:rPr lang="en-GB" i="1" dirty="0" smtClean="0"/>
              <a:t> </a:t>
            </a:r>
            <a:r>
              <a:rPr lang="en-GB" i="1" dirty="0"/>
              <a:t>the iron, the oil, and the gas are </a:t>
            </a:r>
            <a:r>
              <a:rPr lang="en-GB" i="1" dirty="0" smtClean="0"/>
              <a:t>exhausted, </a:t>
            </a:r>
            <a:r>
              <a:rPr lang="en-GB" i="1" dirty="0"/>
              <a:t>when </a:t>
            </a:r>
            <a:r>
              <a:rPr lang="en-GB" i="1" dirty="0" smtClean="0"/>
              <a:t>the</a:t>
            </a:r>
          </a:p>
          <a:p>
            <a:r>
              <a:rPr lang="en-GB" i="1" dirty="0" smtClean="0"/>
              <a:t> </a:t>
            </a:r>
            <a:r>
              <a:rPr lang="en-GB" i="1" dirty="0"/>
              <a:t>soils shall have been still </a:t>
            </a:r>
            <a:r>
              <a:rPr lang="en-GB" i="1" dirty="0" smtClean="0"/>
              <a:t>further impoverished </a:t>
            </a:r>
            <a:r>
              <a:rPr lang="en-GB" i="1" dirty="0"/>
              <a:t>and </a:t>
            </a:r>
            <a:endParaRPr lang="en-GB" i="1" dirty="0" smtClean="0"/>
          </a:p>
          <a:p>
            <a:r>
              <a:rPr lang="en-GB" i="1" dirty="0" smtClean="0"/>
              <a:t>washed </a:t>
            </a:r>
            <a:r>
              <a:rPr lang="en-GB" i="1" dirty="0"/>
              <a:t>into the streams</a:t>
            </a:r>
            <a:r>
              <a:rPr lang="en-GB" i="1" dirty="0" smtClean="0"/>
              <a:t>, </a:t>
            </a:r>
            <a:r>
              <a:rPr lang="en-GB" i="1" dirty="0"/>
              <a:t>polluting the rivers, denuding </a:t>
            </a:r>
            <a:r>
              <a:rPr lang="en-GB" i="1" dirty="0" smtClean="0"/>
              <a:t>the</a:t>
            </a:r>
          </a:p>
          <a:p>
            <a:r>
              <a:rPr lang="en-GB" i="1" dirty="0" smtClean="0"/>
              <a:t> </a:t>
            </a:r>
            <a:r>
              <a:rPr lang="en-GB" i="1" dirty="0"/>
              <a:t>fields, and </a:t>
            </a:r>
            <a:r>
              <a:rPr lang="en-GB" i="1" dirty="0" smtClean="0"/>
              <a:t>obstructing </a:t>
            </a:r>
            <a:r>
              <a:rPr lang="en-GB" i="1" dirty="0"/>
              <a:t>navigation</a:t>
            </a:r>
            <a:r>
              <a:rPr lang="en-GB" i="1" dirty="0" smtClean="0"/>
              <a:t>.”</a:t>
            </a:r>
            <a:endParaRPr lang="en-GB" dirty="0"/>
          </a:p>
        </p:txBody>
      </p:sp>
      <p:sp>
        <p:nvSpPr>
          <p:cNvPr id="3" name="TextBox 2"/>
          <p:cNvSpPr txBox="1"/>
          <p:nvPr/>
        </p:nvSpPr>
        <p:spPr>
          <a:xfrm>
            <a:off x="1711104" y="896293"/>
            <a:ext cx="374474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TR at </a:t>
            </a:r>
            <a:r>
              <a:rPr lang="en-GB" sz="2400" dirty="0" smtClean="0">
                <a:latin typeface="Arial" panose="020B0604020202020204" pitchFamily="34" charset="0"/>
                <a:cs typeface="Arial" panose="020B0604020202020204" pitchFamily="34" charset="0"/>
              </a:rPr>
              <a:t>Yosemite, California</a:t>
            </a:r>
            <a:endParaRPr lang="en-GB" sz="2400" dirty="0">
              <a:latin typeface="Arial" panose="020B0604020202020204" pitchFamily="34" charset="0"/>
              <a:cs typeface="Arial" panose="020B0604020202020204" pitchFamily="34" charset="0"/>
            </a:endParaRPr>
          </a:p>
        </p:txBody>
      </p:sp>
      <p:sp>
        <p:nvSpPr>
          <p:cNvPr id="11" name="TextBox 10"/>
          <p:cNvSpPr txBox="1"/>
          <p:nvPr/>
        </p:nvSpPr>
        <p:spPr>
          <a:xfrm>
            <a:off x="5731468" y="5288340"/>
            <a:ext cx="5421677"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Divides “West</a:t>
            </a:r>
            <a:r>
              <a:rPr lang="en-GB" sz="2400" dirty="0" smtClean="0">
                <a:latin typeface="Arial" panose="020B0604020202020204" pitchFamily="34" charset="0"/>
                <a:cs typeface="Arial" panose="020B0604020202020204" pitchFamily="34" charset="0"/>
              </a:rPr>
              <a:t>” in two categories</a:t>
            </a:r>
          </a:p>
          <a:p>
            <a:r>
              <a:rPr lang="en-GB" sz="2400" dirty="0" smtClean="0">
                <a:latin typeface="Arial" panose="020B0604020202020204" pitchFamily="34" charset="0"/>
                <a:cs typeface="Arial" panose="020B0604020202020204" pitchFamily="34" charset="0"/>
              </a:rPr>
              <a:t>… Conservation ….protect</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…”Reclamation” </a:t>
            </a:r>
            <a:r>
              <a:rPr lang="en-GB" sz="2400" dirty="0" smtClean="0">
                <a:latin typeface="Arial" panose="020B0604020202020204" pitchFamily="34" charset="0"/>
                <a:cs typeface="Arial" panose="020B0604020202020204" pitchFamily="34" charset="0"/>
              </a:rPr>
              <a:t>…put to use of nation</a:t>
            </a:r>
          </a:p>
          <a:p>
            <a:r>
              <a:rPr lang="en-GB" sz="2400" dirty="0" smtClean="0">
                <a:latin typeface="Arial" panose="020B0604020202020204" pitchFamily="34" charset="0"/>
                <a:cs typeface="Arial" panose="020B0604020202020204" pitchFamily="34" charset="0"/>
              </a:rPr>
              <a:t>        and in the west ………….</a:t>
            </a:r>
            <a:r>
              <a:rPr lang="en-GB" sz="2400" dirty="0">
                <a:latin typeface="Arial" panose="020B0604020202020204" pitchFamily="34" charset="0"/>
                <a:cs typeface="Arial" panose="020B0604020202020204" pitchFamily="34" charset="0"/>
              </a:rPr>
              <a:t>WATER</a:t>
            </a:r>
          </a:p>
        </p:txBody>
      </p:sp>
    </p:spTree>
    <p:extLst>
      <p:ext uri="{BB962C8B-B14F-4D97-AF65-F5344CB8AC3E}">
        <p14:creationId xmlns:p14="http://schemas.microsoft.com/office/powerpoint/2010/main" val="13945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266" y="117695"/>
            <a:ext cx="10027603" cy="670535"/>
          </a:xfrm>
        </p:spPr>
        <p:txBody>
          <a:bodyPr>
            <a:normAutofit fontScale="90000"/>
          </a:bodyPr>
          <a:lstStyle/>
          <a:p>
            <a:pPr algn="ctr"/>
            <a:r>
              <a:rPr lang="en-GB" dirty="0" smtClean="0"/>
              <a:t>“Reclamation” of the West</a:t>
            </a:r>
            <a:br>
              <a:rPr lang="en-GB" dirty="0" smtClean="0"/>
            </a:br>
            <a:r>
              <a:rPr lang="en-GB" dirty="0" smtClean="0"/>
              <a:t>….</a:t>
            </a:r>
            <a:r>
              <a:rPr lang="en-GB" sz="3100" dirty="0" smtClean="0">
                <a:latin typeface="Arial" panose="020B0604020202020204" pitchFamily="34" charset="0"/>
                <a:cs typeface="Arial" panose="020B0604020202020204" pitchFamily="34" charset="0"/>
              </a:rPr>
              <a:t>low rainfall…..most West arid and in need of ”Reclamation” to be made productive</a:t>
            </a:r>
            <a:endParaRPr lang="en-GB" sz="3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8702" y="2018923"/>
            <a:ext cx="11055167" cy="4839078"/>
          </a:xfrm>
          <a:prstGeom prst="rect">
            <a:avLst/>
          </a:prstGeom>
        </p:spPr>
      </p:pic>
      <p:sp>
        <p:nvSpPr>
          <p:cNvPr id="5" name="TextBox 4"/>
          <p:cNvSpPr txBox="1"/>
          <p:nvPr/>
        </p:nvSpPr>
        <p:spPr>
          <a:xfrm>
            <a:off x="3793402" y="1457609"/>
            <a:ext cx="2492990" cy="646331"/>
          </a:xfrm>
          <a:prstGeom prst="rect">
            <a:avLst/>
          </a:prstGeom>
          <a:noFill/>
        </p:spPr>
        <p:txBody>
          <a:bodyPr wrap="none" rtlCol="0">
            <a:spAutoFit/>
          </a:bodyPr>
          <a:lstStyle/>
          <a:p>
            <a:r>
              <a:rPr lang="en-GB" sz="3600" dirty="0" smtClean="0">
                <a:latin typeface="Arial" panose="020B0604020202020204" pitchFamily="34" charset="0"/>
                <a:cs typeface="Arial" panose="020B0604020202020204" pitchFamily="34" charset="0"/>
              </a:rPr>
              <a:t>US Rainfall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52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877" y="135222"/>
            <a:ext cx="10616696" cy="1504391"/>
          </a:xfrm>
        </p:spPr>
        <p:txBody>
          <a:bodyPr>
            <a:normAutofit fontScale="90000"/>
          </a:bodyPr>
          <a:lstStyle/>
          <a:p>
            <a:pPr algn="ctr"/>
            <a:r>
              <a:rPr lang="en-GB" dirty="0" smtClean="0"/>
              <a:t>The solution:   abundant rivers</a:t>
            </a:r>
            <a:br>
              <a:rPr lang="en-GB" dirty="0" smtClean="0"/>
            </a:br>
            <a:r>
              <a:rPr lang="en-GB" dirty="0" smtClean="0"/>
              <a:t>….</a:t>
            </a:r>
            <a:r>
              <a:rPr lang="en-GB" sz="3100" dirty="0" smtClean="0">
                <a:latin typeface="Arial" panose="020B0604020202020204" pitchFamily="34" charset="0"/>
                <a:cs typeface="Arial" panose="020B0604020202020204" pitchFamily="34" charset="0"/>
              </a:rPr>
              <a:t>use dams and canals to move water from where it flows</a:t>
            </a:r>
            <a:br>
              <a:rPr lang="en-GB" sz="3100" dirty="0" smtClean="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to where it will be most useful by dams and canals: </a:t>
            </a:r>
            <a:endParaRPr lang="en-GB" sz="3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25100" y="2181885"/>
            <a:ext cx="11666899" cy="4676115"/>
          </a:xfrm>
          <a:prstGeom prst="rect">
            <a:avLst/>
          </a:prstGeom>
        </p:spPr>
      </p:pic>
      <p:sp>
        <p:nvSpPr>
          <p:cNvPr id="6" name="TextBox 5"/>
          <p:cNvSpPr txBox="1"/>
          <p:nvPr/>
        </p:nvSpPr>
        <p:spPr>
          <a:xfrm>
            <a:off x="3718581" y="1617969"/>
            <a:ext cx="4079963" cy="584775"/>
          </a:xfrm>
          <a:prstGeom prst="rect">
            <a:avLst/>
          </a:prstGeom>
          <a:noFill/>
        </p:spPr>
        <p:txBody>
          <a:bodyPr wrap="none" rtlCol="0">
            <a:spAutoFit/>
          </a:bodyPr>
          <a:lstStyle/>
          <a:p>
            <a:r>
              <a:rPr lang="en-GB" sz="3200" dirty="0" smtClean="0">
                <a:latin typeface="Arial" panose="020B0604020202020204" pitchFamily="34" charset="0"/>
                <a:cs typeface="Arial" panose="020B0604020202020204" pitchFamily="34" charset="0"/>
              </a:rPr>
              <a:t>Major River Systems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916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704" y="134900"/>
            <a:ext cx="8911687" cy="887818"/>
          </a:xfrm>
        </p:spPr>
        <p:txBody>
          <a:bodyPr/>
          <a:lstStyle/>
          <a:p>
            <a:r>
              <a:rPr lang="en-GB" dirty="0" smtClean="0"/>
              <a:t>Land “Reclamation” Act 1902</a:t>
            </a:r>
            <a:endParaRPr lang="en-GB" dirty="0"/>
          </a:p>
        </p:txBody>
      </p:sp>
      <p:pic>
        <p:nvPicPr>
          <p:cNvPr id="1026" name="Picture 2" descr="Theodore Roosevelt 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11" y="1439917"/>
            <a:ext cx="8218880" cy="53547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25666" y="1538776"/>
            <a:ext cx="3998210"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TR Authorises </a:t>
            </a:r>
            <a:r>
              <a:rPr lang="en-GB" sz="2400" dirty="0" smtClean="0">
                <a:latin typeface="Arial" panose="020B0604020202020204" pitchFamily="34" charset="0"/>
                <a:cs typeface="Arial" panose="020B0604020202020204" pitchFamily="34" charset="0"/>
              </a:rPr>
              <a:t>construction</a:t>
            </a:r>
          </a:p>
          <a:p>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of </a:t>
            </a:r>
            <a:r>
              <a:rPr lang="en-GB" sz="2400" dirty="0" smtClean="0">
                <a:latin typeface="Arial" panose="020B0604020202020204" pitchFamily="34" charset="0"/>
                <a:cs typeface="Arial" panose="020B0604020202020204" pitchFamily="34" charset="0"/>
              </a:rPr>
              <a:t>dams &amp; Irrigation </a:t>
            </a:r>
            <a:r>
              <a:rPr lang="en-GB" sz="2400" dirty="0">
                <a:latin typeface="Arial" panose="020B0604020202020204" pitchFamily="34" charset="0"/>
                <a:cs typeface="Arial" panose="020B0604020202020204" pitchFamily="34" charset="0"/>
              </a:rPr>
              <a:t>system</a:t>
            </a:r>
          </a:p>
          <a:p>
            <a:r>
              <a:rPr lang="en-GB" sz="2400" dirty="0">
                <a:latin typeface="Arial" panose="020B0604020202020204" pitchFamily="34" charset="0"/>
                <a:cs typeface="Arial" panose="020B0604020202020204" pitchFamily="34" charset="0"/>
              </a:rPr>
              <a:t>To “transform” West </a:t>
            </a:r>
          </a:p>
        </p:txBody>
      </p:sp>
      <p:sp>
        <p:nvSpPr>
          <p:cNvPr id="5" name="TextBox 4"/>
          <p:cNvSpPr txBox="1"/>
          <p:nvPr/>
        </p:nvSpPr>
        <p:spPr>
          <a:xfrm>
            <a:off x="8601626" y="3216193"/>
            <a:ext cx="3727009" cy="830997"/>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Indians </a:t>
            </a:r>
            <a:r>
              <a:rPr lang="en-GB" sz="2400" dirty="0">
                <a:latin typeface="Arial" panose="020B0604020202020204" pitchFamily="34" charset="0"/>
                <a:cs typeface="Arial" panose="020B0604020202020204" pitchFamily="34" charset="0"/>
              </a:rPr>
              <a:t>removed </a:t>
            </a:r>
            <a:r>
              <a:rPr lang="en-GB" sz="2400" dirty="0" smtClean="0">
                <a:latin typeface="Arial" panose="020B0604020202020204" pitchFamily="34" charset="0"/>
                <a:cs typeface="Arial" panose="020B0604020202020204" pitchFamily="34" charset="0"/>
              </a:rPr>
              <a:t>to “reduced” reservations  </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598105" y="936726"/>
            <a:ext cx="8702639"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Theodore Roosevelt Dam 1911…largest dam built at the time</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8443174" y="4372168"/>
            <a:ext cx="3916457" cy="2677656"/>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“Frontier” to be either</a:t>
            </a:r>
          </a:p>
          <a:p>
            <a:r>
              <a:rPr lang="en-GB" sz="2400" dirty="0" smtClean="0">
                <a:latin typeface="Arial" panose="020B0604020202020204" pitchFamily="34" charset="0"/>
                <a:cs typeface="Arial" panose="020B0604020202020204" pitchFamily="34" charset="0"/>
              </a:rPr>
              <a:t>Preserved or made “useful”</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farms</a:t>
            </a:r>
          </a:p>
          <a:p>
            <a:r>
              <a:rPr lang="en-GB" sz="2400" dirty="0" smtClean="0">
                <a:latin typeface="Arial" panose="020B0604020202020204" pitchFamily="34" charset="0"/>
                <a:cs typeface="Arial" panose="020B0604020202020204" pitchFamily="34" charset="0"/>
              </a:rPr>
              <a:t>….recreation </a:t>
            </a:r>
          </a:p>
          <a:p>
            <a:r>
              <a:rPr lang="en-GB" sz="2400" dirty="0" smtClean="0">
                <a:latin typeface="Arial" panose="020B0604020202020204" pitchFamily="34" charset="0"/>
                <a:cs typeface="Arial" panose="020B0604020202020204" pitchFamily="34" charset="0"/>
              </a:rPr>
              <a:t>…great cities (Phoenix, </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Los </a:t>
            </a:r>
            <a:r>
              <a:rPr lang="en-GB" sz="2400" dirty="0">
                <a:latin typeface="Arial" panose="020B0604020202020204" pitchFamily="34" charset="0"/>
                <a:cs typeface="Arial" panose="020B0604020202020204" pitchFamily="34" charset="0"/>
              </a:rPr>
              <a:t>Angeles </a:t>
            </a:r>
            <a:r>
              <a:rPr lang="en-GB" sz="2400" dirty="0" smtClean="0">
                <a:latin typeface="Arial" panose="020B0604020202020204" pitchFamily="34" charset="0"/>
                <a:cs typeface="Arial" panose="020B0604020202020204" pitchFamily="34" charset="0"/>
              </a:rPr>
              <a:t>emerge)</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294" y="967263"/>
            <a:ext cx="10151165" cy="1150212"/>
          </a:xfrm>
        </p:spPr>
        <p:txBody>
          <a:bodyPr/>
          <a:lstStyle/>
          <a:p>
            <a:pPr algn="ctr"/>
            <a:r>
              <a:rPr lang="en-GB" dirty="0" smtClean="0"/>
              <a:t>American History </a:t>
            </a:r>
            <a:endParaRPr lang="en-GB" dirty="0"/>
          </a:p>
        </p:txBody>
      </p:sp>
      <p:sp>
        <p:nvSpPr>
          <p:cNvPr id="4" name="Subtitle 3"/>
          <p:cNvSpPr>
            <a:spLocks noGrp="1"/>
          </p:cNvSpPr>
          <p:nvPr>
            <p:ph type="subTitle" idx="1"/>
          </p:nvPr>
        </p:nvSpPr>
        <p:spPr>
          <a:xfrm>
            <a:off x="2070339" y="3138441"/>
            <a:ext cx="9554083" cy="1126283"/>
          </a:xfrm>
        </p:spPr>
        <p:txBody>
          <a:bodyPr>
            <a:normAutofit/>
          </a:bodyPr>
          <a:lstStyle/>
          <a:p>
            <a:pPr algn="ctr"/>
            <a:r>
              <a:rPr lang="en-GB" sz="3200" dirty="0" smtClean="0">
                <a:latin typeface="Arial" panose="020B0604020202020204" pitchFamily="34" charset="0"/>
                <a:cs typeface="Arial" panose="020B0604020202020204" pitchFamily="34" charset="0"/>
              </a:rPr>
              <a:t>Talk 24: The Progressive Era</a:t>
            </a:r>
          </a:p>
          <a:p>
            <a:endParaRPr lang="en-GB" sz="3200" dirty="0">
              <a:latin typeface="Arial" panose="020B0604020202020204" pitchFamily="34" charset="0"/>
              <a:cs typeface="Arial" panose="020B0604020202020204" pitchFamily="34" charset="0"/>
            </a:endParaRPr>
          </a:p>
        </p:txBody>
      </p:sp>
      <p:sp>
        <p:nvSpPr>
          <p:cNvPr id="3" name="TextBox 2"/>
          <p:cNvSpPr txBox="1"/>
          <p:nvPr/>
        </p:nvSpPr>
        <p:spPr>
          <a:xfrm>
            <a:off x="11151909" y="443060"/>
            <a:ext cx="312906" cy="369332"/>
          </a:xfrm>
          <a:prstGeom prst="rect">
            <a:avLst/>
          </a:prstGeom>
          <a:noFill/>
        </p:spPr>
        <p:txBody>
          <a:bodyPr wrap="none" rtlCol="0">
            <a:spAutoFit/>
          </a:bodyPr>
          <a:lstStyle/>
          <a:p>
            <a:r>
              <a:rPr lang="en-GB" dirty="0" smtClean="0"/>
              <a:t>1</a:t>
            </a:r>
            <a:endParaRPr lang="en-GB" dirty="0"/>
          </a:p>
        </p:txBody>
      </p:sp>
    </p:spTree>
    <p:extLst>
      <p:ext uri="{BB962C8B-B14F-4D97-AF65-F5344CB8AC3E}">
        <p14:creationId xmlns:p14="http://schemas.microsoft.com/office/powerpoint/2010/main" val="1740895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011" y="79825"/>
            <a:ext cx="8911687" cy="682175"/>
          </a:xfrm>
        </p:spPr>
        <p:txBody>
          <a:bodyPr/>
          <a:lstStyle/>
          <a:p>
            <a:pPr algn="ctr"/>
            <a:r>
              <a:rPr lang="en-GB" dirty="0" smtClean="0"/>
              <a:t>Roosevelt and Race</a:t>
            </a:r>
            <a:endParaRPr lang="en-GB" dirty="0"/>
          </a:p>
        </p:txBody>
      </p:sp>
      <p:pic>
        <p:nvPicPr>
          <p:cNvPr id="6146" name="Picture 2" descr="Booker T. Washington Dining with President Roosevelt, A Litho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86" y="1481958"/>
            <a:ext cx="6320300" cy="53760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4642" y="984968"/>
            <a:ext cx="5667834"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Booker T Washington &amp; TR (1901)</a:t>
            </a:r>
            <a:endParaRPr lang="en-GB" sz="2800" dirty="0">
              <a:latin typeface="Arial" panose="020B0604020202020204" pitchFamily="34" charset="0"/>
              <a:cs typeface="Arial" panose="020B0604020202020204" pitchFamily="34" charset="0"/>
            </a:endParaRPr>
          </a:p>
        </p:txBody>
      </p:sp>
      <p:sp>
        <p:nvSpPr>
          <p:cNvPr id="5" name="TextBox 4"/>
          <p:cNvSpPr txBox="1"/>
          <p:nvPr/>
        </p:nvSpPr>
        <p:spPr>
          <a:xfrm>
            <a:off x="6312912" y="865977"/>
            <a:ext cx="6090129"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Roosevelt: s “White Race” superiority</a:t>
            </a:r>
          </a:p>
          <a:p>
            <a:r>
              <a:rPr lang="en-GB" sz="2400" dirty="0">
                <a:latin typeface="Arial" panose="020B0604020202020204" pitchFamily="34" charset="0"/>
                <a:cs typeface="Arial" panose="020B0604020202020204" pitchFamily="34" charset="0"/>
              </a:rPr>
              <a:t>&amp; destiny of Anglo Saxons to run world</a:t>
            </a:r>
          </a:p>
          <a:p>
            <a:r>
              <a:rPr lang="en-GB" sz="2400" dirty="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supports </a:t>
            </a:r>
            <a:r>
              <a:rPr lang="en-GB" sz="2400" dirty="0">
                <a:latin typeface="Arial" panose="020B0604020202020204" pitchFamily="34" charset="0"/>
                <a:cs typeface="Arial" panose="020B0604020202020204" pitchFamily="34" charset="0"/>
              </a:rPr>
              <a:t>“eugenics…breeding of the best”</a:t>
            </a:r>
          </a:p>
          <a:p>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6242770" y="2261600"/>
            <a:ext cx="5949230"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Believes blacks can “rise”</a:t>
            </a:r>
          </a:p>
          <a:p>
            <a:r>
              <a:rPr lang="en-GB" sz="2400" dirty="0" smtClean="0">
                <a:latin typeface="Arial" panose="020B0604020202020204" pitchFamily="34" charset="0"/>
                <a:cs typeface="Arial" panose="020B0604020202020204" pitchFamily="34" charset="0"/>
              </a:rPr>
              <a:t>…seeks black votes </a:t>
            </a:r>
            <a:r>
              <a:rPr lang="en-GB" sz="2400" dirty="0">
                <a:latin typeface="Arial" panose="020B0604020202020204" pitchFamily="34" charset="0"/>
                <a:cs typeface="Arial" panose="020B0604020202020204" pitchFamily="34" charset="0"/>
              </a:rPr>
              <a:t>in North</a:t>
            </a:r>
          </a:p>
          <a:p>
            <a:r>
              <a:rPr lang="en-GB" sz="2400" dirty="0" smtClean="0">
                <a:latin typeface="Arial" panose="020B0604020202020204" pitchFamily="34" charset="0"/>
                <a:cs typeface="Arial" panose="020B0604020202020204" pitchFamily="34" charset="0"/>
              </a:rPr>
              <a:t>…Invites </a:t>
            </a:r>
            <a:r>
              <a:rPr lang="en-GB" sz="2400" dirty="0">
                <a:latin typeface="Arial" panose="020B0604020202020204" pitchFamily="34" charset="0"/>
                <a:cs typeface="Arial" panose="020B0604020202020204" pitchFamily="34" charset="0"/>
              </a:rPr>
              <a:t>Booker T to </a:t>
            </a:r>
            <a:r>
              <a:rPr lang="en-GB" sz="2400" dirty="0" smtClean="0">
                <a:latin typeface="Arial" panose="020B0604020202020204" pitchFamily="34" charset="0"/>
                <a:cs typeface="Arial" panose="020B0604020202020204" pitchFamily="34" charset="0"/>
              </a:rPr>
              <a:t>dinner with family</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6326852" y="3515324"/>
            <a:ext cx="5426936"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 Carolina Senator </a:t>
            </a:r>
            <a:r>
              <a:rPr lang="en-GB" sz="2400" dirty="0" smtClean="0">
                <a:latin typeface="Arial" panose="020B0604020202020204" pitchFamily="34" charset="0"/>
                <a:cs typeface="Arial" panose="020B0604020202020204" pitchFamily="34" charset="0"/>
              </a:rPr>
              <a:t>Tillman: </a:t>
            </a:r>
            <a:r>
              <a:rPr lang="en-GB" sz="2400" dirty="0">
                <a:latin typeface="Arial" panose="020B0604020202020204" pitchFamily="34" charset="0"/>
                <a:cs typeface="Arial" panose="020B0604020202020204" pitchFamily="34" charset="0"/>
              </a:rPr>
              <a:t>“Now that Roosevelt has eaten with </a:t>
            </a:r>
            <a:r>
              <a:rPr lang="en-GB" sz="2400" dirty="0" smtClean="0">
                <a:latin typeface="Arial" panose="020B0604020202020204" pitchFamily="34" charset="0"/>
                <a:cs typeface="Arial" panose="020B0604020202020204" pitchFamily="34" charset="0"/>
              </a:rPr>
              <a:t>that </a:t>
            </a:r>
            <a:r>
              <a:rPr lang="en-GB" sz="2400" dirty="0">
                <a:latin typeface="Arial" panose="020B0604020202020204" pitchFamily="34" charset="0"/>
                <a:cs typeface="Arial" panose="020B0604020202020204" pitchFamily="34" charset="0"/>
              </a:rPr>
              <a:t>nigger Washington, we shall have to kill</a:t>
            </a:r>
          </a:p>
          <a:p>
            <a:r>
              <a:rPr lang="en-GB" sz="2400" dirty="0">
                <a:latin typeface="Arial" panose="020B0604020202020204" pitchFamily="34" charset="0"/>
                <a:cs typeface="Arial" panose="020B0604020202020204" pitchFamily="34" charset="0"/>
              </a:rPr>
              <a:t> a thousand niggers to get them back at </a:t>
            </a:r>
            <a:r>
              <a:rPr lang="en-GB" sz="2400" dirty="0" smtClean="0">
                <a:latin typeface="Arial" panose="020B0604020202020204" pitchFamily="34" charset="0"/>
                <a:cs typeface="Arial" panose="020B0604020202020204" pitchFamily="34" charset="0"/>
              </a:rPr>
              <a:t>their </a:t>
            </a:r>
            <a:r>
              <a:rPr lang="en-GB" sz="2400" dirty="0">
                <a:latin typeface="Arial" panose="020B0604020202020204" pitchFamily="34" charset="0"/>
                <a:cs typeface="Arial" panose="020B0604020202020204" pitchFamily="34" charset="0"/>
              </a:rPr>
              <a:t>places</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10" name="TextBox 9"/>
          <p:cNvSpPr txBox="1"/>
          <p:nvPr/>
        </p:nvSpPr>
        <p:spPr>
          <a:xfrm>
            <a:off x="7424057" y="6183086"/>
            <a:ext cx="184731" cy="369332"/>
          </a:xfrm>
          <a:prstGeom prst="rect">
            <a:avLst/>
          </a:prstGeom>
          <a:noFill/>
        </p:spPr>
        <p:txBody>
          <a:bodyPr wrap="none" rtlCol="0">
            <a:spAutoFit/>
          </a:bodyPr>
          <a:lstStyle/>
          <a:p>
            <a:endParaRPr lang="en-GB" dirty="0"/>
          </a:p>
        </p:txBody>
      </p:sp>
      <p:sp>
        <p:nvSpPr>
          <p:cNvPr id="11" name="TextBox 10"/>
          <p:cNvSpPr txBox="1"/>
          <p:nvPr/>
        </p:nvSpPr>
        <p:spPr>
          <a:xfrm>
            <a:off x="6360262" y="5486778"/>
            <a:ext cx="5831738"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TR: does not </a:t>
            </a:r>
            <a:r>
              <a:rPr lang="en-GB" sz="2400" dirty="0" smtClean="0">
                <a:latin typeface="Arial" panose="020B0604020202020204" pitchFamily="34" charset="0"/>
                <a:cs typeface="Arial" panose="020B0604020202020204" pitchFamily="34" charset="0"/>
              </a:rPr>
              <a:t>repeat dinner invitation</a:t>
            </a:r>
          </a:p>
          <a:p>
            <a:r>
              <a:rPr lang="en-GB" sz="2400" dirty="0" smtClean="0">
                <a:latin typeface="Arial" panose="020B0604020202020204" pitchFamily="34" charset="0"/>
                <a:cs typeface="Arial" panose="020B0604020202020204" pitchFamily="34" charset="0"/>
              </a:rPr>
              <a:t>…breakfast meetings instead</a:t>
            </a:r>
          </a:p>
          <a:p>
            <a:r>
              <a:rPr lang="en-GB" sz="2400" dirty="0" smtClean="0">
                <a:latin typeface="Arial" panose="020B0604020202020204" pitchFamily="34" charset="0"/>
                <a:cs typeface="Arial" panose="020B0604020202020204" pitchFamily="34" charset="0"/>
              </a:rPr>
              <a:t>….does approve </a:t>
            </a:r>
            <a:r>
              <a:rPr lang="en-GB" sz="2400" dirty="0">
                <a:latin typeface="Arial" panose="020B0604020202020204" pitchFamily="34" charset="0"/>
                <a:cs typeface="Arial" panose="020B0604020202020204" pitchFamily="34" charset="0"/>
              </a:rPr>
              <a:t>promotion of </a:t>
            </a:r>
            <a:r>
              <a:rPr lang="en-GB" sz="2400" dirty="0" smtClean="0">
                <a:latin typeface="Arial" panose="020B0604020202020204" pitchFamily="34" charset="0"/>
                <a:cs typeface="Arial" panose="020B0604020202020204" pitchFamily="34" charset="0"/>
              </a:rPr>
              <a:t>blacks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40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652" y="3071746"/>
            <a:ext cx="8911687" cy="1280890"/>
          </a:xfrm>
        </p:spPr>
        <p:txBody>
          <a:bodyPr/>
          <a:lstStyle/>
          <a:p>
            <a:pPr algn="ctr"/>
            <a:r>
              <a:rPr lang="en-GB" dirty="0" smtClean="0"/>
              <a:t>“Reforming the world”</a:t>
            </a:r>
            <a:endParaRPr lang="en-GB" dirty="0"/>
          </a:p>
        </p:txBody>
      </p:sp>
    </p:spTree>
    <p:extLst>
      <p:ext uri="{BB962C8B-B14F-4D97-AF65-F5344CB8AC3E}">
        <p14:creationId xmlns:p14="http://schemas.microsoft.com/office/powerpoint/2010/main" val="3600155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181" y="0"/>
            <a:ext cx="11635819" cy="1280890"/>
          </a:xfrm>
        </p:spPr>
        <p:txBody>
          <a:bodyPr/>
          <a:lstStyle/>
          <a:p>
            <a:pPr algn="ctr"/>
            <a:r>
              <a:rPr lang="en-GB" dirty="0" smtClean="0"/>
              <a:t>Big Stick Diplomacy: </a:t>
            </a:r>
            <a:r>
              <a:rPr lang="en-GB" dirty="0" err="1" smtClean="0"/>
              <a:t>Carribean</a:t>
            </a:r>
            <a:r>
              <a:rPr lang="en-GB" dirty="0" smtClean="0"/>
              <a:t>/Central America</a:t>
            </a:r>
            <a:br>
              <a:rPr lang="en-GB" dirty="0" smtClean="0"/>
            </a:br>
            <a:r>
              <a:rPr lang="en-GB" dirty="0" smtClean="0"/>
              <a:t>…”belongs to USA</a:t>
            </a:r>
            <a:endParaRPr lang="en-GB" dirty="0"/>
          </a:p>
        </p:txBody>
      </p:sp>
      <p:pic>
        <p:nvPicPr>
          <p:cNvPr id="5122"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83" y="1536569"/>
            <a:ext cx="7035192" cy="53214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15201" y="2794337"/>
            <a:ext cx="4876800"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US control varied by country</a:t>
            </a:r>
          </a:p>
          <a:p>
            <a:r>
              <a:rPr lang="en-GB" sz="2400" dirty="0">
                <a:latin typeface="Arial" panose="020B0604020202020204" pitchFamily="34" charset="0"/>
                <a:cs typeface="Arial" panose="020B0604020202020204" pitchFamily="34" charset="0"/>
              </a:rPr>
              <a:t>…40% land of Honduras</a:t>
            </a:r>
          </a:p>
          <a:p>
            <a:r>
              <a:rPr lang="en-GB" sz="2400" dirty="0">
                <a:latin typeface="Arial" panose="020B0604020202020204" pitchFamily="34" charset="0"/>
                <a:cs typeface="Arial" panose="020B0604020202020204" pitchFamily="34" charset="0"/>
              </a:rPr>
              <a:t>…75% Cuban sugar plantation</a:t>
            </a:r>
          </a:p>
          <a:p>
            <a:r>
              <a:rPr lang="en-GB" sz="2400" dirty="0">
                <a:latin typeface="Arial" panose="020B0604020202020204" pitchFamily="34" charset="0"/>
                <a:cs typeface="Arial" panose="020B0604020202020204" pitchFamily="34" charset="0"/>
              </a:rPr>
              <a:t>...80% Dominican Sugar</a:t>
            </a:r>
          </a:p>
          <a:p>
            <a:r>
              <a:rPr lang="en-GB" sz="2400" dirty="0">
                <a:latin typeface="Arial" panose="020B0604020202020204" pitchFamily="34" charset="0"/>
                <a:cs typeface="Arial" panose="020B0604020202020204" pitchFamily="34" charset="0"/>
              </a:rPr>
              <a:t>Single cash crop economies </a:t>
            </a:r>
            <a:r>
              <a:rPr lang="en-GB" sz="2400" dirty="0" smtClean="0">
                <a:latin typeface="Arial" panose="020B0604020202020204" pitchFamily="34" charset="0"/>
                <a:cs typeface="Arial" panose="020B0604020202020204" pitchFamily="34" charset="0"/>
              </a:rPr>
              <a:t>linking local elites to US business</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495583" y="1223443"/>
            <a:ext cx="4580100" cy="1569660"/>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Roosevelt corollary” 1904 </a:t>
            </a:r>
          </a:p>
          <a:p>
            <a:r>
              <a:rPr lang="en-GB" sz="2400" dirty="0" smtClean="0">
                <a:latin typeface="Arial" panose="020B0604020202020204" pitchFamily="34" charset="0"/>
                <a:cs typeface="Arial" panose="020B0604020202020204" pitchFamily="34" charset="0"/>
              </a:rPr>
              <a:t>..US has right/duty to intervene  </a:t>
            </a:r>
          </a:p>
          <a:p>
            <a:r>
              <a:rPr lang="en-GB" sz="2400" dirty="0" smtClean="0">
                <a:latin typeface="Arial" panose="020B0604020202020204" pitchFamily="34" charset="0"/>
                <a:cs typeface="Arial" panose="020B0604020202020204" pitchFamily="34" charset="0"/>
              </a:rPr>
              <a:t>…“civilisation” threatened</a:t>
            </a:r>
          </a:p>
          <a:p>
            <a:r>
              <a:rPr lang="en-GB" sz="2400" dirty="0" smtClean="0">
                <a:latin typeface="Arial" panose="020B0604020202020204" pitchFamily="34" charset="0"/>
                <a:cs typeface="Arial" panose="020B0604020202020204" pitchFamily="34" charset="0"/>
              </a:rPr>
              <a:t>…Europeans to stay out</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7281681" y="5168630"/>
            <a:ext cx="4910319"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TR expands navy to 3rd largest</a:t>
            </a:r>
          </a:p>
          <a:p>
            <a:r>
              <a:rPr lang="en-GB" sz="2400" dirty="0">
                <a:latin typeface="Arial" panose="020B0604020202020204" pitchFamily="34" charset="0"/>
                <a:cs typeface="Arial" panose="020B0604020202020204" pitchFamily="34" charset="0"/>
              </a:rPr>
              <a:t>(after Britain and Germany</a:t>
            </a:r>
          </a:p>
          <a:p>
            <a:r>
              <a:rPr lang="en-GB" sz="2400" dirty="0">
                <a:latin typeface="Arial" panose="020B0604020202020204" pitchFamily="34" charset="0"/>
                <a:cs typeface="Arial" panose="020B0604020202020204" pitchFamily="34" charset="0"/>
              </a:rPr>
              <a:t>…uses marines and bombardment</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to enforce will……no </a:t>
            </a:r>
            <a:r>
              <a:rPr lang="en-GB" sz="2400" dirty="0" err="1" smtClean="0">
                <a:latin typeface="Arial" panose="020B0604020202020204" pitchFamily="34" charset="0"/>
                <a:cs typeface="Arial" panose="020B0604020202020204" pitchFamily="34" charset="0"/>
              </a:rPr>
              <a:t>occuppy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18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696" y="145138"/>
            <a:ext cx="8911687" cy="1280890"/>
          </a:xfrm>
        </p:spPr>
        <p:txBody>
          <a:bodyPr/>
          <a:lstStyle/>
          <a:p>
            <a:pPr algn="ctr"/>
            <a:r>
              <a:rPr lang="en-GB" dirty="0" smtClean="0"/>
              <a:t>US &amp; Cuba</a:t>
            </a:r>
            <a:endParaRPr lang="en-GB" dirty="0"/>
          </a:p>
        </p:txBody>
      </p:sp>
      <p:sp>
        <p:nvSpPr>
          <p:cNvPr id="3" name="Content Placeholder 2"/>
          <p:cNvSpPr>
            <a:spLocks noGrp="1"/>
          </p:cNvSpPr>
          <p:nvPr>
            <p:ph idx="1"/>
          </p:nvPr>
        </p:nvSpPr>
        <p:spPr>
          <a:xfrm>
            <a:off x="1150071" y="878938"/>
            <a:ext cx="12852326" cy="5856513"/>
          </a:xfrm>
        </p:spPr>
        <p:txBody>
          <a:bodyPr>
            <a:normAutofit fontScale="77500" lnSpcReduction="20000"/>
          </a:bodyPr>
          <a:lstStyle/>
          <a:p>
            <a:r>
              <a:rPr lang="en-GB" sz="2800" dirty="0" smtClean="0">
                <a:latin typeface="Arial" panose="020B0604020202020204" pitchFamily="34" charset="0"/>
                <a:cs typeface="Arial" panose="020B0604020202020204" pitchFamily="34" charset="0"/>
              </a:rPr>
              <a:t>Occupation 1898-1903 (“Teller Amendment” guarantees Cuba independence</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“Platt Amendment 1901</a:t>
            </a:r>
          </a:p>
          <a:p>
            <a:pPr lvl="1"/>
            <a:r>
              <a:rPr lang="en-GB" sz="2800" dirty="0">
                <a:latin typeface="Arial" panose="020B0604020202020204" pitchFamily="34" charset="0"/>
                <a:cs typeface="Arial" panose="020B0604020202020204" pitchFamily="34" charset="0"/>
              </a:rPr>
              <a:t>Free trade Sugar imports (US own Sugar companies</a:t>
            </a:r>
          </a:p>
          <a:p>
            <a:pPr lvl="1"/>
            <a:r>
              <a:rPr lang="en-GB" sz="2800" dirty="0">
                <a:latin typeface="Arial" panose="020B0604020202020204" pitchFamily="34" charset="0"/>
                <a:cs typeface="Arial" panose="020B0604020202020204" pitchFamily="34" charset="0"/>
              </a:rPr>
              <a:t>US “right to intervene” if elections rigged, foreign interest emerge, US investment threatened</a:t>
            </a:r>
          </a:p>
          <a:p>
            <a:pPr lvl="1"/>
            <a:r>
              <a:rPr lang="en-GB" sz="2800" dirty="0" smtClean="0">
                <a:latin typeface="Arial" panose="020B0604020202020204" pitchFamily="34" charset="0"/>
                <a:cs typeface="Arial" panose="020B0604020202020204" pitchFamily="34" charset="0"/>
              </a:rPr>
              <a:t>Guantanamo </a:t>
            </a:r>
            <a:r>
              <a:rPr lang="en-GB" sz="2800" dirty="0">
                <a:latin typeface="Arial" panose="020B0604020202020204" pitchFamily="34" charset="0"/>
                <a:cs typeface="Arial" panose="020B0604020202020204" pitchFamily="34" charset="0"/>
              </a:rPr>
              <a:t>Bay “perpetual lease”  to US as naval base</a:t>
            </a:r>
            <a:endParaRPr lang="en-GB" sz="2800" dirty="0" smtClean="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Reoccupation 1906-1909</a:t>
            </a:r>
          </a:p>
          <a:p>
            <a:pPr lvl="1"/>
            <a:r>
              <a:rPr lang="en-GB" sz="2800" dirty="0">
                <a:latin typeface="Arial" panose="020B0604020202020204" pitchFamily="34" charset="0"/>
                <a:cs typeface="Arial" panose="020B0604020202020204" pitchFamily="34" charset="0"/>
              </a:rPr>
              <a:t>Widespread fraud 1905 election</a:t>
            </a:r>
          </a:p>
          <a:p>
            <a:pPr lvl="1"/>
            <a:r>
              <a:rPr lang="en-GB" sz="2800" dirty="0">
                <a:latin typeface="Arial" panose="020B0604020202020204" pitchFamily="34" charset="0"/>
                <a:cs typeface="Arial" panose="020B0604020202020204" pitchFamily="34" charset="0"/>
              </a:rPr>
              <a:t>Unrest…threats to US sugar plantations</a:t>
            </a:r>
          </a:p>
          <a:p>
            <a:pPr lvl="1"/>
            <a:r>
              <a:rPr lang="en-GB" sz="2800" dirty="0">
                <a:latin typeface="Arial" panose="020B0604020202020204" pitchFamily="34" charset="0"/>
                <a:cs typeface="Arial" panose="020B0604020202020204" pitchFamily="34" charset="0"/>
              </a:rPr>
              <a:t>US marines land and seize government</a:t>
            </a:r>
          </a:p>
          <a:p>
            <a:pPr lvl="1"/>
            <a:r>
              <a:rPr lang="en-GB" sz="2800" dirty="0">
                <a:latin typeface="Arial" panose="020B0604020202020204" pitchFamily="34" charset="0"/>
                <a:cs typeface="Arial" panose="020B0604020202020204" pitchFamily="34" charset="0"/>
              </a:rPr>
              <a:t>Enforce “fair elections” 1908 and withdraw</a:t>
            </a:r>
          </a:p>
          <a:p>
            <a:pPr lvl="1"/>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Civil wars and Dictatorship follow</a:t>
            </a:r>
          </a:p>
          <a:p>
            <a:pPr marL="0" indent="0">
              <a:buNone/>
            </a:pPr>
            <a:endParaRPr lang="en-GB" dirty="0"/>
          </a:p>
        </p:txBody>
      </p:sp>
    </p:spTree>
    <p:extLst>
      <p:ext uri="{BB962C8B-B14F-4D97-AF65-F5344CB8AC3E}">
        <p14:creationId xmlns:p14="http://schemas.microsoft.com/office/powerpoint/2010/main" val="28461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29" y="127894"/>
            <a:ext cx="9880700" cy="1280890"/>
          </a:xfrm>
        </p:spPr>
        <p:txBody>
          <a:bodyPr/>
          <a:lstStyle/>
          <a:p>
            <a:r>
              <a:rPr lang="en-GB" dirty="0" smtClean="0"/>
              <a:t>US “Big Stick” Diplomacy: US occupations </a:t>
            </a:r>
            <a:endParaRPr lang="en-GB" dirty="0"/>
          </a:p>
        </p:txBody>
      </p:sp>
      <p:pic>
        <p:nvPicPr>
          <p:cNvPr id="4" name="Picture 3"/>
          <p:cNvPicPr>
            <a:picLocks noChangeAspect="1"/>
          </p:cNvPicPr>
          <p:nvPr/>
        </p:nvPicPr>
        <p:blipFill>
          <a:blip r:embed="rId2"/>
          <a:stretch>
            <a:fillRect/>
          </a:stretch>
        </p:blipFill>
        <p:spPr>
          <a:xfrm>
            <a:off x="251214" y="1095469"/>
            <a:ext cx="7444986" cy="5626001"/>
          </a:xfrm>
          <a:prstGeom prst="rect">
            <a:avLst/>
          </a:prstGeom>
        </p:spPr>
      </p:pic>
      <p:sp>
        <p:nvSpPr>
          <p:cNvPr id="5" name="Oval 4"/>
          <p:cNvSpPr/>
          <p:nvPr/>
        </p:nvSpPr>
        <p:spPr>
          <a:xfrm>
            <a:off x="1837853" y="1919335"/>
            <a:ext cx="2426329" cy="1330859"/>
          </a:xfrm>
          <a:prstGeom prst="ellipse">
            <a:avLst/>
          </a:prstGeom>
          <a:solidFill>
            <a:schemeClr val="accent1">
              <a:alpha val="7000"/>
            </a:schemeClr>
          </a:solidFill>
          <a:ln w="63500">
            <a:solidFill>
              <a:schemeClr val="accent1">
                <a:shade val="5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8142515" y="901535"/>
            <a:ext cx="4049485" cy="369332"/>
          </a:xfrm>
          <a:prstGeom prst="rect">
            <a:avLst/>
          </a:prstGeom>
          <a:noFill/>
        </p:spPr>
        <p:txBody>
          <a:bodyPr wrap="square" rtlCol="0">
            <a:spAutoFit/>
          </a:bodyPr>
          <a:lstStyle/>
          <a:p>
            <a:r>
              <a:rPr lang="en-GB" dirty="0" smtClean="0"/>
              <a:t>Cuba 1898-1902, 2905-1909</a:t>
            </a:r>
            <a:endParaRPr lang="en-GB" dirty="0"/>
          </a:p>
        </p:txBody>
      </p:sp>
      <p:sp>
        <p:nvSpPr>
          <p:cNvPr id="7" name="Oval 6"/>
          <p:cNvSpPr/>
          <p:nvPr/>
        </p:nvSpPr>
        <p:spPr>
          <a:xfrm>
            <a:off x="4657254" y="3080657"/>
            <a:ext cx="861804" cy="762000"/>
          </a:xfrm>
          <a:prstGeom prst="ellipse">
            <a:avLst/>
          </a:prstGeom>
          <a:solidFill>
            <a:schemeClr val="accent1">
              <a:alpha val="7000"/>
            </a:schemeClr>
          </a:solidFill>
          <a:ln w="63500">
            <a:solidFill>
              <a:schemeClr val="accent1">
                <a:shade val="5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3840825" y="3048000"/>
            <a:ext cx="861804" cy="762000"/>
          </a:xfrm>
          <a:prstGeom prst="ellipse">
            <a:avLst/>
          </a:prstGeom>
          <a:solidFill>
            <a:schemeClr val="accent1">
              <a:alpha val="7000"/>
            </a:schemeClr>
          </a:solidFill>
          <a:ln w="63500">
            <a:solidFill>
              <a:schemeClr val="accent1">
                <a:shade val="5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858140" y="4125686"/>
            <a:ext cx="861804" cy="762000"/>
          </a:xfrm>
          <a:prstGeom prst="ellipse">
            <a:avLst/>
          </a:prstGeom>
          <a:solidFill>
            <a:schemeClr val="accent1">
              <a:alpha val="7000"/>
            </a:schemeClr>
          </a:solidFill>
          <a:ln w="63500">
            <a:solidFill>
              <a:schemeClr val="accent1">
                <a:shade val="5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1217369" y="4844143"/>
            <a:ext cx="861804" cy="762000"/>
          </a:xfrm>
          <a:prstGeom prst="ellipse">
            <a:avLst/>
          </a:prstGeom>
          <a:solidFill>
            <a:schemeClr val="accent1">
              <a:alpha val="7000"/>
            </a:schemeClr>
          </a:solidFill>
          <a:ln w="63500">
            <a:solidFill>
              <a:schemeClr val="accent1">
                <a:shade val="5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2414797" y="5704114"/>
            <a:ext cx="861804" cy="762000"/>
          </a:xfrm>
          <a:prstGeom prst="ellipse">
            <a:avLst/>
          </a:prstGeom>
          <a:solidFill>
            <a:schemeClr val="accent1">
              <a:alpha val="7000"/>
            </a:schemeClr>
          </a:solidFill>
          <a:ln w="63500">
            <a:solidFill>
              <a:schemeClr val="accent1">
                <a:shade val="5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8142515" y="1545771"/>
            <a:ext cx="3927678" cy="646331"/>
          </a:xfrm>
          <a:prstGeom prst="rect">
            <a:avLst/>
          </a:prstGeom>
          <a:noFill/>
        </p:spPr>
        <p:txBody>
          <a:bodyPr wrap="none" rtlCol="0">
            <a:spAutoFit/>
          </a:bodyPr>
          <a:lstStyle/>
          <a:p>
            <a:r>
              <a:rPr lang="en-GB" dirty="0" smtClean="0"/>
              <a:t>Dominican Republic</a:t>
            </a:r>
          </a:p>
          <a:p>
            <a:r>
              <a:rPr lang="en-GB" dirty="0" smtClean="0"/>
              <a:t>Protect sugar interests : 1916-1924</a:t>
            </a:r>
            <a:endParaRPr lang="en-GB" dirty="0"/>
          </a:p>
        </p:txBody>
      </p:sp>
      <p:sp>
        <p:nvSpPr>
          <p:cNvPr id="13" name="TextBox 12"/>
          <p:cNvSpPr txBox="1"/>
          <p:nvPr/>
        </p:nvSpPr>
        <p:spPr>
          <a:xfrm>
            <a:off x="8098970" y="2351314"/>
            <a:ext cx="3690257" cy="1200329"/>
          </a:xfrm>
          <a:prstGeom prst="rect">
            <a:avLst/>
          </a:prstGeom>
          <a:noFill/>
        </p:spPr>
        <p:txBody>
          <a:bodyPr wrap="square" rtlCol="0">
            <a:spAutoFit/>
          </a:bodyPr>
          <a:lstStyle/>
          <a:p>
            <a:r>
              <a:rPr lang="en-GB" dirty="0" smtClean="0"/>
              <a:t>Haiti collect debts, prevent</a:t>
            </a:r>
          </a:p>
          <a:p>
            <a:r>
              <a:rPr lang="en-GB" dirty="0" smtClean="0"/>
              <a:t>Foreign influence occupied  1915-1934</a:t>
            </a:r>
          </a:p>
          <a:p>
            <a:endParaRPr lang="en-GB" dirty="0"/>
          </a:p>
        </p:txBody>
      </p:sp>
      <p:sp>
        <p:nvSpPr>
          <p:cNvPr id="14" name="TextBox 13"/>
          <p:cNvSpPr txBox="1"/>
          <p:nvPr/>
        </p:nvSpPr>
        <p:spPr>
          <a:xfrm>
            <a:off x="8066315" y="3374571"/>
            <a:ext cx="3597460" cy="646331"/>
          </a:xfrm>
          <a:prstGeom prst="rect">
            <a:avLst/>
          </a:prstGeom>
          <a:noFill/>
        </p:spPr>
        <p:txBody>
          <a:bodyPr wrap="none" rtlCol="0">
            <a:spAutoFit/>
          </a:bodyPr>
          <a:lstStyle/>
          <a:p>
            <a:r>
              <a:rPr lang="en-GB" dirty="0" smtClean="0"/>
              <a:t>Honduras 1903-1907 …Banana</a:t>
            </a:r>
          </a:p>
          <a:p>
            <a:r>
              <a:rPr lang="en-GB" dirty="0" smtClean="0"/>
              <a:t>Industry protection </a:t>
            </a:r>
            <a:endParaRPr lang="en-GB" dirty="0"/>
          </a:p>
        </p:txBody>
      </p:sp>
      <p:sp>
        <p:nvSpPr>
          <p:cNvPr id="15" name="TextBox 14"/>
          <p:cNvSpPr txBox="1"/>
          <p:nvPr/>
        </p:nvSpPr>
        <p:spPr>
          <a:xfrm>
            <a:off x="8012545" y="4086430"/>
            <a:ext cx="3900427" cy="923330"/>
          </a:xfrm>
          <a:prstGeom prst="rect">
            <a:avLst/>
          </a:prstGeom>
          <a:noFill/>
        </p:spPr>
        <p:txBody>
          <a:bodyPr wrap="none" rtlCol="0">
            <a:spAutoFit/>
          </a:bodyPr>
          <a:lstStyle/>
          <a:p>
            <a:r>
              <a:rPr lang="en-GB" dirty="0" smtClean="0"/>
              <a:t>Nicaragua 1909-1933…protect</a:t>
            </a:r>
          </a:p>
          <a:p>
            <a:r>
              <a:rPr lang="en-GB" dirty="0" smtClean="0"/>
              <a:t>US mining &amp; agriculture ..prevent </a:t>
            </a:r>
          </a:p>
          <a:p>
            <a:r>
              <a:rPr lang="en-GB" dirty="0" smtClean="0"/>
              <a:t>New canal</a:t>
            </a:r>
            <a:endParaRPr lang="en-GB" dirty="0"/>
          </a:p>
        </p:txBody>
      </p:sp>
      <p:sp>
        <p:nvSpPr>
          <p:cNvPr id="16" name="TextBox 15"/>
          <p:cNvSpPr txBox="1"/>
          <p:nvPr/>
        </p:nvSpPr>
        <p:spPr>
          <a:xfrm>
            <a:off x="7911275" y="6299859"/>
            <a:ext cx="4065537" cy="646331"/>
          </a:xfrm>
          <a:prstGeom prst="rect">
            <a:avLst/>
          </a:prstGeom>
          <a:noFill/>
        </p:spPr>
        <p:txBody>
          <a:bodyPr wrap="none" rtlCol="0">
            <a:spAutoFit/>
          </a:bodyPr>
          <a:lstStyle/>
          <a:p>
            <a:r>
              <a:rPr lang="en-GB" dirty="0" smtClean="0"/>
              <a:t>Panama….different….not so much</a:t>
            </a:r>
          </a:p>
          <a:p>
            <a:r>
              <a:rPr lang="en-GB" dirty="0" smtClean="0"/>
              <a:t>Occupied as created by USA </a:t>
            </a:r>
            <a:endParaRPr lang="en-GB" dirty="0"/>
          </a:p>
        </p:txBody>
      </p:sp>
      <p:sp>
        <p:nvSpPr>
          <p:cNvPr id="17" name="TextBox 16"/>
          <p:cNvSpPr txBox="1"/>
          <p:nvPr/>
        </p:nvSpPr>
        <p:spPr>
          <a:xfrm>
            <a:off x="8055426" y="4920343"/>
            <a:ext cx="4136573" cy="646331"/>
          </a:xfrm>
          <a:prstGeom prst="rect">
            <a:avLst/>
          </a:prstGeom>
          <a:noFill/>
        </p:spPr>
        <p:txBody>
          <a:bodyPr wrap="square" rtlCol="0">
            <a:spAutoFit/>
          </a:bodyPr>
          <a:lstStyle/>
          <a:p>
            <a:r>
              <a:rPr lang="en-GB" dirty="0" smtClean="0"/>
              <a:t>Mexico dominated by pro US Dictator Porfirio and calm..for now</a:t>
            </a:r>
            <a:endParaRPr lang="en-GB" dirty="0"/>
          </a:p>
        </p:txBody>
      </p:sp>
      <p:sp>
        <p:nvSpPr>
          <p:cNvPr id="18" name="TextBox 17"/>
          <p:cNvSpPr txBox="1"/>
          <p:nvPr/>
        </p:nvSpPr>
        <p:spPr>
          <a:xfrm>
            <a:off x="7990114" y="5617029"/>
            <a:ext cx="4278735" cy="646331"/>
          </a:xfrm>
          <a:prstGeom prst="rect">
            <a:avLst/>
          </a:prstGeom>
          <a:noFill/>
        </p:spPr>
        <p:txBody>
          <a:bodyPr wrap="none" rtlCol="0">
            <a:spAutoFit/>
          </a:bodyPr>
          <a:lstStyle/>
          <a:p>
            <a:r>
              <a:rPr lang="en-GB" dirty="0" smtClean="0"/>
              <a:t>Costa Rico…stable, low US presence</a:t>
            </a:r>
          </a:p>
          <a:p>
            <a:r>
              <a:rPr lang="en-GB" dirty="0" smtClean="0"/>
              <a:t>…never occupied</a:t>
            </a:r>
            <a:endParaRPr lang="en-GB" dirty="0"/>
          </a:p>
        </p:txBody>
      </p:sp>
    </p:spTree>
    <p:extLst>
      <p:ext uri="{BB962C8B-B14F-4D97-AF65-F5344CB8AC3E}">
        <p14:creationId xmlns:p14="http://schemas.microsoft.com/office/powerpoint/2010/main" val="297145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8" y="406395"/>
            <a:ext cx="9926184" cy="1280890"/>
          </a:xfrm>
        </p:spPr>
        <p:txBody>
          <a:bodyPr>
            <a:normAutofit fontScale="90000"/>
          </a:bodyPr>
          <a:lstStyle/>
          <a:p>
            <a:r>
              <a:rPr lang="en-GB" dirty="0" smtClean="0"/>
              <a:t>Big Stick and Central America</a:t>
            </a:r>
            <a:br>
              <a:rPr lang="en-GB" dirty="0" smtClean="0"/>
            </a:br>
            <a:r>
              <a:rPr lang="en-GB" dirty="0" smtClean="0"/>
              <a:t>…a history forgotten in US, not in Central America</a:t>
            </a:r>
            <a:endParaRPr lang="en-GB" dirty="0"/>
          </a:p>
        </p:txBody>
      </p:sp>
      <p:pic>
        <p:nvPicPr>
          <p:cNvPr id="4" name="Picture 3"/>
          <p:cNvPicPr>
            <a:picLocks noChangeAspect="1"/>
          </p:cNvPicPr>
          <p:nvPr/>
        </p:nvPicPr>
        <p:blipFill>
          <a:blip r:embed="rId2"/>
          <a:stretch>
            <a:fillRect/>
          </a:stretch>
        </p:blipFill>
        <p:spPr>
          <a:xfrm>
            <a:off x="228600" y="1687286"/>
            <a:ext cx="11963400" cy="5170714"/>
          </a:xfrm>
          <a:prstGeom prst="rect">
            <a:avLst/>
          </a:prstGeom>
        </p:spPr>
      </p:pic>
    </p:spTree>
    <p:extLst>
      <p:ext uri="{BB962C8B-B14F-4D97-AF65-F5344CB8AC3E}">
        <p14:creationId xmlns:p14="http://schemas.microsoft.com/office/powerpoint/2010/main" val="1041083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629" y="0"/>
            <a:ext cx="8911687" cy="1280890"/>
          </a:xfrm>
        </p:spPr>
        <p:txBody>
          <a:bodyPr/>
          <a:lstStyle/>
          <a:p>
            <a:pPr algn="ctr"/>
            <a:r>
              <a:rPr lang="en-GB" dirty="0" smtClean="0"/>
              <a:t>Panama Canal</a:t>
            </a:r>
            <a:endParaRPr lang="en-GB" dirty="0"/>
          </a:p>
        </p:txBody>
      </p:sp>
      <p:sp>
        <p:nvSpPr>
          <p:cNvPr id="3" name="Content Placeholder 2"/>
          <p:cNvSpPr>
            <a:spLocks noGrp="1"/>
          </p:cNvSpPr>
          <p:nvPr>
            <p:ph idx="1"/>
          </p:nvPr>
        </p:nvSpPr>
        <p:spPr>
          <a:xfrm>
            <a:off x="6568214" y="588203"/>
            <a:ext cx="5392558" cy="3777622"/>
          </a:xfrm>
        </p:spPr>
        <p:txBody>
          <a:bodyPr>
            <a:normAutofit fontScale="92500"/>
          </a:bodyPr>
          <a:lstStyle/>
          <a:p>
            <a:pPr marL="0" indent="0">
              <a:buNone/>
            </a:pPr>
            <a:r>
              <a:rPr lang="en-GB" sz="2400" dirty="0" smtClean="0">
                <a:latin typeface="Arial" panose="020B0604020202020204" pitchFamily="34" charset="0"/>
                <a:cs typeface="Arial" panose="020B0604020202020204" pitchFamily="34" charset="0"/>
              </a:rPr>
              <a:t>Reduces mileage from New York to San Francisco from 13,000 to 5,000 miles..</a:t>
            </a:r>
          </a:p>
          <a:p>
            <a:endParaRPr lang="en-GB" dirty="0"/>
          </a:p>
          <a:p>
            <a:pPr marL="0" indent="0">
              <a:buNone/>
            </a:pPr>
            <a:r>
              <a:rPr lang="en-GB" sz="2400" dirty="0" smtClean="0">
                <a:latin typeface="Arial" panose="020B0604020202020204" pitchFamily="34" charset="0"/>
                <a:cs typeface="Arial" panose="020B0604020202020204" pitchFamily="34" charset="0"/>
              </a:rPr>
              <a:t>Canal area within border of Columbia</a:t>
            </a:r>
          </a:p>
          <a:p>
            <a:endParaRPr lang="en-GB" dirty="0"/>
          </a:p>
          <a:p>
            <a:pPr marL="0" indent="0">
              <a:buNone/>
            </a:pPr>
            <a:r>
              <a:rPr lang="en-GB" sz="2400" dirty="0">
                <a:latin typeface="Arial" panose="020B0604020202020204" pitchFamily="34" charset="0"/>
                <a:cs typeface="Arial" panose="020B0604020202020204" pitchFamily="34" charset="0"/>
              </a:rPr>
              <a:t>French complete Suez Canal </a:t>
            </a:r>
            <a:r>
              <a:rPr lang="en-GB" sz="2400" dirty="0" smtClean="0">
                <a:latin typeface="Arial" panose="020B0604020202020204" pitchFamily="34" charset="0"/>
                <a:cs typeface="Arial" panose="020B0604020202020204" pitchFamily="34" charset="0"/>
              </a:rPr>
              <a:t>1881 </a:t>
            </a:r>
            <a:r>
              <a:rPr lang="en-GB" sz="2400" dirty="0">
                <a:latin typeface="Arial" panose="020B0604020202020204" pitchFamily="34" charset="0"/>
                <a:cs typeface="Arial" panose="020B0604020202020204" pitchFamily="34" charset="0"/>
              </a:rPr>
              <a:t>…..contract with Columbians</a:t>
            </a:r>
          </a:p>
          <a:p>
            <a:pPr marL="0" indent="0">
              <a:buNone/>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spend £200m, 20,000 lives lost</a:t>
            </a:r>
          </a:p>
          <a:p>
            <a:pPr marL="0" indent="0">
              <a:buNone/>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Abandon </a:t>
            </a:r>
            <a:r>
              <a:rPr lang="en-GB" sz="2400" dirty="0" smtClean="0">
                <a:latin typeface="Arial" panose="020B0604020202020204" pitchFamily="34" charset="0"/>
                <a:cs typeface="Arial" panose="020B0604020202020204" pitchFamily="34" charset="0"/>
              </a:rPr>
              <a:t>work </a:t>
            </a:r>
            <a:r>
              <a:rPr lang="en-GB" sz="2400" dirty="0">
                <a:latin typeface="Arial" panose="020B0604020202020204" pitchFamily="34" charset="0"/>
                <a:cs typeface="Arial" panose="020B0604020202020204" pitchFamily="34" charset="0"/>
              </a:rPr>
              <a:t>1889</a:t>
            </a:r>
          </a:p>
          <a:p>
            <a:endParaRPr lang="en-GB" dirty="0"/>
          </a:p>
          <a:p>
            <a:endParaRPr lang="en-GB" dirty="0"/>
          </a:p>
        </p:txBody>
      </p:sp>
      <p:sp>
        <p:nvSpPr>
          <p:cNvPr id="6" name="TextBox 5"/>
          <p:cNvSpPr txBox="1"/>
          <p:nvPr/>
        </p:nvSpPr>
        <p:spPr>
          <a:xfrm>
            <a:off x="6515288" y="4434614"/>
            <a:ext cx="5900974" cy="829971"/>
          </a:xfrm>
          <a:prstGeom prst="rect">
            <a:avLst/>
          </a:prstGeom>
          <a:noFill/>
        </p:spPr>
        <p:txBody>
          <a:bodyPr wrap="none" rtlCol="0">
            <a:spAutoFit/>
          </a:bodyPr>
          <a:lstStyle/>
          <a:p>
            <a:pPr defTabSz="457200">
              <a:lnSpc>
                <a:spcPct val="90000"/>
              </a:lnSpc>
              <a:spcBef>
                <a:spcPts val="1000"/>
              </a:spcBef>
              <a:buClr>
                <a:schemeClr val="accent1"/>
              </a:buClr>
            </a:pPr>
            <a:r>
              <a:rPr lang="en-GB" sz="2200" dirty="0">
                <a:solidFill>
                  <a:schemeClr val="tx1">
                    <a:lumMod val="75000"/>
                    <a:lumOff val="25000"/>
                  </a:schemeClr>
                </a:solidFill>
                <a:latin typeface="Arial" panose="020B0604020202020204" pitchFamily="34" charset="0"/>
                <a:cs typeface="Arial" panose="020B0604020202020204" pitchFamily="34" charset="0"/>
              </a:rPr>
              <a:t>Teddy Roosevelt wants 2 ocean navy</a:t>
            </a:r>
          </a:p>
          <a:p>
            <a:pPr defTabSz="457200">
              <a:lnSpc>
                <a:spcPct val="90000"/>
              </a:lnSpc>
              <a:spcBef>
                <a:spcPts val="1000"/>
              </a:spcBef>
              <a:buClr>
                <a:schemeClr val="accent1"/>
              </a:buClr>
            </a:pPr>
            <a:r>
              <a:rPr lang="en-GB" sz="2200" dirty="0">
                <a:solidFill>
                  <a:schemeClr val="tx1">
                    <a:lumMod val="75000"/>
                    <a:lumOff val="25000"/>
                  </a:schemeClr>
                </a:solidFill>
                <a:latin typeface="Arial" panose="020B0604020202020204" pitchFamily="34" charset="0"/>
                <a:cs typeface="Arial" panose="020B0604020202020204" pitchFamily="34" charset="0"/>
              </a:rPr>
              <a:t> </a:t>
            </a:r>
            <a:r>
              <a:rPr lang="en-GB" sz="2200" dirty="0" smtClean="0">
                <a:solidFill>
                  <a:schemeClr val="tx1">
                    <a:lumMod val="75000"/>
                    <a:lumOff val="25000"/>
                  </a:schemeClr>
                </a:solidFill>
                <a:latin typeface="Arial" panose="020B0604020202020204" pitchFamily="34" charset="0"/>
                <a:cs typeface="Arial" panose="020B0604020202020204" pitchFamily="34" charset="0"/>
              </a:rPr>
              <a:t>   …threat </a:t>
            </a:r>
            <a:r>
              <a:rPr lang="en-GB" sz="2200" dirty="0">
                <a:solidFill>
                  <a:schemeClr val="tx1">
                    <a:lumMod val="75000"/>
                    <a:lumOff val="25000"/>
                  </a:schemeClr>
                </a:solidFill>
                <a:latin typeface="Arial" panose="020B0604020202020204" pitchFamily="34" charset="0"/>
                <a:cs typeface="Arial" panose="020B0604020202020204" pitchFamily="34" charset="0"/>
              </a:rPr>
              <a:t>from Japan,,,,victory over Chinese </a:t>
            </a:r>
          </a:p>
        </p:txBody>
      </p:sp>
      <p:sp>
        <p:nvSpPr>
          <p:cNvPr id="7" name="TextBox 6"/>
          <p:cNvSpPr txBox="1"/>
          <p:nvPr/>
        </p:nvSpPr>
        <p:spPr>
          <a:xfrm>
            <a:off x="6287063" y="5239783"/>
            <a:ext cx="5774338" cy="1972848"/>
          </a:xfrm>
          <a:prstGeom prst="rect">
            <a:avLst/>
          </a:prstGeom>
          <a:noFill/>
        </p:spPr>
        <p:txBody>
          <a:bodyPr wrap="none" rtlCol="0">
            <a:spAutoFit/>
          </a:bodyPr>
          <a:lstStyle/>
          <a:p>
            <a:pPr defTabSz="457200">
              <a:lnSpc>
                <a:spcPct val="90000"/>
              </a:lnSpc>
              <a:spcBef>
                <a:spcPts val="1000"/>
              </a:spcBef>
              <a:buClr>
                <a:schemeClr val="accent1"/>
              </a:buClr>
            </a:pPr>
            <a:r>
              <a:rPr lang="en-GB" sz="2200" dirty="0" smtClean="0">
                <a:solidFill>
                  <a:schemeClr val="tx1">
                    <a:lumMod val="75000"/>
                    <a:lumOff val="25000"/>
                  </a:schemeClr>
                </a:solidFill>
                <a:latin typeface="Arial" panose="020B0604020202020204" pitchFamily="34" charset="0"/>
                <a:cs typeface="Arial" panose="020B0604020202020204" pitchFamily="34" charset="0"/>
              </a:rPr>
              <a:t> Negotiates rental agreement with Columbia</a:t>
            </a:r>
            <a:endParaRPr lang="en-GB" sz="2200" dirty="0">
              <a:solidFill>
                <a:schemeClr val="tx1">
                  <a:lumMod val="75000"/>
                  <a:lumOff val="25000"/>
                </a:schemeClr>
              </a:solidFill>
              <a:latin typeface="Arial" panose="020B0604020202020204" pitchFamily="34" charset="0"/>
              <a:cs typeface="Arial" panose="020B0604020202020204" pitchFamily="34" charset="0"/>
            </a:endParaRPr>
          </a:p>
          <a:p>
            <a:pPr defTabSz="457200">
              <a:lnSpc>
                <a:spcPct val="90000"/>
              </a:lnSpc>
              <a:spcBef>
                <a:spcPts val="1000"/>
              </a:spcBef>
              <a:buClr>
                <a:schemeClr val="accent1"/>
              </a:buClr>
            </a:pP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a:solidFill>
                  <a:schemeClr val="tx1">
                    <a:lumMod val="75000"/>
                    <a:lumOff val="25000"/>
                  </a:schemeClr>
                </a:solidFill>
                <a:latin typeface="Arial" panose="020B0604020202020204" pitchFamily="34" charset="0"/>
                <a:cs typeface="Arial" panose="020B0604020202020204" pitchFamily="34" charset="0"/>
              </a:rPr>
              <a:t>rejected by Columbian Senate</a:t>
            </a:r>
          </a:p>
          <a:p>
            <a:pPr defTabSz="457200">
              <a:lnSpc>
                <a:spcPct val="90000"/>
              </a:lnSpc>
              <a:spcBef>
                <a:spcPts val="1000"/>
              </a:spcBef>
              <a:buClr>
                <a:schemeClr val="accent1"/>
              </a:buClr>
            </a:pPr>
            <a:r>
              <a:rPr lang="en-GB" sz="2200" dirty="0" smtClean="0">
                <a:solidFill>
                  <a:schemeClr val="tx1">
                    <a:lumMod val="75000"/>
                    <a:lumOff val="25000"/>
                  </a:schemeClr>
                </a:solidFill>
                <a:latin typeface="Arial" panose="020B0604020202020204" pitchFamily="34" charset="0"/>
                <a:cs typeface="Arial" panose="020B0604020202020204" pitchFamily="34" charset="0"/>
              </a:rPr>
              <a:t>    .. Rebels in “Panama” offer zone to USA</a:t>
            </a:r>
          </a:p>
          <a:p>
            <a:pPr defTabSz="457200">
              <a:lnSpc>
                <a:spcPct val="90000"/>
              </a:lnSpc>
              <a:spcBef>
                <a:spcPts val="1000"/>
              </a:spcBef>
              <a:buClr>
                <a:schemeClr val="accent1"/>
              </a:buClr>
            </a:pPr>
            <a:r>
              <a:rPr lang="en-GB" sz="2200" dirty="0">
                <a:solidFill>
                  <a:schemeClr val="tx1">
                    <a:lumMod val="75000"/>
                    <a:lumOff val="25000"/>
                  </a:schemeClr>
                </a:solidFill>
                <a:latin typeface="Arial" panose="020B0604020202020204" pitchFamily="34" charset="0"/>
                <a:cs typeface="Arial" panose="020B0604020202020204" pitchFamily="34" charset="0"/>
              </a:rPr>
              <a:t> </a:t>
            </a:r>
            <a:r>
              <a:rPr lang="en-GB" sz="2200" dirty="0" smtClean="0">
                <a:solidFill>
                  <a:schemeClr val="tx1">
                    <a:lumMod val="75000"/>
                    <a:lumOff val="25000"/>
                  </a:schemeClr>
                </a:solidFill>
                <a:latin typeface="Arial" panose="020B0604020202020204" pitchFamily="34" charset="0"/>
                <a:cs typeface="Arial" panose="020B0604020202020204" pitchFamily="34" charset="0"/>
              </a:rPr>
              <a:t>      Columbia sends army and navy to crush</a:t>
            </a:r>
            <a:endParaRPr lang="en-GB" dirty="0" smtClean="0"/>
          </a:p>
          <a:p>
            <a:endParaRPr lang="en-GB" dirty="0"/>
          </a:p>
        </p:txBody>
      </p:sp>
      <p:pic>
        <p:nvPicPr>
          <p:cNvPr id="8" name="Picture 7"/>
          <p:cNvPicPr>
            <a:picLocks noChangeAspect="1"/>
          </p:cNvPicPr>
          <p:nvPr/>
        </p:nvPicPr>
        <p:blipFill>
          <a:blip r:embed="rId2"/>
          <a:stretch>
            <a:fillRect/>
          </a:stretch>
        </p:blipFill>
        <p:spPr>
          <a:xfrm>
            <a:off x="0" y="934010"/>
            <a:ext cx="5995465" cy="5782475"/>
          </a:xfrm>
          <a:prstGeom prst="rect">
            <a:avLst/>
          </a:prstGeom>
        </p:spPr>
      </p:pic>
      <p:sp>
        <p:nvSpPr>
          <p:cNvPr id="9" name="Rectangle 8"/>
          <p:cNvSpPr/>
          <p:nvPr/>
        </p:nvSpPr>
        <p:spPr>
          <a:xfrm rot="18831883">
            <a:off x="3439279" y="3590926"/>
            <a:ext cx="859972" cy="5767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2265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868" y="275767"/>
            <a:ext cx="8911687" cy="1280890"/>
          </a:xfrm>
        </p:spPr>
        <p:txBody>
          <a:bodyPr/>
          <a:lstStyle/>
          <a:p>
            <a:pPr algn="ctr"/>
            <a:r>
              <a:rPr lang="en-GB" dirty="0" smtClean="0"/>
              <a:t>Panama Canal</a:t>
            </a:r>
            <a:endParaRPr lang="en-GB" dirty="0"/>
          </a:p>
        </p:txBody>
      </p:sp>
      <p:pic>
        <p:nvPicPr>
          <p:cNvPr id="819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32" y="968829"/>
            <a:ext cx="6680654" cy="6041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48804" y="1127138"/>
            <a:ext cx="5076496"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US sends and marines </a:t>
            </a:r>
          </a:p>
          <a:p>
            <a:r>
              <a:rPr lang="en-GB" sz="2400" dirty="0" smtClean="0">
                <a:latin typeface="Arial" panose="020B0604020202020204" pitchFamily="34" charset="0"/>
                <a:cs typeface="Arial" panose="020B0604020202020204" pitchFamily="34" charset="0"/>
              </a:rPr>
              <a:t>…Columbia backs down</a:t>
            </a:r>
          </a:p>
          <a:p>
            <a:r>
              <a:rPr lang="en-GB" sz="2400" dirty="0" smtClean="0">
                <a:latin typeface="Arial" panose="020B0604020202020204" pitchFamily="34" charset="0"/>
                <a:cs typeface="Arial" panose="020B0604020202020204" pitchFamily="34" charset="0"/>
              </a:rPr>
              <a:t>….accepts Panama independence</a:t>
            </a:r>
          </a:p>
        </p:txBody>
      </p:sp>
      <p:sp>
        <p:nvSpPr>
          <p:cNvPr id="7" name="TextBox 6"/>
          <p:cNvSpPr txBox="1"/>
          <p:nvPr/>
        </p:nvSpPr>
        <p:spPr>
          <a:xfrm>
            <a:off x="6842723" y="2732918"/>
            <a:ext cx="5580994"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US </a:t>
            </a:r>
            <a:r>
              <a:rPr lang="en-GB" sz="2400" dirty="0" smtClean="0">
                <a:latin typeface="Arial" panose="020B0604020202020204" pitchFamily="34" charset="0"/>
                <a:cs typeface="Arial" panose="020B0604020202020204" pitchFamily="34" charset="0"/>
              </a:rPr>
              <a:t>secures: </a:t>
            </a:r>
            <a:r>
              <a:rPr lang="en-GB" sz="2400" dirty="0">
                <a:latin typeface="Arial" panose="020B0604020202020204" pitchFamily="34" charset="0"/>
                <a:cs typeface="Arial" panose="020B0604020202020204" pitchFamily="34" charset="0"/>
              </a:rPr>
              <a:t>“indefinite lease” with </a:t>
            </a:r>
            <a:r>
              <a:rPr lang="en-GB" sz="2400" dirty="0" smtClean="0">
                <a:latin typeface="Arial" panose="020B0604020202020204" pitchFamily="34" charset="0"/>
                <a:cs typeface="Arial" panose="020B0604020202020204" pitchFamily="34" charset="0"/>
              </a:rPr>
              <a:t>Panama </a:t>
            </a:r>
            <a:r>
              <a:rPr lang="en-GB" sz="2400" dirty="0">
                <a:latin typeface="Arial" panose="020B0604020202020204" pitchFamily="34" charset="0"/>
                <a:cs typeface="Arial" panose="020B0604020202020204" pitchFamily="34" charset="0"/>
              </a:rPr>
              <a:t>….rights to operate </a:t>
            </a:r>
            <a:r>
              <a:rPr lang="en-GB" sz="2400" dirty="0" smtClean="0">
                <a:latin typeface="Arial" panose="020B0604020202020204" pitchFamily="34" charset="0"/>
                <a:cs typeface="Arial" panose="020B0604020202020204" pitchFamily="34" charset="0"/>
              </a:rPr>
              <a:t>Canal +occupy </a:t>
            </a:r>
            <a:r>
              <a:rPr lang="en-GB" sz="2400" dirty="0">
                <a:latin typeface="Arial" panose="020B0604020202020204" pitchFamily="34" charset="0"/>
                <a:cs typeface="Arial" panose="020B0604020202020204" pitchFamily="34" charset="0"/>
              </a:rPr>
              <a:t>and control  bordering district</a:t>
            </a:r>
          </a:p>
          <a:p>
            <a:r>
              <a:rPr lang="en-GB" sz="2400" dirty="0">
                <a:latin typeface="Arial" panose="020B0604020202020204" pitchFamily="34" charset="0"/>
                <a:cs typeface="Arial" panose="020B0604020202020204" pitchFamily="34" charset="0"/>
              </a:rPr>
              <a:t>….Restarts construction 1903</a:t>
            </a:r>
          </a:p>
        </p:txBody>
      </p:sp>
      <p:sp>
        <p:nvSpPr>
          <p:cNvPr id="10" name="Rectangle 9"/>
          <p:cNvSpPr/>
          <p:nvPr/>
        </p:nvSpPr>
        <p:spPr>
          <a:xfrm>
            <a:off x="6701844" y="5100173"/>
            <a:ext cx="6096000" cy="1200329"/>
          </a:xfrm>
          <a:prstGeom prst="rect">
            <a:avLst/>
          </a:prstGeom>
        </p:spPr>
        <p:txBody>
          <a:bodyPr>
            <a:spAutoFit/>
          </a:bodyPr>
          <a:lstStyle/>
          <a:p>
            <a:r>
              <a:rPr lang="en-GB" dirty="0" smtClean="0">
                <a:solidFill>
                  <a:srgbClr val="202122"/>
                </a:solidFill>
                <a:latin typeface="Arial" panose="020B0604020202020204" pitchFamily="34" charset="0"/>
              </a:rPr>
              <a:t>“</a:t>
            </a:r>
            <a:r>
              <a:rPr lang="en-GB" sz="2400" dirty="0">
                <a:latin typeface="Arial" panose="020B0604020202020204" pitchFamily="34" charset="0"/>
                <a:cs typeface="Arial" panose="020B0604020202020204" pitchFamily="34" charset="0"/>
              </a:rPr>
              <a:t>I took the Isthmus, started the canal and then left Congress not to debate the canal, but to debate me." </a:t>
            </a:r>
          </a:p>
        </p:txBody>
      </p:sp>
    </p:spTree>
    <p:extLst>
      <p:ext uri="{BB962C8B-B14F-4D97-AF65-F5344CB8AC3E}">
        <p14:creationId xmlns:p14="http://schemas.microsoft.com/office/powerpoint/2010/main" val="25429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984" y="-150829"/>
            <a:ext cx="10371219" cy="1706252"/>
          </a:xfrm>
        </p:spPr>
        <p:txBody>
          <a:bodyPr>
            <a:normAutofit fontScale="90000"/>
          </a:bodyPr>
          <a:lstStyle/>
          <a:p>
            <a:r>
              <a:rPr lang="en-GB" dirty="0" smtClean="0"/>
              <a:t>                     Canal opens 1914</a:t>
            </a:r>
            <a:br>
              <a:rPr lang="en-GB" dirty="0" smtClean="0"/>
            </a:br>
            <a:r>
              <a:rPr lang="en-GB" dirty="0" smtClean="0"/>
              <a:t>…50 locks, one new lake, 5,000 lives lost by US (10,000 by French cost $500 million, (£12Bn today) </a:t>
            </a:r>
            <a:endParaRPr lang="en-GB" dirty="0"/>
          </a:p>
        </p:txBody>
      </p:sp>
      <p:pic>
        <p:nvPicPr>
          <p:cNvPr id="3" name="Picture 2"/>
          <p:cNvPicPr>
            <a:picLocks noChangeAspect="1"/>
          </p:cNvPicPr>
          <p:nvPr/>
        </p:nvPicPr>
        <p:blipFill>
          <a:blip r:embed="rId2"/>
          <a:stretch>
            <a:fillRect/>
          </a:stretch>
        </p:blipFill>
        <p:spPr>
          <a:xfrm>
            <a:off x="584462" y="1602558"/>
            <a:ext cx="11607538" cy="5165888"/>
          </a:xfrm>
          <a:prstGeom prst="rect">
            <a:avLst/>
          </a:prstGeom>
        </p:spPr>
      </p:pic>
    </p:spTree>
    <p:extLst>
      <p:ext uri="{BB962C8B-B14F-4D97-AF65-F5344CB8AC3E}">
        <p14:creationId xmlns:p14="http://schemas.microsoft.com/office/powerpoint/2010/main" val="1842372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889" y="180490"/>
            <a:ext cx="8911687" cy="942140"/>
          </a:xfrm>
        </p:spPr>
        <p:txBody>
          <a:bodyPr/>
          <a:lstStyle/>
          <a:p>
            <a:pPr algn="ctr"/>
            <a:r>
              <a:rPr lang="en-GB" dirty="0" smtClean="0"/>
              <a:t>Great White Fleet 1907/1909</a:t>
            </a:r>
            <a:endParaRPr lang="en-GB" dirty="0"/>
          </a:p>
        </p:txBody>
      </p:sp>
      <p:pic>
        <p:nvPicPr>
          <p:cNvPr id="4098" name="Picture 2" descr="https://upload.wikimedia.org/wikipedia/commons/thumb/c/c9/Great_white_fleet_map.svg/350px-Great_white_fleet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99" y="1466662"/>
            <a:ext cx="6657427" cy="539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26942" y="3259479"/>
            <a:ext cx="4665058"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TR wants </a:t>
            </a:r>
            <a:r>
              <a:rPr lang="en-GB" sz="2400" dirty="0" smtClean="0">
                <a:latin typeface="Arial" panose="020B0604020202020204" pitchFamily="34" charset="0"/>
                <a:cs typeface="Arial" panose="020B0604020202020204" pitchFamily="34" charset="0"/>
              </a:rPr>
              <a:t>show off US  to world</a:t>
            </a:r>
          </a:p>
          <a:p>
            <a:r>
              <a:rPr lang="en-GB" sz="2400" dirty="0" smtClean="0">
                <a:latin typeface="Arial" panose="020B0604020202020204" pitchFamily="34" charset="0"/>
                <a:cs typeface="Arial" panose="020B0604020202020204" pitchFamily="34" charset="0"/>
              </a:rPr>
              <a:t>….and intimidate Japanese</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7627530" y="4399532"/>
            <a:ext cx="4564470" cy="830997"/>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Fleet </a:t>
            </a:r>
            <a:r>
              <a:rPr lang="en-GB" sz="2400" dirty="0">
                <a:latin typeface="Arial" panose="020B0604020202020204" pitchFamily="34" charset="0"/>
                <a:cs typeface="Arial" panose="020B0604020202020204" pitchFamily="34" charset="0"/>
              </a:rPr>
              <a:t>of 16 </a:t>
            </a:r>
            <a:r>
              <a:rPr lang="en-GB" sz="2400" dirty="0" smtClean="0">
                <a:latin typeface="Arial" panose="020B0604020202020204" pitchFamily="34" charset="0"/>
                <a:cs typeface="Arial" panose="020B0604020202020204" pitchFamily="34" charset="0"/>
              </a:rPr>
              <a:t>battleships, 10 cruisers </a:t>
            </a:r>
            <a:r>
              <a:rPr lang="en-GB" sz="2400" dirty="0">
                <a:latin typeface="Arial" panose="020B0604020202020204" pitchFamily="34" charset="0"/>
                <a:cs typeface="Arial" panose="020B0604020202020204" pitchFamily="34" charset="0"/>
              </a:rPr>
              <a:t>world tour</a:t>
            </a:r>
          </a:p>
        </p:txBody>
      </p:sp>
      <p:sp>
        <p:nvSpPr>
          <p:cNvPr id="7" name="TextBox 6"/>
          <p:cNvSpPr txBox="1"/>
          <p:nvPr/>
        </p:nvSpPr>
        <p:spPr>
          <a:xfrm>
            <a:off x="7098382" y="908498"/>
            <a:ext cx="5093617"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1905 Japan </a:t>
            </a:r>
            <a:r>
              <a:rPr lang="en-GB" sz="2400" dirty="0">
                <a:latin typeface="Arial" panose="020B0604020202020204" pitchFamily="34" charset="0"/>
                <a:cs typeface="Arial" panose="020B0604020202020204" pitchFamily="34" charset="0"/>
              </a:rPr>
              <a:t>victory over Russia</a:t>
            </a:r>
          </a:p>
          <a:p>
            <a:r>
              <a:rPr lang="en-GB" sz="2400" dirty="0" smtClean="0">
                <a:latin typeface="Arial" panose="020B0604020202020204" pitchFamily="34" charset="0"/>
                <a:cs typeface="Arial" panose="020B0604020202020204" pitchFamily="34" charset="0"/>
              </a:rPr>
              <a:t>…US intermediary for peace</a:t>
            </a:r>
          </a:p>
          <a:p>
            <a:r>
              <a:rPr lang="en-GB" sz="2400" dirty="0" smtClean="0">
                <a:latin typeface="Arial" panose="020B0604020202020204" pitchFamily="34" charset="0"/>
                <a:cs typeface="Arial" panose="020B0604020202020204" pitchFamily="34" charset="0"/>
              </a:rPr>
              <a:t>…First US world intervention    ….TR Nobel Prize</a:t>
            </a:r>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1575164" y="991034"/>
            <a:ext cx="5420074"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Great White Fleet round the world tour</a:t>
            </a: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7630510" y="5402441"/>
            <a:ext cx="4887311"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Friendly visits : message delivered</a:t>
            </a:r>
          </a:p>
          <a:p>
            <a:r>
              <a:rPr lang="en-GB" sz="2400" dirty="0" smtClean="0">
                <a:latin typeface="Arial" panose="020B0604020202020204" pitchFamily="34" charset="0"/>
                <a:cs typeface="Arial" panose="020B0604020202020204" pitchFamily="34" charset="0"/>
              </a:rPr>
              <a:t>……US </a:t>
            </a:r>
            <a:r>
              <a:rPr lang="en-GB" sz="2400" dirty="0">
                <a:latin typeface="Arial" panose="020B0604020202020204" pitchFamily="34" charset="0"/>
                <a:cs typeface="Arial" panose="020B0604020202020204" pitchFamily="34" charset="0"/>
              </a:rPr>
              <a:t>has arrived</a:t>
            </a: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Stick” is very powerful</a:t>
            </a:r>
          </a:p>
        </p:txBody>
      </p:sp>
      <p:sp>
        <p:nvSpPr>
          <p:cNvPr id="8" name="TextBox 7"/>
          <p:cNvSpPr txBox="1"/>
          <p:nvPr/>
        </p:nvSpPr>
        <p:spPr>
          <a:xfrm>
            <a:off x="7362335" y="2592371"/>
            <a:ext cx="499848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Japan the rising power…challenge </a:t>
            </a:r>
          </a:p>
        </p:txBody>
      </p:sp>
    </p:spTree>
    <p:extLst>
      <p:ext uri="{BB962C8B-B14F-4D97-AF65-F5344CB8AC3E}">
        <p14:creationId xmlns:p14="http://schemas.microsoft.com/office/powerpoint/2010/main" val="305046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610" y="298185"/>
            <a:ext cx="8911687" cy="1280890"/>
          </a:xfrm>
        </p:spPr>
        <p:txBody>
          <a:bodyPr/>
          <a:lstStyle/>
          <a:p>
            <a:pPr algn="ctr"/>
            <a:r>
              <a:rPr lang="en-GB" dirty="0" smtClean="0"/>
              <a:t>Talk 24: The Progressives</a:t>
            </a:r>
            <a:endParaRPr lang="en-GB" dirty="0"/>
          </a:p>
        </p:txBody>
      </p:sp>
      <p:sp>
        <p:nvSpPr>
          <p:cNvPr id="3" name="Content Placeholder 2"/>
          <p:cNvSpPr>
            <a:spLocks noGrp="1"/>
          </p:cNvSpPr>
          <p:nvPr>
            <p:ph idx="1"/>
          </p:nvPr>
        </p:nvSpPr>
        <p:spPr>
          <a:xfrm>
            <a:off x="1392626" y="1124168"/>
            <a:ext cx="10613446" cy="5733832"/>
          </a:xfrm>
        </p:spPr>
        <p:txBody>
          <a:bodyPr>
            <a:normAutofit/>
          </a:bodyPr>
          <a:lstStyle/>
          <a:p>
            <a:r>
              <a:rPr lang="en-GB" sz="2400" dirty="0" smtClean="0">
                <a:latin typeface="Arial" panose="020B0604020202020204" pitchFamily="34" charset="0"/>
                <a:cs typeface="Arial" panose="020B0604020202020204" pitchFamily="34" charset="0"/>
              </a:rPr>
              <a:t>Presidential Election of 1900 </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The Republican Progressives (1901-1912)</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Panic of 1907</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Taft Transition &amp; election of 1912</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Woodrow Wilson and “Scientific Government (1912-1916)</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Suffragettes: rise of the women</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373866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21" y="0"/>
            <a:ext cx="11026588" cy="1796527"/>
          </a:xfrm>
        </p:spPr>
        <p:txBody>
          <a:bodyPr>
            <a:normAutofit/>
          </a:bodyPr>
          <a:lstStyle/>
          <a:p>
            <a:pPr algn="ctr"/>
            <a:r>
              <a:rPr lang="en-GB" dirty="0" smtClean="0"/>
              <a:t>The Great White Fleet: US world naval power, 3</a:t>
            </a:r>
            <a:r>
              <a:rPr lang="en-GB" baseline="30000" dirty="0" smtClean="0"/>
              <a:t>rd</a:t>
            </a:r>
            <a:r>
              <a:rPr lang="en-GB" dirty="0" smtClean="0"/>
              <a:t> strongest: ultimate “big stick”</a:t>
            </a:r>
            <a:br>
              <a:rPr lang="en-GB" dirty="0" smtClean="0"/>
            </a:br>
            <a:r>
              <a:rPr lang="en-GB" dirty="0" smtClean="0"/>
              <a:t>…...</a:t>
            </a:r>
            <a:endParaRPr lang="en-GB" dirty="0"/>
          </a:p>
        </p:txBody>
      </p:sp>
      <p:pic>
        <p:nvPicPr>
          <p:cNvPr id="4" name="Picture 3"/>
          <p:cNvPicPr>
            <a:picLocks noChangeAspect="1"/>
          </p:cNvPicPr>
          <p:nvPr/>
        </p:nvPicPr>
        <p:blipFill>
          <a:blip r:embed="rId2"/>
          <a:stretch>
            <a:fillRect/>
          </a:stretch>
        </p:blipFill>
        <p:spPr>
          <a:xfrm>
            <a:off x="192055" y="1271752"/>
            <a:ext cx="5468515" cy="5673333"/>
          </a:xfrm>
          <a:prstGeom prst="rect">
            <a:avLst/>
          </a:prstGeom>
        </p:spPr>
      </p:pic>
      <p:pic>
        <p:nvPicPr>
          <p:cNvPr id="5" name="Picture 4"/>
          <p:cNvPicPr>
            <a:picLocks noChangeAspect="1"/>
          </p:cNvPicPr>
          <p:nvPr/>
        </p:nvPicPr>
        <p:blipFill>
          <a:blip r:embed="rId3"/>
          <a:stretch>
            <a:fillRect/>
          </a:stretch>
        </p:blipFill>
        <p:spPr>
          <a:xfrm>
            <a:off x="5802087" y="1313793"/>
            <a:ext cx="6215742" cy="5620407"/>
          </a:xfrm>
          <a:prstGeom prst="rect">
            <a:avLst/>
          </a:prstGeom>
        </p:spPr>
      </p:pic>
    </p:spTree>
    <p:extLst>
      <p:ext uri="{BB962C8B-B14F-4D97-AF65-F5344CB8AC3E}">
        <p14:creationId xmlns:p14="http://schemas.microsoft.com/office/powerpoint/2010/main" val="32631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241" y="2334574"/>
            <a:ext cx="11029361" cy="2869021"/>
          </a:xfrm>
        </p:spPr>
        <p:txBody>
          <a:bodyPr>
            <a:normAutofit/>
          </a:bodyPr>
          <a:lstStyle/>
          <a:p>
            <a:pPr algn="ctr"/>
            <a:r>
              <a:rPr lang="en-GB" dirty="0" smtClean="0"/>
              <a:t>US Destiny about to be challenged</a:t>
            </a:r>
            <a:br>
              <a:rPr lang="en-GB" dirty="0" smtClean="0"/>
            </a:br>
            <a:r>
              <a:rPr lang="en-GB" dirty="0" smtClean="0"/>
              <a:t>…from an unexpected place</a:t>
            </a:r>
            <a:br>
              <a:rPr lang="en-GB" dirty="0" smtClean="0"/>
            </a:br>
            <a:r>
              <a:rPr lang="en-GB" dirty="0" smtClean="0"/>
              <a:t>….fragility of </a:t>
            </a:r>
            <a:r>
              <a:rPr lang="en-GB" smtClean="0"/>
              <a:t>financial system</a:t>
            </a:r>
            <a:r>
              <a:rPr lang="en-GB" dirty="0" smtClean="0"/>
              <a:t/>
            </a:r>
            <a:br>
              <a:rPr lang="en-GB" dirty="0" smtClean="0"/>
            </a:br>
            <a:endParaRPr lang="en-GB" dirty="0"/>
          </a:p>
        </p:txBody>
      </p:sp>
    </p:spTree>
    <p:extLst>
      <p:ext uri="{BB962C8B-B14F-4D97-AF65-F5344CB8AC3E}">
        <p14:creationId xmlns:p14="http://schemas.microsoft.com/office/powerpoint/2010/main" val="1704112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821" y="3175286"/>
            <a:ext cx="8911687" cy="1280890"/>
          </a:xfrm>
        </p:spPr>
        <p:txBody>
          <a:bodyPr/>
          <a:lstStyle/>
          <a:p>
            <a:pPr algn="ctr"/>
            <a:r>
              <a:rPr lang="en-GB" dirty="0" smtClean="0"/>
              <a:t>US election of 1900</a:t>
            </a:r>
            <a:endParaRPr lang="en-GB" dirty="0"/>
          </a:p>
        </p:txBody>
      </p:sp>
    </p:spTree>
    <p:extLst>
      <p:ext uri="{BB962C8B-B14F-4D97-AF65-F5344CB8AC3E}">
        <p14:creationId xmlns:p14="http://schemas.microsoft.com/office/powerpoint/2010/main" val="2999100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739" y="194452"/>
            <a:ext cx="8911687" cy="1280890"/>
          </a:xfrm>
        </p:spPr>
        <p:txBody>
          <a:bodyPr/>
          <a:lstStyle/>
          <a:p>
            <a:pPr algn="ctr"/>
            <a:r>
              <a:rPr lang="en-GB" dirty="0" smtClean="0"/>
              <a:t>US Political situation 1900</a:t>
            </a:r>
            <a:endParaRPr lang="en-GB" dirty="0"/>
          </a:p>
        </p:txBody>
      </p:sp>
      <p:sp>
        <p:nvSpPr>
          <p:cNvPr id="3" name="Content Placeholder 2"/>
          <p:cNvSpPr>
            <a:spLocks noGrp="1"/>
          </p:cNvSpPr>
          <p:nvPr>
            <p:ph idx="1"/>
          </p:nvPr>
        </p:nvSpPr>
        <p:spPr>
          <a:xfrm>
            <a:off x="914400" y="1408246"/>
            <a:ext cx="11890955" cy="5678354"/>
          </a:xfrm>
        </p:spPr>
        <p:txBody>
          <a:bodyPr>
            <a:normAutofit/>
          </a:bodyPr>
          <a:lstStyle/>
          <a:p>
            <a:r>
              <a:rPr lang="en-GB" sz="2800" dirty="0" smtClean="0">
                <a:latin typeface="Arial" panose="020B0604020202020204" pitchFamily="34" charset="0"/>
                <a:cs typeface="Arial" panose="020B0604020202020204" pitchFamily="34" charset="0"/>
              </a:rPr>
              <a:t>Economy recovering…Silver issue irrelevant, farms prosperous</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Surge in patriotism: triumphant in war with Spain</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Reconstruction dead. White Supremacy and Democrats rule South</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Public anger at monopolies, power of trusts, inequality…yellow press</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Rising levels of revulsion about war in Philippines</a:t>
            </a:r>
            <a:endParaRPr lang="en-GB" dirty="0"/>
          </a:p>
          <a:p>
            <a:endParaRPr lang="en-GB" dirty="0" smtClean="0"/>
          </a:p>
          <a:p>
            <a:pPr marL="0" indent="0">
              <a:buNone/>
            </a:pPr>
            <a:endParaRPr lang="en-GB" dirty="0" smtClean="0"/>
          </a:p>
          <a:p>
            <a:endParaRPr lang="en-GB" dirty="0"/>
          </a:p>
          <a:p>
            <a:endParaRPr lang="en-GB" dirty="0" smtClean="0"/>
          </a:p>
          <a:p>
            <a:pPr marL="0" indent="0">
              <a:buNone/>
            </a:pPr>
            <a:endParaRPr lang="en-GB" dirty="0" smtClean="0"/>
          </a:p>
          <a:p>
            <a:endParaRPr lang="en-GB" dirty="0"/>
          </a:p>
          <a:p>
            <a:endParaRPr lang="en-GB" dirty="0" smtClean="0"/>
          </a:p>
          <a:p>
            <a:pPr lvl="1"/>
            <a:endParaRPr lang="en-GB" dirty="0"/>
          </a:p>
        </p:txBody>
      </p:sp>
    </p:spTree>
    <p:extLst>
      <p:ext uri="{BB962C8B-B14F-4D97-AF65-F5344CB8AC3E}">
        <p14:creationId xmlns:p14="http://schemas.microsoft.com/office/powerpoint/2010/main" val="41389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013" y="249206"/>
            <a:ext cx="8911687" cy="1280890"/>
          </a:xfrm>
        </p:spPr>
        <p:txBody>
          <a:bodyPr/>
          <a:lstStyle/>
          <a:p>
            <a:pPr algn="ctr"/>
            <a:r>
              <a:rPr lang="en-GB" dirty="0" smtClean="0"/>
              <a:t>Democrats</a:t>
            </a:r>
            <a:endParaRPr lang="en-GB" dirty="0"/>
          </a:p>
        </p:txBody>
      </p:sp>
      <p:sp>
        <p:nvSpPr>
          <p:cNvPr id="3" name="Content Placeholder 2"/>
          <p:cNvSpPr>
            <a:spLocks noGrp="1"/>
          </p:cNvSpPr>
          <p:nvPr>
            <p:ph idx="1"/>
          </p:nvPr>
        </p:nvSpPr>
        <p:spPr>
          <a:xfrm>
            <a:off x="531656" y="1206625"/>
            <a:ext cx="11807537" cy="6047509"/>
          </a:xfrm>
        </p:spPr>
        <p:txBody>
          <a:bodyPr>
            <a:normAutofit/>
          </a:bodyPr>
          <a:lstStyle/>
          <a:p>
            <a:r>
              <a:rPr lang="en-GB" sz="2600" dirty="0" smtClean="0">
                <a:latin typeface="Arial" panose="020B0604020202020204" pitchFamily="34" charset="0"/>
                <a:cs typeface="Arial" panose="020B0604020202020204" pitchFamily="34" charset="0"/>
              </a:rPr>
              <a:t>Origins</a:t>
            </a:r>
          </a:p>
          <a:p>
            <a:pPr lvl="2"/>
            <a:r>
              <a:rPr lang="en-GB" sz="2600" dirty="0">
                <a:latin typeface="Arial" panose="020B0604020202020204" pitchFamily="34" charset="0"/>
                <a:cs typeface="Arial" panose="020B0604020202020204" pitchFamily="34" charset="0"/>
              </a:rPr>
              <a:t>Founded 1830’s by Andrew Jackson as “Party of Common (White) Man</a:t>
            </a:r>
          </a:p>
          <a:p>
            <a:pPr lvl="2"/>
            <a:r>
              <a:rPr lang="en-GB" sz="2600" dirty="0">
                <a:latin typeface="Arial" panose="020B0604020202020204" pitchFamily="34" charset="0"/>
                <a:cs typeface="Arial" panose="020B0604020202020204" pitchFamily="34" charset="0"/>
              </a:rPr>
              <a:t>Splits </a:t>
            </a:r>
            <a:r>
              <a:rPr lang="en-GB" sz="2600" dirty="0" smtClean="0">
                <a:latin typeface="Arial" panose="020B0604020202020204" pitchFamily="34" charset="0"/>
                <a:cs typeface="Arial" panose="020B0604020202020204" pitchFamily="34" charset="0"/>
              </a:rPr>
              <a:t>1850’s</a:t>
            </a:r>
            <a:endParaRPr lang="en-GB" sz="2600" dirty="0">
              <a:latin typeface="Arial" panose="020B0604020202020204" pitchFamily="34" charset="0"/>
              <a:cs typeface="Arial" panose="020B0604020202020204" pitchFamily="34" charset="0"/>
            </a:endParaRPr>
          </a:p>
          <a:p>
            <a:pPr lvl="3"/>
            <a:r>
              <a:rPr lang="en-GB" sz="2400" dirty="0">
                <a:latin typeface="Arial" panose="020B0604020202020204" pitchFamily="34" charset="0"/>
                <a:cs typeface="Arial" panose="020B0604020202020204" pitchFamily="34" charset="0"/>
              </a:rPr>
              <a:t>Southern Democrats: White supremacy, end reconstruction, lower tariff</a:t>
            </a:r>
          </a:p>
          <a:p>
            <a:pPr lvl="3"/>
            <a:r>
              <a:rPr lang="en-GB" sz="2400" dirty="0">
                <a:latin typeface="Arial" panose="020B0604020202020204" pitchFamily="34" charset="0"/>
                <a:cs typeface="Arial" panose="020B0604020202020204" pitchFamily="34" charset="0"/>
              </a:rPr>
              <a:t>Northern Democrats: Big Cities, Irish &amp; German immigrants</a:t>
            </a:r>
          </a:p>
          <a:p>
            <a:r>
              <a:rPr lang="en-GB" sz="2600" dirty="0" smtClean="0">
                <a:latin typeface="Arial" panose="020B0604020202020204" pitchFamily="34" charset="0"/>
                <a:cs typeface="Arial" panose="020B0604020202020204" pitchFamily="34" charset="0"/>
              </a:rPr>
              <a:t>By </a:t>
            </a:r>
            <a:r>
              <a:rPr lang="en-GB" sz="2600" dirty="0">
                <a:latin typeface="Arial" panose="020B0604020202020204" pitchFamily="34" charset="0"/>
                <a:cs typeface="Arial" panose="020B0604020202020204" pitchFamily="34" charset="0"/>
              </a:rPr>
              <a:t>1900</a:t>
            </a:r>
          </a:p>
          <a:p>
            <a:pPr lvl="2"/>
            <a:r>
              <a:rPr lang="en-GB" sz="2600" dirty="0" smtClean="0">
                <a:latin typeface="Arial" panose="020B0604020202020204" pitchFamily="34" charset="0"/>
                <a:cs typeface="Arial" panose="020B0604020202020204" pitchFamily="34" charset="0"/>
              </a:rPr>
              <a:t>Small government…unions threat to American values </a:t>
            </a:r>
          </a:p>
          <a:p>
            <a:pPr lvl="2"/>
            <a:r>
              <a:rPr lang="en-GB" sz="2600" dirty="0" smtClean="0">
                <a:latin typeface="Arial" panose="020B0604020202020204" pitchFamily="34" charset="0"/>
                <a:cs typeface="Arial" panose="020B0604020202020204" pitchFamily="34" charset="0"/>
              </a:rPr>
              <a:t>Sustain White </a:t>
            </a:r>
            <a:r>
              <a:rPr lang="en-GB" sz="2600" dirty="0">
                <a:latin typeface="Arial" panose="020B0604020202020204" pitchFamily="34" charset="0"/>
                <a:cs typeface="Arial" panose="020B0604020202020204" pitchFamily="34" charset="0"/>
              </a:rPr>
              <a:t>S</a:t>
            </a:r>
            <a:r>
              <a:rPr lang="en-GB" sz="2600" dirty="0" smtClean="0">
                <a:latin typeface="Arial" panose="020B0604020202020204" pitchFamily="34" charset="0"/>
                <a:cs typeface="Arial" panose="020B0604020202020204" pitchFamily="34" charset="0"/>
              </a:rPr>
              <a:t>upremacy/ restrict </a:t>
            </a:r>
            <a:r>
              <a:rPr lang="en-GB" sz="2600" dirty="0">
                <a:latin typeface="Arial" panose="020B0604020202020204" pitchFamily="34" charset="0"/>
                <a:cs typeface="Arial" panose="020B0604020202020204" pitchFamily="34" charset="0"/>
              </a:rPr>
              <a:t>immigration to </a:t>
            </a:r>
            <a:r>
              <a:rPr lang="en-GB" sz="2600" dirty="0" smtClean="0">
                <a:latin typeface="Arial" panose="020B0604020202020204" pitchFamily="34" charset="0"/>
                <a:cs typeface="Arial" panose="020B0604020202020204" pitchFamily="34" charset="0"/>
              </a:rPr>
              <a:t>Whites only</a:t>
            </a:r>
            <a:endParaRPr lang="en-GB" sz="2600" dirty="0">
              <a:latin typeface="Arial" panose="020B0604020202020204" pitchFamily="34" charset="0"/>
              <a:cs typeface="Arial" panose="020B0604020202020204" pitchFamily="34" charset="0"/>
            </a:endParaRPr>
          </a:p>
          <a:p>
            <a:pPr lvl="2"/>
            <a:r>
              <a:rPr lang="en-GB" sz="2600" dirty="0">
                <a:latin typeface="Arial" panose="020B0604020202020204" pitchFamily="34" charset="0"/>
                <a:cs typeface="Arial" panose="020B0604020202020204" pitchFamily="34" charset="0"/>
              </a:rPr>
              <a:t>Anti imperialism, pro </a:t>
            </a:r>
            <a:r>
              <a:rPr lang="en-GB" sz="2600" dirty="0" smtClean="0">
                <a:latin typeface="Arial" panose="020B0604020202020204" pitchFamily="34" charset="0"/>
                <a:cs typeface="Arial" panose="020B0604020202020204" pitchFamily="34" charset="0"/>
              </a:rPr>
              <a:t>isolationism</a:t>
            </a:r>
          </a:p>
          <a:p>
            <a:pPr lvl="2"/>
            <a:r>
              <a:rPr lang="en-GB" sz="2600" dirty="0" smtClean="0">
                <a:latin typeface="Arial" panose="020B0604020202020204" pitchFamily="34" charset="0"/>
                <a:cs typeface="Arial" panose="020B0604020202020204" pitchFamily="34" charset="0"/>
              </a:rPr>
              <a:t>Georgism economics</a:t>
            </a:r>
            <a:endParaRPr lang="en-GB" sz="2600" dirty="0">
              <a:latin typeface="Arial" panose="020B0604020202020204" pitchFamily="34" charset="0"/>
              <a:cs typeface="Arial" panose="020B0604020202020204" pitchFamily="34" charset="0"/>
            </a:endParaRPr>
          </a:p>
          <a:p>
            <a:pPr lvl="1"/>
            <a:endParaRPr lang="en-GB" dirty="0"/>
          </a:p>
        </p:txBody>
      </p:sp>
    </p:spTree>
    <p:extLst>
      <p:ext uri="{BB962C8B-B14F-4D97-AF65-F5344CB8AC3E}">
        <p14:creationId xmlns:p14="http://schemas.microsoft.com/office/powerpoint/2010/main" val="199288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850" y="117335"/>
            <a:ext cx="9871113" cy="1280890"/>
          </a:xfrm>
        </p:spPr>
        <p:txBody>
          <a:bodyPr/>
          <a:lstStyle/>
          <a:p>
            <a:pPr algn="ctr"/>
            <a:r>
              <a:rPr lang="en-GB" dirty="0" smtClean="0"/>
              <a:t>The Democrat Challenge</a:t>
            </a:r>
            <a:endParaRPr lang="en-GB" dirty="0"/>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20" y="732621"/>
            <a:ext cx="7832883" cy="6125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7979" y="1067073"/>
            <a:ext cx="4306504"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William Jennings Bryan Democrat Nominee </a:t>
            </a:r>
          </a:p>
          <a:p>
            <a:r>
              <a:rPr lang="en-GB" sz="2400" dirty="0" smtClean="0">
                <a:latin typeface="Arial" panose="020B0604020202020204" pitchFamily="34" charset="0"/>
                <a:cs typeface="Arial" panose="020B0604020202020204" pitchFamily="34" charset="0"/>
              </a:rPr>
              <a:t>…….(Cross of Gold”</a:t>
            </a:r>
          </a:p>
          <a:p>
            <a:r>
              <a:rPr lang="en-GB" sz="2400" dirty="0" smtClean="0">
                <a:latin typeface="Arial" panose="020B0604020202020204" pitchFamily="34" charset="0"/>
                <a:cs typeface="Arial" panose="020B0604020202020204" pitchFamily="34" charset="0"/>
              </a:rPr>
              <a:t>…….brilliant orator</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795034" y="2859125"/>
            <a:ext cx="4396966"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Absorbs Populists</a:t>
            </a:r>
          </a:p>
          <a:p>
            <a:r>
              <a:rPr lang="en-GB" sz="2400" dirty="0" smtClean="0">
                <a:latin typeface="Arial" panose="020B0604020202020204" pitchFamily="34" charset="0"/>
                <a:cs typeface="Arial" panose="020B0604020202020204" pitchFamily="34" charset="0"/>
              </a:rPr>
              <a:t>Platform…and “Georgism”</a:t>
            </a:r>
          </a:p>
          <a:p>
            <a:r>
              <a:rPr lang="en-GB" sz="2400" dirty="0" smtClean="0">
                <a:latin typeface="Arial" panose="020B0604020202020204" pitchFamily="34" charset="0"/>
                <a:cs typeface="Arial" panose="020B0604020202020204" pitchFamily="34" charset="0"/>
              </a:rPr>
              <a:t>anti monopoly “</a:t>
            </a:r>
            <a:r>
              <a:rPr lang="en-GB" sz="2400" dirty="0">
                <a:latin typeface="Arial" panose="020B0604020202020204" pitchFamily="34" charset="0"/>
                <a:cs typeface="Arial" panose="020B0604020202020204" pitchFamily="34" charset="0"/>
              </a:rPr>
              <a:t>Rights for all” (White only</a:t>
            </a:r>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tours country, </a:t>
            </a:r>
          </a:p>
        </p:txBody>
      </p:sp>
      <p:sp>
        <p:nvSpPr>
          <p:cNvPr id="6" name="TextBox 5"/>
          <p:cNvSpPr txBox="1"/>
          <p:nvPr/>
        </p:nvSpPr>
        <p:spPr>
          <a:xfrm>
            <a:off x="7884476" y="4977224"/>
            <a:ext cx="4307523" cy="1200329"/>
          </a:xfrm>
          <a:prstGeom prst="rect">
            <a:avLst/>
          </a:prstGeom>
          <a:noFill/>
        </p:spPr>
        <p:txBody>
          <a:bodyPr wrap="squar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smtClean="0"/>
              <a:t>Appalled by Philippine War</a:t>
            </a:r>
            <a:endParaRPr lang="en-GB" dirty="0"/>
          </a:p>
          <a:p>
            <a:r>
              <a:rPr lang="en-GB" dirty="0" smtClean="0"/>
              <a:t>US Empire….markets for</a:t>
            </a:r>
          </a:p>
          <a:p>
            <a:r>
              <a:rPr lang="en-GB" dirty="0" smtClean="0"/>
              <a:t>Trust only…</a:t>
            </a:r>
          </a:p>
        </p:txBody>
      </p:sp>
    </p:spTree>
    <p:extLst>
      <p:ext uri="{BB962C8B-B14F-4D97-AF65-F5344CB8AC3E}">
        <p14:creationId xmlns:p14="http://schemas.microsoft.com/office/powerpoint/2010/main" val="133253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488" y="0"/>
            <a:ext cx="8911687" cy="1280890"/>
          </a:xfrm>
        </p:spPr>
        <p:txBody>
          <a:bodyPr/>
          <a:lstStyle/>
          <a:p>
            <a:pPr algn="ctr"/>
            <a:r>
              <a:rPr lang="en-GB" dirty="0" smtClean="0"/>
              <a:t>The Republicans </a:t>
            </a:r>
            <a:endParaRPr lang="en-GB" dirty="0"/>
          </a:p>
        </p:txBody>
      </p:sp>
      <p:sp>
        <p:nvSpPr>
          <p:cNvPr id="3" name="Content Placeholder 2"/>
          <p:cNvSpPr>
            <a:spLocks noGrp="1"/>
          </p:cNvSpPr>
          <p:nvPr>
            <p:ph idx="1"/>
          </p:nvPr>
        </p:nvSpPr>
        <p:spPr>
          <a:xfrm>
            <a:off x="1555581" y="568850"/>
            <a:ext cx="11402290" cy="6139768"/>
          </a:xfrm>
        </p:spPr>
        <p:txBody>
          <a:bodyPr>
            <a:normAutofit fontScale="92500" lnSpcReduction="10000"/>
          </a:bodyPr>
          <a:lstStyle/>
          <a:p>
            <a:r>
              <a:rPr lang="en-GB" sz="3200" dirty="0" smtClean="0">
                <a:latin typeface="Arial" panose="020B0604020202020204" pitchFamily="34" charset="0"/>
                <a:cs typeface="Arial" panose="020B0604020202020204" pitchFamily="34" charset="0"/>
              </a:rPr>
              <a:t>Origins</a:t>
            </a:r>
          </a:p>
          <a:p>
            <a:pPr lvl="1"/>
            <a:r>
              <a:rPr lang="en-GB" sz="3000" dirty="0" smtClean="0">
                <a:latin typeface="Arial" panose="020B0604020202020204" pitchFamily="34" charset="0"/>
                <a:cs typeface="Arial" panose="020B0604020202020204" pitchFamily="34" charset="0"/>
              </a:rPr>
              <a:t>Founded as “radical” anti slavery party 1856..part of Lincoln</a:t>
            </a:r>
          </a:p>
          <a:p>
            <a:pPr lvl="1"/>
            <a:r>
              <a:rPr lang="en-GB" sz="3200" dirty="0" smtClean="0">
                <a:latin typeface="Arial" panose="020B0604020202020204" pitchFamily="34" charset="0"/>
                <a:cs typeface="Arial" panose="020B0604020202020204" pitchFamily="34" charset="0"/>
              </a:rPr>
              <a:t>‘Radicals and Conservative wings</a:t>
            </a:r>
          </a:p>
          <a:p>
            <a:pPr lvl="2"/>
            <a:r>
              <a:rPr lang="en-GB" sz="3000" dirty="0" smtClean="0">
                <a:latin typeface="Arial" panose="020B0604020202020204" pitchFamily="34" charset="0"/>
                <a:cs typeface="Arial" panose="020B0604020202020204" pitchFamily="34" charset="0"/>
              </a:rPr>
              <a:t>Radicals …Reconstruct South, reform government</a:t>
            </a:r>
          </a:p>
          <a:p>
            <a:pPr lvl="2"/>
            <a:r>
              <a:rPr lang="en-GB" sz="3000" dirty="0" smtClean="0">
                <a:latin typeface="Arial" panose="020B0604020202020204" pitchFamily="34" charset="0"/>
                <a:cs typeface="Arial" panose="020B0604020202020204" pitchFamily="34" charset="0"/>
              </a:rPr>
              <a:t>Conservatives….Ignore South, Big Business, High tariffs</a:t>
            </a:r>
            <a:endParaRPr lang="en-GB" sz="3200" dirty="0" smtClean="0">
              <a:latin typeface="Arial" panose="020B0604020202020204" pitchFamily="34" charset="0"/>
              <a:cs typeface="Arial" panose="020B0604020202020204" pitchFamily="34" charset="0"/>
            </a:endParaRPr>
          </a:p>
          <a:p>
            <a:pPr marL="457200" lvl="1" indent="0">
              <a:buNone/>
            </a:pPr>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By 1898</a:t>
            </a:r>
          </a:p>
          <a:p>
            <a:pPr lvl="1"/>
            <a:r>
              <a:rPr lang="en-GB" sz="3200" dirty="0" smtClean="0">
                <a:latin typeface="Arial" panose="020B0604020202020204" pitchFamily="34" charset="0"/>
                <a:cs typeface="Arial" panose="020B0604020202020204" pitchFamily="34" charset="0"/>
              </a:rPr>
              <a:t>Reconstruction abandoned</a:t>
            </a:r>
          </a:p>
          <a:p>
            <a:pPr lvl="1"/>
            <a:r>
              <a:rPr lang="en-GB" sz="3200" dirty="0" smtClean="0">
                <a:latin typeface="Arial" panose="020B0604020202020204" pitchFamily="34" charset="0"/>
                <a:cs typeface="Arial" panose="020B0604020202020204" pitchFamily="34" charset="0"/>
              </a:rPr>
              <a:t>Pro Mass immigration …reduce labour costs</a:t>
            </a:r>
          </a:p>
          <a:p>
            <a:pPr lvl="1"/>
            <a:r>
              <a:rPr lang="en-GB" sz="3200" dirty="0" smtClean="0">
                <a:latin typeface="Arial" panose="020B0604020202020204" pitchFamily="34" charset="0"/>
                <a:cs typeface="Arial" panose="020B0604020202020204" pitchFamily="34" charset="0"/>
              </a:rPr>
              <a:t>Party of Trusts/ Monopolies</a:t>
            </a:r>
          </a:p>
          <a:p>
            <a:pPr lvl="1"/>
            <a:r>
              <a:rPr lang="en-GB" sz="3200" dirty="0" smtClean="0">
                <a:latin typeface="Arial" panose="020B0604020202020204" pitchFamily="34" charset="0"/>
                <a:cs typeface="Arial" panose="020B0604020202020204" pitchFamily="34" charset="0"/>
              </a:rPr>
              <a:t>Pro Imperialism. New Markets in Latin America &amp; Far East</a:t>
            </a:r>
            <a:endParaRPr lang="en-GB" dirty="0"/>
          </a:p>
        </p:txBody>
      </p:sp>
    </p:spTree>
    <p:extLst>
      <p:ext uri="{BB962C8B-B14F-4D97-AF65-F5344CB8AC3E}">
        <p14:creationId xmlns:p14="http://schemas.microsoft.com/office/powerpoint/2010/main" val="332476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49537</TotalTime>
  <Words>2057</Words>
  <Application>Microsoft Office PowerPoint</Application>
  <PresentationFormat>Widescreen</PresentationFormat>
  <Paragraphs>368</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Century Gothic</vt:lpstr>
      <vt:lpstr>Wingdings 3</vt:lpstr>
      <vt:lpstr>Wisp</vt:lpstr>
      <vt:lpstr>American History</vt:lpstr>
      <vt:lpstr>PowerPoint Presentation</vt:lpstr>
      <vt:lpstr>American History </vt:lpstr>
      <vt:lpstr>Talk 24: The Progressives</vt:lpstr>
      <vt:lpstr>US election of 1900</vt:lpstr>
      <vt:lpstr>US Political situation 1900</vt:lpstr>
      <vt:lpstr>Democrats</vt:lpstr>
      <vt:lpstr>The Democrat Challenge</vt:lpstr>
      <vt:lpstr>The Republicans </vt:lpstr>
      <vt:lpstr>The Republican Dilemma</vt:lpstr>
      <vt:lpstr>Teddy Roosevelt</vt:lpstr>
      <vt:lpstr>The official (Roosevelt) image: Teddy   …</vt:lpstr>
      <vt:lpstr>Teddy and the “Rough Riders”</vt:lpstr>
      <vt:lpstr>The Republican Campaign</vt:lpstr>
      <vt:lpstr>The Result: Republican Triumph</vt:lpstr>
      <vt:lpstr>Assassination of President McKinley (Sept 1901) </vt:lpstr>
      <vt:lpstr>Presidency of Theodore Roosevelt</vt:lpstr>
      <vt:lpstr>Theodore Roosevelt (1858-1919)</vt:lpstr>
      <vt:lpstr>Domestic Reforms</vt:lpstr>
      <vt:lpstr>US politics 1898: The power of the Trusts</vt:lpstr>
      <vt:lpstr>“Roosevelt attacks Monopolies”</vt:lpstr>
      <vt:lpstr>Other Reforms</vt:lpstr>
      <vt:lpstr>Labour Reforms: Anthracite Coal Strike 1902</vt:lpstr>
      <vt:lpstr>Anti Roosevelt cartoon: Government the overseer of business</vt:lpstr>
      <vt:lpstr>Teddy Bear</vt:lpstr>
      <vt:lpstr>“Conservationism” &amp; “Reclamation”</vt:lpstr>
      <vt:lpstr>“Reclamation” of the West ….low rainfall…..most West arid and in need of ”Reclamation” to be made productive</vt:lpstr>
      <vt:lpstr>The solution:   abundant rivers ….use dams and canals to move water from where it flows to where it will be most useful by dams and canals: </vt:lpstr>
      <vt:lpstr>Land “Reclamation” Act 1902</vt:lpstr>
      <vt:lpstr>Roosevelt and Race</vt:lpstr>
      <vt:lpstr>“Reforming the world”</vt:lpstr>
      <vt:lpstr>Big Stick Diplomacy: Carribean/Central America …”belongs to USA</vt:lpstr>
      <vt:lpstr>US &amp; Cuba</vt:lpstr>
      <vt:lpstr>US “Big Stick” Diplomacy: US occupations </vt:lpstr>
      <vt:lpstr>Big Stick and Central America …a history forgotten in US, not in Central America</vt:lpstr>
      <vt:lpstr>Panama Canal</vt:lpstr>
      <vt:lpstr>Panama Canal</vt:lpstr>
      <vt:lpstr>                     Canal opens 1914 …50 locks, one new lake, 5,000 lives lost by US (10,000 by French cost $500 million, (£12Bn today) </vt:lpstr>
      <vt:lpstr>Great White Fleet 1907/1909</vt:lpstr>
      <vt:lpstr>The Great White Fleet: US world naval power, 3rd strongest: ultimate “big stick” …...</vt:lpstr>
      <vt:lpstr>US Destiny about to be challenged …from an unexpected place ….fragility of financial 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America</dc:title>
  <dc:creator>Stephen</dc:creator>
  <cp:lastModifiedBy>Stephen</cp:lastModifiedBy>
  <cp:revision>1459</cp:revision>
  <dcterms:created xsi:type="dcterms:W3CDTF">2023-02-02T12:46:22Z</dcterms:created>
  <dcterms:modified xsi:type="dcterms:W3CDTF">2024-09-19T16:38:07Z</dcterms:modified>
</cp:coreProperties>
</file>