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39"/>
  </p:notesMasterIdLst>
  <p:sldIdLst>
    <p:sldId id="256" r:id="rId2"/>
    <p:sldId id="264" r:id="rId3"/>
    <p:sldId id="285" r:id="rId4"/>
    <p:sldId id="286" r:id="rId5"/>
    <p:sldId id="287" r:id="rId6"/>
    <p:sldId id="284" r:id="rId7"/>
    <p:sldId id="282" r:id="rId8"/>
    <p:sldId id="297" r:id="rId9"/>
    <p:sldId id="298" r:id="rId10"/>
    <p:sldId id="283" r:id="rId11"/>
    <p:sldId id="288" r:id="rId12"/>
    <p:sldId id="299" r:id="rId13"/>
    <p:sldId id="281" r:id="rId14"/>
    <p:sldId id="290" r:id="rId15"/>
    <p:sldId id="300" r:id="rId16"/>
    <p:sldId id="260" r:id="rId17"/>
    <p:sldId id="301" r:id="rId18"/>
    <p:sldId id="293" r:id="rId19"/>
    <p:sldId id="318" r:id="rId20"/>
    <p:sldId id="302" r:id="rId21"/>
    <p:sldId id="291" r:id="rId22"/>
    <p:sldId id="294" r:id="rId23"/>
    <p:sldId id="303" r:id="rId24"/>
    <p:sldId id="305" r:id="rId25"/>
    <p:sldId id="262" r:id="rId26"/>
    <p:sldId id="307" r:id="rId27"/>
    <p:sldId id="308" r:id="rId28"/>
    <p:sldId id="317" r:id="rId29"/>
    <p:sldId id="309" r:id="rId30"/>
    <p:sldId id="311" r:id="rId31"/>
    <p:sldId id="312" r:id="rId32"/>
    <p:sldId id="314" r:id="rId33"/>
    <p:sldId id="313" r:id="rId34"/>
    <p:sldId id="315" r:id="rId35"/>
    <p:sldId id="319" r:id="rId36"/>
    <p:sldId id="316" r:id="rId37"/>
    <p:sldId id="30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81" autoAdjust="0"/>
    <p:restoredTop sz="94660"/>
  </p:normalViewPr>
  <p:slideViewPr>
    <p:cSldViewPr snapToGrid="0">
      <p:cViewPr varScale="1">
        <p:scale>
          <a:sx n="55" d="100"/>
          <a:sy n="55" d="100"/>
        </p:scale>
        <p:origin x="96" y="119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3" d="100"/>
          <a:sy n="93" d="100"/>
        </p:scale>
        <p:origin x="298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7AB96-EA4E-45D9-BE0D-31444D58337D}" type="datetimeFigureOut">
              <a:rPr lang="en-GB" smtClean="0"/>
              <a:t>09/07/2023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r>
              <a:rPr lang="en-GB" dirty="0" smtClean="0"/>
              <a:t>33</a:t>
            </a:r>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7C8F7-FF71-4F25-A9C3-008D9FDA093E}" type="slidenum">
              <a:rPr lang="en-GB" smtClean="0"/>
              <a:t>‹#›</a:t>
            </a:fld>
            <a:endParaRPr lang="en-GB"/>
          </a:p>
        </p:txBody>
      </p:sp>
    </p:spTree>
    <p:extLst>
      <p:ext uri="{BB962C8B-B14F-4D97-AF65-F5344CB8AC3E}">
        <p14:creationId xmlns:p14="http://schemas.microsoft.com/office/powerpoint/2010/main" val="266137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ationalcowboymuseum.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67C8F7-FF71-4F25-A9C3-008D9FDA093E}" type="slidenum">
              <a:rPr lang="en-GB" smtClean="0"/>
              <a:t>1</a:t>
            </a:fld>
            <a:endParaRPr lang="en-GB"/>
          </a:p>
        </p:txBody>
      </p:sp>
    </p:spTree>
    <p:extLst>
      <p:ext uri="{BB962C8B-B14F-4D97-AF65-F5344CB8AC3E}">
        <p14:creationId xmlns:p14="http://schemas.microsoft.com/office/powerpoint/2010/main" val="1773964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67C8F7-FF71-4F25-A9C3-008D9FDA093E}" type="slidenum">
              <a:rPr lang="en-GB" smtClean="0"/>
              <a:t>11</a:t>
            </a:fld>
            <a:endParaRPr lang="en-GB"/>
          </a:p>
        </p:txBody>
      </p:sp>
    </p:spTree>
    <p:extLst>
      <p:ext uri="{BB962C8B-B14F-4D97-AF65-F5344CB8AC3E}">
        <p14:creationId xmlns:p14="http://schemas.microsoft.com/office/powerpoint/2010/main" val="3846186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896938"/>
            <a:ext cx="5486400" cy="3086100"/>
          </a:xfrm>
        </p:spPr>
      </p:sp>
      <p:sp>
        <p:nvSpPr>
          <p:cNvPr id="3" name="Notes Placeholder 2"/>
          <p:cNvSpPr>
            <a:spLocks noGrp="1"/>
          </p:cNvSpPr>
          <p:nvPr>
            <p:ph type="body" idx="1"/>
          </p:nvPr>
        </p:nvSpPr>
        <p:spPr>
          <a:xfrm>
            <a:off x="685800" y="4400550"/>
            <a:ext cx="5486400" cy="2616699"/>
          </a:xfrm>
        </p:spPr>
        <p:txBody>
          <a:bodyPr/>
          <a:lstStyle/>
          <a:p>
            <a:r>
              <a:rPr lang="en-GB" dirty="0" smtClean="0"/>
              <a:t>15,000 – 20,000 inhabitants, with up to 100,000 in wider area. as large as European towns at same time</a:t>
            </a:r>
          </a:p>
          <a:p>
            <a:endParaRPr lang="en-GB" dirty="0"/>
          </a:p>
          <a:p>
            <a:r>
              <a:rPr lang="en-GB" dirty="0" smtClean="0"/>
              <a:t>Central plaza, parks, meeting houses, </a:t>
            </a:r>
          </a:p>
          <a:p>
            <a:endParaRPr lang="en-GB" dirty="0"/>
          </a:p>
          <a:p>
            <a:r>
              <a:rPr lang="en-GB" dirty="0" smtClean="0"/>
              <a:t>Irrigation system</a:t>
            </a:r>
          </a:p>
          <a:p>
            <a:endParaRPr lang="en-GB" dirty="0"/>
          </a:p>
          <a:p>
            <a:r>
              <a:rPr lang="en-GB" dirty="0" smtClean="0"/>
              <a:t>Trade across south east across to Ok</a:t>
            </a:r>
          </a:p>
          <a:p>
            <a:endParaRPr lang="en-GB" dirty="0"/>
          </a:p>
          <a:p>
            <a:r>
              <a:rPr lang="en-GB" dirty="0" smtClean="0"/>
              <a:t>A centre of culture more than an empire, no central bureaucracy or written language, </a:t>
            </a:r>
          </a:p>
          <a:p>
            <a:endParaRPr lang="en-GB" dirty="0" smtClean="0"/>
          </a:p>
          <a:p>
            <a:r>
              <a:rPr lang="en-GB" dirty="0" smtClean="0"/>
              <a:t>Evidence of high status individuals and ritual</a:t>
            </a:r>
            <a:endParaRPr lang="en-GB" dirty="0"/>
          </a:p>
        </p:txBody>
      </p:sp>
      <p:sp>
        <p:nvSpPr>
          <p:cNvPr id="4" name="Slide Number Placeholder 3"/>
          <p:cNvSpPr>
            <a:spLocks noGrp="1"/>
          </p:cNvSpPr>
          <p:nvPr>
            <p:ph type="sldNum" sz="quarter" idx="10"/>
          </p:nvPr>
        </p:nvSpPr>
        <p:spPr/>
        <p:txBody>
          <a:bodyPr/>
          <a:lstStyle/>
          <a:p>
            <a:fld id="{7867C8F7-FF71-4F25-A9C3-008D9FDA093E}" type="slidenum">
              <a:rPr lang="en-GB" smtClean="0"/>
              <a:t>13</a:t>
            </a:fld>
            <a:endParaRPr lang="en-GB"/>
          </a:p>
        </p:txBody>
      </p:sp>
    </p:spTree>
    <p:extLst>
      <p:ext uri="{BB962C8B-B14F-4D97-AF65-F5344CB8AC3E}">
        <p14:creationId xmlns:p14="http://schemas.microsoft.com/office/powerpoint/2010/main" val="274161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67C8F7-FF71-4F25-A9C3-008D9FDA093E}" type="slidenum">
              <a:rPr lang="en-GB" smtClean="0"/>
              <a:t>14</a:t>
            </a:fld>
            <a:endParaRPr lang="en-GB"/>
          </a:p>
        </p:txBody>
      </p:sp>
    </p:spTree>
    <p:extLst>
      <p:ext uri="{BB962C8B-B14F-4D97-AF65-F5344CB8AC3E}">
        <p14:creationId xmlns:p14="http://schemas.microsoft.com/office/powerpoint/2010/main" val="3573676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Pueblo (Spanish for house) several tribes common culture ( Zuni, Apache, Hope </a:t>
            </a:r>
            <a:r>
              <a:rPr lang="en-GB" dirty="0" err="1" smtClean="0"/>
              <a:t>Navajho</a:t>
            </a:r>
            <a:r>
              <a:rPr lang="en-GB" dirty="0" smtClean="0"/>
              <a:t>) descended from </a:t>
            </a:r>
            <a:r>
              <a:rPr lang="en-GB" dirty="0" err="1" smtClean="0"/>
              <a:t>Asanazi</a:t>
            </a:r>
            <a:r>
              <a:rPr lang="en-GB" dirty="0" smtClean="0"/>
              <a:t> .. In place and thriving when Spanish </a:t>
            </a:r>
            <a:r>
              <a:rPr lang="en-GB" dirty="0" err="1" smtClean="0"/>
              <a:t>arried</a:t>
            </a:r>
            <a:endParaRPr lang="en-GB" dirty="0" smtClean="0"/>
          </a:p>
          <a:p>
            <a:endParaRPr lang="en-GB" dirty="0"/>
          </a:p>
          <a:p>
            <a:endParaRPr lang="en-GB" dirty="0" smtClean="0"/>
          </a:p>
          <a:p>
            <a:r>
              <a:rPr lang="en-GB" dirty="0" smtClean="0"/>
              <a:t>Up to 70 autonomous permanent communities identified</a:t>
            </a:r>
          </a:p>
          <a:p>
            <a:endParaRPr lang="en-GB" dirty="0"/>
          </a:p>
          <a:p>
            <a:r>
              <a:rPr lang="en-GB" dirty="0" smtClean="0"/>
              <a:t>Primarily farming with communal hunting</a:t>
            </a:r>
          </a:p>
          <a:p>
            <a:endParaRPr lang="en-GB" dirty="0" smtClean="0"/>
          </a:p>
          <a:p>
            <a:r>
              <a:rPr lang="en-GB" dirty="0" smtClean="0"/>
              <a:t>Religion based on spiritual intermediates to God</a:t>
            </a:r>
          </a:p>
          <a:p>
            <a:endParaRPr lang="en-GB" dirty="0"/>
          </a:p>
          <a:p>
            <a:r>
              <a:rPr lang="en-GB" dirty="0" err="1" smtClean="0"/>
              <a:t>Mulit</a:t>
            </a:r>
            <a:r>
              <a:rPr lang="en-GB" dirty="0" smtClean="0"/>
              <a:t> storey apartment complexes adobe brick designed to cool summers and retain heat in winter</a:t>
            </a:r>
          </a:p>
          <a:p>
            <a:endParaRPr lang="en-GB" dirty="0"/>
          </a:p>
          <a:p>
            <a:r>
              <a:rPr lang="en-GB" dirty="0" smtClean="0"/>
              <a:t>Underground chambers as </a:t>
            </a:r>
            <a:r>
              <a:rPr lang="en-GB" dirty="0" err="1" smtClean="0"/>
              <a:t>relaxtion</a:t>
            </a:r>
            <a:r>
              <a:rPr lang="en-GB" dirty="0" smtClean="0"/>
              <a:t> rooms </a:t>
            </a:r>
            <a:endParaRPr lang="en-GB" dirty="0"/>
          </a:p>
        </p:txBody>
      </p:sp>
      <p:sp>
        <p:nvSpPr>
          <p:cNvPr id="4" name="Slide Number Placeholder 3"/>
          <p:cNvSpPr>
            <a:spLocks noGrp="1"/>
          </p:cNvSpPr>
          <p:nvPr>
            <p:ph type="sldNum" sz="quarter" idx="10"/>
          </p:nvPr>
        </p:nvSpPr>
        <p:spPr/>
        <p:txBody>
          <a:bodyPr/>
          <a:lstStyle/>
          <a:p>
            <a:fld id="{7867C8F7-FF71-4F25-A9C3-008D9FDA093E}" type="slidenum">
              <a:rPr lang="en-GB" smtClean="0"/>
              <a:t>16</a:t>
            </a:fld>
            <a:endParaRPr lang="en-GB"/>
          </a:p>
        </p:txBody>
      </p:sp>
    </p:spTree>
    <p:extLst>
      <p:ext uri="{BB962C8B-B14F-4D97-AF65-F5344CB8AC3E}">
        <p14:creationId xmlns:p14="http://schemas.microsoft.com/office/powerpoint/2010/main" val="3925024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948879"/>
          </a:xfrm>
        </p:spPr>
        <p:txBody>
          <a:bodyPr/>
          <a:lstStyle/>
          <a:p>
            <a:r>
              <a:rPr lang="en-GB" dirty="0" smtClean="0"/>
              <a:t>Highly fragmented –except for Iroquois Confederacy</a:t>
            </a:r>
          </a:p>
          <a:p>
            <a:endParaRPr lang="en-GB" dirty="0"/>
          </a:p>
          <a:p>
            <a:endParaRPr lang="en-GB" dirty="0" smtClean="0"/>
          </a:p>
          <a:p>
            <a:r>
              <a:rPr lang="en-GB" dirty="0" smtClean="0"/>
              <a:t>Many tribes each a few thousand strong</a:t>
            </a:r>
          </a:p>
          <a:p>
            <a:endParaRPr lang="en-GB" dirty="0"/>
          </a:p>
          <a:p>
            <a:endParaRPr lang="en-GB" dirty="0" smtClean="0"/>
          </a:p>
          <a:p>
            <a:r>
              <a:rPr lang="en-GB" dirty="0" smtClean="0"/>
              <a:t>Complex relationships, constant warfare, palisade surrounded villages, </a:t>
            </a:r>
            <a:endParaRPr lang="en-GB" dirty="0"/>
          </a:p>
        </p:txBody>
      </p:sp>
      <p:sp>
        <p:nvSpPr>
          <p:cNvPr id="4" name="Slide Number Placeholder 3"/>
          <p:cNvSpPr>
            <a:spLocks noGrp="1"/>
          </p:cNvSpPr>
          <p:nvPr>
            <p:ph type="sldNum" sz="quarter" idx="10"/>
          </p:nvPr>
        </p:nvSpPr>
        <p:spPr/>
        <p:txBody>
          <a:bodyPr/>
          <a:lstStyle/>
          <a:p>
            <a:fld id="{7867C8F7-FF71-4F25-A9C3-008D9FDA093E}" type="slidenum">
              <a:rPr lang="en-GB" smtClean="0"/>
              <a:t>18</a:t>
            </a:fld>
            <a:endParaRPr lang="en-GB"/>
          </a:p>
        </p:txBody>
      </p:sp>
    </p:spTree>
    <p:extLst>
      <p:ext uri="{BB962C8B-B14F-4D97-AF65-F5344CB8AC3E}">
        <p14:creationId xmlns:p14="http://schemas.microsoft.com/office/powerpoint/2010/main" val="3306014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united tribes south of Great Lakes</a:t>
            </a:r>
          </a:p>
          <a:p>
            <a:endParaRPr lang="en-GB" dirty="0"/>
          </a:p>
          <a:p>
            <a:r>
              <a:rPr lang="en-GB" dirty="0" smtClean="0"/>
              <a:t>Hiawatha legend uniting the tribes</a:t>
            </a:r>
          </a:p>
          <a:p>
            <a:endParaRPr lang="en-GB" dirty="0"/>
          </a:p>
          <a:p>
            <a:r>
              <a:rPr lang="en-GB" dirty="0" smtClean="0"/>
              <a:t>Central Government meetings in Long houses preventing war between tribes (and slaughter of anyone else)</a:t>
            </a:r>
          </a:p>
          <a:p>
            <a:endParaRPr lang="en-GB" dirty="0"/>
          </a:p>
          <a:p>
            <a:r>
              <a:rPr lang="en-GB" dirty="0" err="1" smtClean="0"/>
              <a:t>Matrilienial</a:t>
            </a:r>
            <a:r>
              <a:rPr lang="en-GB" dirty="0" smtClean="0"/>
              <a:t> societies with war leaders supervised by women. Women hunted less farmed more but all </a:t>
            </a:r>
            <a:r>
              <a:rPr lang="en-GB" dirty="0" err="1" smtClean="0"/>
              <a:t>descendency</a:t>
            </a:r>
            <a:r>
              <a:rPr lang="en-GB" dirty="0" smtClean="0"/>
              <a:t> through them </a:t>
            </a:r>
          </a:p>
          <a:p>
            <a:endParaRPr lang="en-GB" dirty="0"/>
          </a:p>
          <a:p>
            <a:r>
              <a:rPr lang="en-GB" dirty="0" smtClean="0"/>
              <a:t>Complex agriculture ‘ 3 sisters- corn beans and squash)</a:t>
            </a:r>
          </a:p>
          <a:p>
            <a:endParaRPr lang="en-GB" dirty="0"/>
          </a:p>
          <a:p>
            <a:r>
              <a:rPr lang="en-GB" dirty="0" smtClean="0"/>
              <a:t>Hundreds of villages each with hundreds of houses total population around 200,000 at time of Europeans</a:t>
            </a:r>
          </a:p>
          <a:p>
            <a:endParaRPr lang="en-GB" dirty="0"/>
          </a:p>
          <a:p>
            <a:r>
              <a:rPr lang="en-GB" dirty="0" smtClean="0"/>
              <a:t>‘</a:t>
            </a:r>
            <a:r>
              <a:rPr lang="en-GB" dirty="0" err="1" smtClean="0"/>
              <a:t>Constituion</a:t>
            </a:r>
            <a:r>
              <a:rPr lang="en-GB" dirty="0" smtClean="0"/>
              <a:t>  regulating the ‘Great Peace’</a:t>
            </a:r>
          </a:p>
          <a:p>
            <a:endParaRPr lang="en-GB" dirty="0"/>
          </a:p>
          <a:p>
            <a:r>
              <a:rPr lang="en-GB" dirty="0" smtClean="0"/>
              <a:t>Ritual torture of prisoners..</a:t>
            </a:r>
          </a:p>
          <a:p>
            <a:endParaRPr lang="en-GB" dirty="0"/>
          </a:p>
          <a:p>
            <a:r>
              <a:rPr lang="en-GB" dirty="0" smtClean="0"/>
              <a:t>Cherokee offshoot Rotating Chiefs (White Peace Red War regulated by women</a:t>
            </a:r>
          </a:p>
          <a:p>
            <a:endParaRPr lang="en-GB" dirty="0"/>
          </a:p>
          <a:p>
            <a:endParaRPr lang="en-GB" dirty="0" smtClean="0"/>
          </a:p>
        </p:txBody>
      </p:sp>
      <p:sp>
        <p:nvSpPr>
          <p:cNvPr id="4" name="Slide Number Placeholder 3"/>
          <p:cNvSpPr>
            <a:spLocks noGrp="1"/>
          </p:cNvSpPr>
          <p:nvPr>
            <p:ph type="sldNum" sz="quarter" idx="10"/>
          </p:nvPr>
        </p:nvSpPr>
        <p:spPr/>
        <p:txBody>
          <a:bodyPr/>
          <a:lstStyle/>
          <a:p>
            <a:fld id="{7867C8F7-FF71-4F25-A9C3-008D9FDA093E}" type="slidenum">
              <a:rPr lang="en-GB" smtClean="0"/>
              <a:t>21</a:t>
            </a:fld>
            <a:endParaRPr lang="en-GB"/>
          </a:p>
        </p:txBody>
      </p:sp>
    </p:spTree>
    <p:extLst>
      <p:ext uri="{BB962C8B-B14F-4D97-AF65-F5344CB8AC3E}">
        <p14:creationId xmlns:p14="http://schemas.microsoft.com/office/powerpoint/2010/main" val="126199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67C8F7-FF71-4F25-A9C3-008D9FDA093E}" type="slidenum">
              <a:rPr lang="en-GB" smtClean="0"/>
              <a:t>25</a:t>
            </a:fld>
            <a:endParaRPr lang="en-GB"/>
          </a:p>
        </p:txBody>
      </p:sp>
    </p:spTree>
    <p:extLst>
      <p:ext uri="{BB962C8B-B14F-4D97-AF65-F5344CB8AC3E}">
        <p14:creationId xmlns:p14="http://schemas.microsoft.com/office/powerpoint/2010/main" val="334280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67C8F7-FF71-4F25-A9C3-008D9FDA093E}" type="slidenum">
              <a:rPr lang="en-GB" smtClean="0"/>
              <a:t>2</a:t>
            </a:fld>
            <a:endParaRPr lang="en-GB"/>
          </a:p>
        </p:txBody>
      </p:sp>
    </p:spTree>
    <p:extLst>
      <p:ext uri="{BB962C8B-B14F-4D97-AF65-F5344CB8AC3E}">
        <p14:creationId xmlns:p14="http://schemas.microsoft.com/office/powerpoint/2010/main" val="284159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migrations from Africa 70,000 years ago</a:t>
            </a:r>
          </a:p>
          <a:p>
            <a:endParaRPr lang="en-GB" dirty="0"/>
          </a:p>
          <a:p>
            <a:r>
              <a:rPr lang="en-GB" dirty="0" smtClean="0"/>
              <a:t>Europe 45, 000 </a:t>
            </a:r>
          </a:p>
          <a:p>
            <a:endParaRPr lang="en-GB" dirty="0"/>
          </a:p>
          <a:p>
            <a:r>
              <a:rPr lang="en-GB" dirty="0" smtClean="0"/>
              <a:t>North America 25,000 </a:t>
            </a:r>
          </a:p>
          <a:p>
            <a:endParaRPr lang="en-GB" dirty="0"/>
          </a:p>
          <a:p>
            <a:r>
              <a:rPr lang="en-GB" dirty="0" smtClean="0"/>
              <a:t>Some discoveries in Mexico indicate much earlier but did not persists</a:t>
            </a:r>
          </a:p>
          <a:p>
            <a:endParaRPr lang="en-GB" dirty="0"/>
          </a:p>
          <a:p>
            <a:endParaRPr lang="en-GB" dirty="0"/>
          </a:p>
        </p:txBody>
      </p:sp>
      <p:sp>
        <p:nvSpPr>
          <p:cNvPr id="4" name="Slide Number Placeholder 3"/>
          <p:cNvSpPr>
            <a:spLocks noGrp="1"/>
          </p:cNvSpPr>
          <p:nvPr>
            <p:ph type="sldNum" sz="quarter" idx="10"/>
          </p:nvPr>
        </p:nvSpPr>
        <p:spPr/>
        <p:txBody>
          <a:bodyPr/>
          <a:lstStyle/>
          <a:p>
            <a:fld id="{7867C8F7-FF71-4F25-A9C3-008D9FDA093E}" type="slidenum">
              <a:rPr lang="en-GB" smtClean="0"/>
              <a:t>3</a:t>
            </a:fld>
            <a:endParaRPr lang="en-GB"/>
          </a:p>
        </p:txBody>
      </p:sp>
    </p:spTree>
    <p:extLst>
      <p:ext uri="{BB962C8B-B14F-4D97-AF65-F5344CB8AC3E}">
        <p14:creationId xmlns:p14="http://schemas.microsoft.com/office/powerpoint/2010/main" val="34944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67C8F7-FF71-4F25-A9C3-008D9FDA093E}" type="slidenum">
              <a:rPr lang="en-GB" smtClean="0"/>
              <a:t>4</a:t>
            </a:fld>
            <a:endParaRPr lang="en-GB"/>
          </a:p>
        </p:txBody>
      </p:sp>
    </p:spTree>
    <p:extLst>
      <p:ext uri="{BB962C8B-B14F-4D97-AF65-F5344CB8AC3E}">
        <p14:creationId xmlns:p14="http://schemas.microsoft.com/office/powerpoint/2010/main" val="38712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630238"/>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67C8F7-FF71-4F25-A9C3-008D9FDA093E}" type="slidenum">
              <a:rPr lang="en-GB" smtClean="0"/>
              <a:t>5</a:t>
            </a:fld>
            <a:endParaRPr lang="en-GB"/>
          </a:p>
        </p:txBody>
      </p:sp>
    </p:spTree>
    <p:extLst>
      <p:ext uri="{BB962C8B-B14F-4D97-AF65-F5344CB8AC3E}">
        <p14:creationId xmlns:p14="http://schemas.microsoft.com/office/powerpoint/2010/main" val="13689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657796"/>
          </a:xfrm>
        </p:spPr>
        <p:txBody>
          <a:bodyPr/>
          <a:lstStyle/>
          <a:p>
            <a:r>
              <a:rPr lang="en-GB" dirty="0" smtClean="0"/>
              <a:t>Mounds such as this found between Mississippi and Oklahoma</a:t>
            </a:r>
          </a:p>
          <a:p>
            <a:endParaRPr lang="en-GB" dirty="0"/>
          </a:p>
          <a:p>
            <a:r>
              <a:rPr lang="en-GB" dirty="0" smtClean="0"/>
              <a:t>Ignored, considered simple burial mounds</a:t>
            </a:r>
          </a:p>
          <a:p>
            <a:endParaRPr lang="en-GB" dirty="0"/>
          </a:p>
          <a:p>
            <a:r>
              <a:rPr lang="en-GB" dirty="0" err="1" smtClean="0"/>
              <a:t>Tutankamen</a:t>
            </a:r>
            <a:r>
              <a:rPr lang="en-GB" dirty="0" smtClean="0"/>
              <a:t> tomb famous 1920’s depression mining company decides to excavate in 1933</a:t>
            </a:r>
          </a:p>
          <a:p>
            <a:endParaRPr lang="en-GB" dirty="0"/>
          </a:p>
          <a:p>
            <a:r>
              <a:rPr lang="en-GB" dirty="0" err="1" smtClean="0"/>
              <a:t>Picola</a:t>
            </a:r>
            <a:r>
              <a:rPr lang="en-GB" dirty="0" smtClean="0"/>
              <a:t> Mining </a:t>
            </a:r>
            <a:r>
              <a:rPr lang="en-GB" dirty="0"/>
              <a:t> </a:t>
            </a:r>
            <a:r>
              <a:rPr lang="en-GB" dirty="0" smtClean="0"/>
              <a:t>Company Failed Gold Miners desperate to find something of value. he </a:t>
            </a:r>
            <a:r>
              <a:rPr lang="en-GB" dirty="0"/>
              <a:t>compatriots pushed their way through the debris into a Native American </a:t>
            </a:r>
            <a:r>
              <a:rPr lang="en-GB" dirty="0" smtClean="0"/>
              <a:t>mound.</a:t>
            </a:r>
          </a:p>
          <a:p>
            <a:r>
              <a:rPr lang="en-GB" dirty="0" smtClean="0"/>
              <a:t>Inside unimaginable </a:t>
            </a:r>
            <a:r>
              <a:rPr lang="en-GB" dirty="0"/>
              <a:t>treasure. Hundreds of engraved conch shells, thousands of pearl and shell beads, copper breast plates, large human effigy pipes and piles of brightly coloured blankets and robes. Newspapers would later call the find an American "King </a:t>
            </a:r>
            <a:r>
              <a:rPr lang="en-GB" dirty="0" err="1"/>
              <a:t>Tut's</a:t>
            </a:r>
            <a:r>
              <a:rPr lang="en-GB" dirty="0"/>
              <a:t> tomb</a:t>
            </a:r>
            <a:r>
              <a:rPr lang="en-GB" dirty="0" smtClean="0"/>
              <a:t>".</a:t>
            </a:r>
          </a:p>
          <a:p>
            <a:endParaRPr lang="en-GB" dirty="0"/>
          </a:p>
          <a:p>
            <a:r>
              <a:rPr lang="en-GB" dirty="0"/>
              <a:t>"Nothing like this had ever been discovered anywhere else in North America," said Eric Singleton, curator of ethnology at the </a:t>
            </a:r>
            <a:r>
              <a:rPr lang="en-GB" b="1" dirty="0">
                <a:hlinkClick r:id="rId3"/>
              </a:rPr>
              <a:t>National Cowboy &amp; Western Heritage Museum</a:t>
            </a:r>
            <a:r>
              <a:rPr lang="en-GB" dirty="0"/>
              <a:t> in Oklahoma City. But the treasure soon disappeared.</a:t>
            </a:r>
          </a:p>
          <a:p>
            <a:endParaRPr lang="en-GB" dirty="0" smtClean="0"/>
          </a:p>
          <a:p>
            <a:r>
              <a:rPr lang="en-GB" dirty="0"/>
              <a:t>A</a:t>
            </a:r>
            <a:r>
              <a:rPr lang="en-GB" dirty="0" smtClean="0"/>
              <a:t>rtefacts </a:t>
            </a:r>
            <a:r>
              <a:rPr lang="en-GB" dirty="0"/>
              <a:t>they discovered were immediately sold around the globe. </a:t>
            </a:r>
            <a:r>
              <a:rPr lang="en-GB" dirty="0" smtClean="0"/>
              <a:t> US </a:t>
            </a:r>
            <a:r>
              <a:rPr lang="en-GB" dirty="0" err="1" smtClean="0"/>
              <a:t>Govt</a:t>
            </a:r>
            <a:r>
              <a:rPr lang="en-GB" dirty="0" smtClean="0"/>
              <a:t> steps in</a:t>
            </a:r>
          </a:p>
          <a:p>
            <a:r>
              <a:rPr lang="en-GB" dirty="0" smtClean="0"/>
              <a:t>1935 artefact gradually recovered</a:t>
            </a:r>
            <a:r>
              <a:rPr lang="en-GB" dirty="0"/>
              <a:t> </a:t>
            </a:r>
            <a:r>
              <a:rPr lang="en-GB" dirty="0" smtClean="0"/>
              <a:t>and controlled excavations across </a:t>
            </a:r>
          </a:p>
          <a:p>
            <a:endParaRPr lang="en-GB" dirty="0"/>
          </a:p>
          <a:p>
            <a:endParaRPr lang="en-GB" dirty="0"/>
          </a:p>
        </p:txBody>
      </p:sp>
      <p:sp>
        <p:nvSpPr>
          <p:cNvPr id="4" name="Slide Number Placeholder 3"/>
          <p:cNvSpPr>
            <a:spLocks noGrp="1"/>
          </p:cNvSpPr>
          <p:nvPr>
            <p:ph type="sldNum" sz="quarter" idx="10"/>
          </p:nvPr>
        </p:nvSpPr>
        <p:spPr/>
        <p:txBody>
          <a:bodyPr/>
          <a:lstStyle/>
          <a:p>
            <a:fld id="{7867C8F7-FF71-4F25-A9C3-008D9FDA093E}" type="slidenum">
              <a:rPr lang="en-GB" smtClean="0"/>
              <a:t>6</a:t>
            </a:fld>
            <a:endParaRPr lang="en-GB"/>
          </a:p>
        </p:txBody>
      </p:sp>
    </p:spTree>
    <p:extLst>
      <p:ext uri="{BB962C8B-B14F-4D97-AF65-F5344CB8AC3E}">
        <p14:creationId xmlns:p14="http://schemas.microsoft.com/office/powerpoint/2010/main" val="293954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67C8F7-FF71-4F25-A9C3-008D9FDA093E}" type="slidenum">
              <a:rPr lang="en-GB" smtClean="0"/>
              <a:t>7</a:t>
            </a:fld>
            <a:endParaRPr lang="en-GB"/>
          </a:p>
        </p:txBody>
      </p:sp>
    </p:spTree>
    <p:extLst>
      <p:ext uri="{BB962C8B-B14F-4D97-AF65-F5344CB8AC3E}">
        <p14:creationId xmlns:p14="http://schemas.microsoft.com/office/powerpoint/2010/main" val="428540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67C8F7-FF71-4F25-A9C3-008D9FDA093E}" type="slidenum">
              <a:rPr lang="en-GB" smtClean="0"/>
              <a:t>8</a:t>
            </a:fld>
            <a:endParaRPr lang="en-GB"/>
          </a:p>
        </p:txBody>
      </p:sp>
    </p:spTree>
    <p:extLst>
      <p:ext uri="{BB962C8B-B14F-4D97-AF65-F5344CB8AC3E}">
        <p14:creationId xmlns:p14="http://schemas.microsoft.com/office/powerpoint/2010/main" val="2323250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67C8F7-FF71-4F25-A9C3-008D9FDA093E}" type="slidenum">
              <a:rPr lang="en-GB" smtClean="0"/>
              <a:t>10</a:t>
            </a:fld>
            <a:endParaRPr lang="en-GB"/>
          </a:p>
        </p:txBody>
      </p:sp>
    </p:spTree>
    <p:extLst>
      <p:ext uri="{BB962C8B-B14F-4D97-AF65-F5344CB8AC3E}">
        <p14:creationId xmlns:p14="http://schemas.microsoft.com/office/powerpoint/2010/main" val="245031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158B95-4CF9-43A6-9066-8C025B146548}" type="datetimeFigureOut">
              <a:rPr lang="en-GB" smtClean="0"/>
              <a:t>09/07/2023</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3E05A49-B8B3-424D-8B37-637C0C26C03A}" type="slidenum">
              <a:rPr lang="en-GB" smtClean="0"/>
              <a:t>‹#›</a:t>
            </a:fld>
            <a:endParaRPr lang="en-GB"/>
          </a:p>
        </p:txBody>
      </p:sp>
    </p:spTree>
    <p:extLst>
      <p:ext uri="{BB962C8B-B14F-4D97-AF65-F5344CB8AC3E}">
        <p14:creationId xmlns:p14="http://schemas.microsoft.com/office/powerpoint/2010/main" val="155805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58B95-4CF9-43A6-9066-8C025B146548}" type="datetimeFigureOut">
              <a:rPr lang="en-GB" smtClean="0"/>
              <a:t>09/07/2023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E05A49-B8B3-424D-8B37-637C0C26C03A}" type="slidenum">
              <a:rPr lang="en-GB" smtClean="0"/>
              <a:t>‹#›</a:t>
            </a:fld>
            <a:endParaRPr lang="en-GB"/>
          </a:p>
        </p:txBody>
      </p:sp>
    </p:spTree>
    <p:extLst>
      <p:ext uri="{BB962C8B-B14F-4D97-AF65-F5344CB8AC3E}">
        <p14:creationId xmlns:p14="http://schemas.microsoft.com/office/powerpoint/2010/main" val="2432054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smtClean="0"/>
              <a:t>American History and Politics</a:t>
            </a:r>
            <a:br>
              <a:rPr lang="en-US" dirty="0" smtClean="0"/>
            </a:br>
            <a:r>
              <a:rPr lang="en-US" dirty="0" smtClean="0"/>
              <a:t>Session 1: Pre Columbian America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smtClean="0"/>
              <a:t>The First Americans</a:t>
            </a:r>
          </a:p>
          <a:p>
            <a:pPr lvl="0"/>
            <a:endParaRPr lang="en-US" dirty="0" smtClean="0"/>
          </a:p>
          <a:p>
            <a:pPr lvl="0"/>
            <a:r>
              <a:rPr lang="en-US" dirty="0" smtClean="0"/>
              <a:t>Native American cultures 1493</a:t>
            </a:r>
          </a:p>
          <a:p>
            <a:pPr lvl="0"/>
            <a:endParaRPr lang="en-US" dirty="0" smtClean="0"/>
          </a:p>
          <a:p>
            <a:pPr lvl="0"/>
            <a:r>
              <a:rPr lang="en-US" dirty="0" smtClean="0"/>
              <a:t>The W</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A158B95-4CF9-43A6-9066-8C025B146548}" type="datetimeFigureOut">
              <a:rPr lang="en-GB" smtClean="0"/>
              <a:t>09/07/2023</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3E05A49-B8B3-424D-8B37-637C0C26C03A}" type="slidenum">
              <a:rPr lang="en-GB" smtClean="0"/>
              <a:t>‹#›</a:t>
            </a:fld>
            <a:endParaRPr lang="en-GB"/>
          </a:p>
        </p:txBody>
      </p:sp>
    </p:spTree>
    <p:extLst>
      <p:ext uri="{BB962C8B-B14F-4D97-AF65-F5344CB8AC3E}">
        <p14:creationId xmlns:p14="http://schemas.microsoft.com/office/powerpoint/2010/main" val="3685335589"/>
      </p:ext>
    </p:extLst>
  </p:cSld>
  <p:clrMap bg1="lt1" tx1="dk1" bg2="lt2" tx2="dk2" accent1="accent1" accent2="accent2" accent3="accent3" accent4="accent4" accent5="accent5" accent6="accent6" hlink="hlink" folHlink="folHlink"/>
  <p:sldLayoutIdLst>
    <p:sldLayoutId id="2147483780" r:id="rId1"/>
    <p:sldLayoutId id="2147483781" r:id="rId2"/>
  </p:sldLayoutIdLst>
  <p:txStyles>
    <p:titleStyle>
      <a:lvl1pPr algn="l" defTabSz="457200" rtl="0" eaLnBrk="1" latinLnBrk="0" hangingPunct="1">
        <a:spcBef>
          <a:spcPct val="0"/>
        </a:spcBef>
        <a:buNone/>
        <a:defRPr sz="360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3082" y="1298223"/>
            <a:ext cx="10151165" cy="1150212"/>
          </a:xfrm>
        </p:spPr>
        <p:txBody>
          <a:bodyPr/>
          <a:lstStyle/>
          <a:p>
            <a:pPr algn="ctr"/>
            <a:r>
              <a:rPr lang="en-GB" dirty="0" smtClean="0"/>
              <a:t>American History </a:t>
            </a:r>
            <a:endParaRPr lang="en-GB" dirty="0"/>
          </a:p>
        </p:txBody>
      </p:sp>
      <p:sp>
        <p:nvSpPr>
          <p:cNvPr id="3" name="Subtitle 2"/>
          <p:cNvSpPr>
            <a:spLocks noGrp="1"/>
          </p:cNvSpPr>
          <p:nvPr>
            <p:ph type="subTitle" idx="1"/>
          </p:nvPr>
        </p:nvSpPr>
        <p:spPr>
          <a:xfrm>
            <a:off x="2190964" y="3501734"/>
            <a:ext cx="8915399" cy="523491"/>
          </a:xfrm>
        </p:spPr>
        <p:txBody>
          <a:bodyPr>
            <a:normAutofit/>
          </a:bodyPr>
          <a:lstStyle/>
          <a:p>
            <a:r>
              <a:rPr lang="en-GB" sz="2400" dirty="0" smtClean="0"/>
              <a:t>Talk 1: Before the Europeans (20,000 BC – 1493 CE)</a:t>
            </a:r>
            <a:endParaRPr lang="en-GB" sz="2400" dirty="0"/>
          </a:p>
        </p:txBody>
      </p:sp>
    </p:spTree>
    <p:extLst>
      <p:ext uri="{BB962C8B-B14F-4D97-AF65-F5344CB8AC3E}">
        <p14:creationId xmlns:p14="http://schemas.microsoft.com/office/powerpoint/2010/main" val="1740895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Mississippi </a:t>
            </a:r>
            <a:r>
              <a:rPr lang="en-GB" dirty="0" err="1" smtClean="0"/>
              <a:t>artifacts</a:t>
            </a:r>
            <a:r>
              <a:rPr lang="en-GB" dirty="0" smtClean="0"/>
              <a:t> 4</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632589" y="1337732"/>
            <a:ext cx="10295467" cy="5520268"/>
          </a:xfrm>
          <a:prstGeom prst="rect">
            <a:avLst/>
          </a:prstGeom>
        </p:spPr>
      </p:pic>
      <p:sp>
        <p:nvSpPr>
          <p:cNvPr id="5" name="TextBox 4"/>
          <p:cNvSpPr txBox="1"/>
          <p:nvPr/>
        </p:nvSpPr>
        <p:spPr>
          <a:xfrm>
            <a:off x="10593659" y="323385"/>
            <a:ext cx="482824" cy="369332"/>
          </a:xfrm>
          <a:prstGeom prst="rect">
            <a:avLst/>
          </a:prstGeom>
          <a:noFill/>
        </p:spPr>
        <p:txBody>
          <a:bodyPr wrap="none" rtlCol="0">
            <a:spAutoFit/>
          </a:bodyPr>
          <a:lstStyle/>
          <a:p>
            <a:r>
              <a:rPr lang="en-GB" dirty="0" smtClean="0"/>
              <a:t>(8)</a:t>
            </a:r>
            <a:endParaRPr lang="en-GB" dirty="0"/>
          </a:p>
        </p:txBody>
      </p:sp>
    </p:spTree>
    <p:extLst>
      <p:ext uri="{BB962C8B-B14F-4D97-AF65-F5344CB8AC3E}">
        <p14:creationId xmlns:p14="http://schemas.microsoft.com/office/powerpoint/2010/main" val="2542152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229" y="498555"/>
            <a:ext cx="8911687" cy="1280890"/>
          </a:xfrm>
        </p:spPr>
        <p:txBody>
          <a:bodyPr/>
          <a:lstStyle/>
          <a:p>
            <a:pPr algn="ctr"/>
            <a:r>
              <a:rPr lang="en-GB" dirty="0" smtClean="0"/>
              <a:t>Cahokia City. Iowa  </a:t>
            </a:r>
            <a:endParaRPr lang="en-GB" dirty="0"/>
          </a:p>
        </p:txBody>
      </p:sp>
      <p:pic>
        <p:nvPicPr>
          <p:cNvPr id="1026" name="Picture 2" descr="https://cdn.britannica.com/52/101052-050-23D44BCC/Monks-Mound-structure-Cahokia-Mounds-State-Historic.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3029" y="1905001"/>
            <a:ext cx="9695542" cy="4568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095463" y="512956"/>
            <a:ext cx="482824" cy="369332"/>
          </a:xfrm>
          <a:prstGeom prst="rect">
            <a:avLst/>
          </a:prstGeom>
          <a:noFill/>
        </p:spPr>
        <p:txBody>
          <a:bodyPr wrap="none" rtlCol="0">
            <a:spAutoFit/>
          </a:bodyPr>
          <a:lstStyle/>
          <a:p>
            <a:r>
              <a:rPr lang="en-GB" dirty="0" smtClean="0"/>
              <a:t>(9)</a:t>
            </a:r>
            <a:endParaRPr lang="en-GB" dirty="0"/>
          </a:p>
        </p:txBody>
      </p:sp>
    </p:spTree>
    <p:extLst>
      <p:ext uri="{BB962C8B-B14F-4D97-AF65-F5344CB8AC3E}">
        <p14:creationId xmlns:p14="http://schemas.microsoft.com/office/powerpoint/2010/main" val="3020090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564" y="378783"/>
            <a:ext cx="8911687" cy="1280890"/>
          </a:xfrm>
        </p:spPr>
        <p:txBody>
          <a:bodyPr/>
          <a:lstStyle/>
          <a:p>
            <a:r>
              <a:rPr lang="en-GB" dirty="0" smtClean="0"/>
              <a:t>Mississippi Cultures 1200 AD</a:t>
            </a:r>
            <a:endParaRPr lang="en-GB" dirty="0"/>
          </a:p>
        </p:txBody>
      </p:sp>
      <p:pic>
        <p:nvPicPr>
          <p:cNvPr id="307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78" y="1338146"/>
            <a:ext cx="11664176" cy="55198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050859" y="211873"/>
            <a:ext cx="611065" cy="369332"/>
          </a:xfrm>
          <a:prstGeom prst="rect">
            <a:avLst/>
          </a:prstGeom>
          <a:noFill/>
        </p:spPr>
        <p:txBody>
          <a:bodyPr wrap="none" rtlCol="0">
            <a:spAutoFit/>
          </a:bodyPr>
          <a:lstStyle/>
          <a:p>
            <a:r>
              <a:rPr lang="en-GB" dirty="0" smtClean="0"/>
              <a:t>(10)</a:t>
            </a:r>
            <a:endParaRPr lang="en-GB" dirty="0"/>
          </a:p>
        </p:txBody>
      </p:sp>
    </p:spTree>
    <p:extLst>
      <p:ext uri="{BB962C8B-B14F-4D97-AF65-F5344CB8AC3E}">
        <p14:creationId xmlns:p14="http://schemas.microsoft.com/office/powerpoint/2010/main" val="799665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821" y="166910"/>
            <a:ext cx="9368459" cy="1280890"/>
          </a:xfrm>
        </p:spPr>
        <p:txBody>
          <a:bodyPr/>
          <a:lstStyle/>
          <a:p>
            <a:r>
              <a:rPr lang="en-GB" dirty="0" smtClean="0"/>
              <a:t>Cahokia (700 AD – 1400+ AD?)</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1" y="1264555"/>
            <a:ext cx="11876049" cy="5593445"/>
          </a:xfrm>
          <a:prstGeom prst="rect">
            <a:avLst/>
          </a:prstGeom>
        </p:spPr>
      </p:pic>
      <p:sp>
        <p:nvSpPr>
          <p:cNvPr id="3" name="TextBox 2"/>
          <p:cNvSpPr txBox="1"/>
          <p:nvPr/>
        </p:nvSpPr>
        <p:spPr>
          <a:xfrm>
            <a:off x="11257280" y="256478"/>
            <a:ext cx="611065" cy="369332"/>
          </a:xfrm>
          <a:prstGeom prst="rect">
            <a:avLst/>
          </a:prstGeom>
          <a:noFill/>
        </p:spPr>
        <p:txBody>
          <a:bodyPr wrap="none" rtlCol="0">
            <a:spAutoFit/>
          </a:bodyPr>
          <a:lstStyle/>
          <a:p>
            <a:r>
              <a:rPr lang="en-GB" dirty="0" smtClean="0"/>
              <a:t>(11)</a:t>
            </a:r>
            <a:endParaRPr lang="en-GB" dirty="0"/>
          </a:p>
        </p:txBody>
      </p:sp>
    </p:spTree>
    <p:extLst>
      <p:ext uri="{BB962C8B-B14F-4D97-AF65-F5344CB8AC3E}">
        <p14:creationId xmlns:p14="http://schemas.microsoft.com/office/powerpoint/2010/main" val="929807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703" y="296732"/>
            <a:ext cx="10253830" cy="1280890"/>
          </a:xfrm>
        </p:spPr>
        <p:txBody>
          <a:bodyPr/>
          <a:lstStyle/>
          <a:p>
            <a:pPr algn="ctr"/>
            <a:r>
              <a:rPr lang="en-GB" dirty="0" smtClean="0"/>
              <a:t>Pueblo culture New Mexico, Arizona </a:t>
            </a:r>
            <a:r>
              <a:rPr lang="en-GB" dirty="0" smtClean="0"/>
              <a:t>100-1500 </a:t>
            </a:r>
            <a:r>
              <a:rPr lang="en-GB" dirty="0" smtClean="0"/>
              <a:t>AD</a:t>
            </a:r>
            <a:endParaRPr lang="en-GB" dirty="0"/>
          </a:p>
        </p:txBody>
      </p:sp>
      <p:pic>
        <p:nvPicPr>
          <p:cNvPr id="2052" name="Picture 4" descr="https://cdn.britannica.com/22/116522-050-3A23E0E7/cliff-dwellings-culture-Ancestral-Pueblo-Colorado-Me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867" y="1984022"/>
            <a:ext cx="10588977" cy="46425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861288" y="73708"/>
            <a:ext cx="911371" cy="369332"/>
          </a:xfrm>
          <a:prstGeom prst="rect">
            <a:avLst/>
          </a:prstGeom>
          <a:noFill/>
        </p:spPr>
        <p:txBody>
          <a:bodyPr wrap="square" rtlCol="0">
            <a:spAutoFit/>
          </a:bodyPr>
          <a:lstStyle/>
          <a:p>
            <a:r>
              <a:rPr lang="en-GB" dirty="0" smtClean="0"/>
              <a:t>(12)</a:t>
            </a:r>
            <a:endParaRPr lang="en-GB" dirty="0"/>
          </a:p>
        </p:txBody>
      </p:sp>
    </p:spTree>
    <p:extLst>
      <p:ext uri="{BB962C8B-B14F-4D97-AF65-F5344CB8AC3E}">
        <p14:creationId xmlns:p14="http://schemas.microsoft.com/office/powerpoint/2010/main" val="4230555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277" y="502946"/>
            <a:ext cx="8911687" cy="1280890"/>
          </a:xfrm>
        </p:spPr>
        <p:txBody>
          <a:bodyPr/>
          <a:lstStyle/>
          <a:p>
            <a:r>
              <a:rPr lang="en-GB" dirty="0" smtClean="0"/>
              <a:t>Pueblo settlement 1000 -1500 CE</a:t>
            </a:r>
            <a:endParaRPr lang="en-GB" dirty="0"/>
          </a:p>
        </p:txBody>
      </p:sp>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21" y="1583473"/>
            <a:ext cx="12192000" cy="51964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61649" y="502946"/>
            <a:ext cx="611065" cy="369332"/>
          </a:xfrm>
          <a:prstGeom prst="rect">
            <a:avLst/>
          </a:prstGeom>
          <a:noFill/>
        </p:spPr>
        <p:txBody>
          <a:bodyPr wrap="none" rtlCol="0">
            <a:spAutoFit/>
          </a:bodyPr>
          <a:lstStyle/>
          <a:p>
            <a:r>
              <a:rPr lang="en-GB" dirty="0" smtClean="0"/>
              <a:t>(13)</a:t>
            </a:r>
            <a:endParaRPr lang="en-GB" dirty="0"/>
          </a:p>
        </p:txBody>
      </p:sp>
    </p:spTree>
    <p:extLst>
      <p:ext uri="{BB962C8B-B14F-4D97-AF65-F5344CB8AC3E}">
        <p14:creationId xmlns:p14="http://schemas.microsoft.com/office/powerpoint/2010/main" val="2718437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Pueblo Indians South west</a:t>
            </a:r>
            <a:endParaRPr lang="en-GB" dirty="0"/>
          </a:p>
        </p:txBody>
      </p:sp>
      <p:sp>
        <p:nvSpPr>
          <p:cNvPr id="4" name="TextBox 3"/>
          <p:cNvSpPr txBox="1"/>
          <p:nvPr/>
        </p:nvSpPr>
        <p:spPr>
          <a:xfrm>
            <a:off x="10861288" y="73708"/>
            <a:ext cx="911371" cy="369332"/>
          </a:xfrm>
          <a:prstGeom prst="rect">
            <a:avLst/>
          </a:prstGeom>
          <a:noFill/>
        </p:spPr>
        <p:txBody>
          <a:bodyPr wrap="square" rtlCol="0">
            <a:spAutoFit/>
          </a:bodyPr>
          <a:lstStyle/>
          <a:p>
            <a:r>
              <a:rPr lang="en-GB" dirty="0" smtClean="0"/>
              <a:t>(14)</a:t>
            </a:r>
            <a:endParaRPr lang="en-GB" dirty="0"/>
          </a:p>
        </p:txBody>
      </p:sp>
      <p:pic>
        <p:nvPicPr>
          <p:cNvPr id="2050" name="Picture 2" descr="https://www.ancient-origins.net/sites/default/files/styles/large/public/South-Pueblo.jpg?itok=kJlXg_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29" y="1427356"/>
            <a:ext cx="11140069" cy="519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389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237" y="267271"/>
            <a:ext cx="8911687" cy="1280890"/>
          </a:xfrm>
        </p:spPr>
        <p:txBody>
          <a:bodyPr/>
          <a:lstStyle/>
          <a:p>
            <a:pPr algn="ctr"/>
            <a:r>
              <a:rPr lang="en-GB" dirty="0" smtClean="0"/>
              <a:t>The Jester Clown </a:t>
            </a:r>
            <a:endParaRPr lang="en-GB" dirty="0"/>
          </a:p>
        </p:txBody>
      </p:sp>
      <p:pic>
        <p:nvPicPr>
          <p:cNvPr id="307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925" y="1148574"/>
            <a:ext cx="7008275" cy="5809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861288" y="73708"/>
            <a:ext cx="911371" cy="369332"/>
          </a:xfrm>
          <a:prstGeom prst="rect">
            <a:avLst/>
          </a:prstGeom>
          <a:noFill/>
        </p:spPr>
        <p:txBody>
          <a:bodyPr wrap="square" rtlCol="0">
            <a:spAutoFit/>
          </a:bodyPr>
          <a:lstStyle/>
          <a:p>
            <a:r>
              <a:rPr lang="en-GB" dirty="0" smtClean="0"/>
              <a:t>(15)</a:t>
            </a:r>
            <a:endParaRPr lang="en-GB" dirty="0"/>
          </a:p>
        </p:txBody>
      </p:sp>
    </p:spTree>
    <p:extLst>
      <p:ext uri="{BB962C8B-B14F-4D97-AF65-F5344CB8AC3E}">
        <p14:creationId xmlns:p14="http://schemas.microsoft.com/office/powerpoint/2010/main" val="1715563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1" y="243110"/>
            <a:ext cx="10223500" cy="1280890"/>
          </a:xfrm>
        </p:spPr>
        <p:txBody>
          <a:bodyPr/>
          <a:lstStyle/>
          <a:p>
            <a:r>
              <a:rPr lang="en-GB" dirty="0" smtClean="0"/>
              <a:t>North East Indigenous </a:t>
            </a:r>
            <a:r>
              <a:rPr lang="en-GB" dirty="0" smtClean="0"/>
              <a:t>Peoples  1450…1700</a:t>
            </a:r>
            <a:endParaRPr lang="en-GB" dirty="0"/>
          </a:p>
        </p:txBody>
      </p:sp>
      <p:pic>
        <p:nvPicPr>
          <p:cNvPr id="4098" name="Picture 2" descr="https://cdn.britannica.com/42/5542-050-17C18313/Indigenous-peoples-Northeast-Eastern-Woodlands-Indians-Great-Lak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85" y="1461635"/>
            <a:ext cx="11653025" cy="54073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861288" y="73708"/>
            <a:ext cx="911371" cy="369332"/>
          </a:xfrm>
          <a:prstGeom prst="rect">
            <a:avLst/>
          </a:prstGeom>
          <a:noFill/>
        </p:spPr>
        <p:txBody>
          <a:bodyPr wrap="square" rtlCol="0">
            <a:spAutoFit/>
          </a:bodyPr>
          <a:lstStyle/>
          <a:p>
            <a:r>
              <a:rPr lang="en-GB" dirty="0" smtClean="0"/>
              <a:t>(15)</a:t>
            </a:r>
            <a:endParaRPr lang="en-GB" dirty="0"/>
          </a:p>
        </p:txBody>
      </p:sp>
      <p:sp>
        <p:nvSpPr>
          <p:cNvPr id="3" name="Oval 2"/>
          <p:cNvSpPr/>
          <p:nvPr/>
        </p:nvSpPr>
        <p:spPr>
          <a:xfrm rot="20854529">
            <a:off x="6524906" y="3814590"/>
            <a:ext cx="2400300" cy="783776"/>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Arial" panose="020B0604020202020204" pitchFamily="34" charset="0"/>
                <a:cs typeface="Arial" panose="020B0604020202020204" pitchFamily="34" charset="0"/>
              </a:rPr>
              <a:t>Iroquois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5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Iroquois ambassadors to London 1700</a:t>
            </a:r>
            <a:endParaRPr lang="en-GB" dirty="0"/>
          </a:p>
        </p:txBody>
      </p:sp>
      <p:pic>
        <p:nvPicPr>
          <p:cNvPr id="2050" name="Picture 2" descr="https://upload.wikimedia.org/wikipedia/commons/5/5a/Mohawk-k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62" y="1160585"/>
            <a:ext cx="12033738" cy="569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857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792" y="466065"/>
            <a:ext cx="8911687" cy="1280890"/>
          </a:xfrm>
        </p:spPr>
        <p:txBody>
          <a:bodyPr/>
          <a:lstStyle/>
          <a:p>
            <a:r>
              <a:rPr lang="en-GB" dirty="0" smtClean="0"/>
              <a:t>About this talk</a:t>
            </a:r>
            <a:endParaRPr lang="en-GB" dirty="0"/>
          </a:p>
        </p:txBody>
      </p:sp>
      <p:sp>
        <p:nvSpPr>
          <p:cNvPr id="3" name="Content Placeholder 2"/>
          <p:cNvSpPr>
            <a:spLocks noGrp="1"/>
          </p:cNvSpPr>
          <p:nvPr>
            <p:ph idx="1"/>
          </p:nvPr>
        </p:nvSpPr>
        <p:spPr>
          <a:xfrm>
            <a:off x="2023155" y="1463040"/>
            <a:ext cx="8915400" cy="5185954"/>
          </a:xfrm>
        </p:spPr>
        <p:txBody>
          <a:bodyPr>
            <a:normAutofit/>
          </a:bodyPr>
          <a:lstStyle/>
          <a:p>
            <a:r>
              <a:rPr lang="en-GB" sz="3200" dirty="0" smtClean="0"/>
              <a:t>First Arrivals to the Americas</a:t>
            </a:r>
          </a:p>
          <a:p>
            <a:endParaRPr lang="en-GB" sz="3200" dirty="0"/>
          </a:p>
          <a:p>
            <a:r>
              <a:rPr lang="en-GB" sz="3200" dirty="0" smtClean="0"/>
              <a:t>Native Americans (Indigenous Peoples before the European </a:t>
            </a:r>
            <a:r>
              <a:rPr lang="en-GB" sz="3200" dirty="0" smtClean="0"/>
              <a:t>arrival)</a:t>
            </a:r>
            <a:endParaRPr lang="en-GB" sz="3200" dirty="0" smtClean="0"/>
          </a:p>
          <a:p>
            <a:endParaRPr lang="en-GB" sz="3200" dirty="0"/>
          </a:p>
          <a:p>
            <a:r>
              <a:rPr lang="en-GB" sz="3200" dirty="0" smtClean="0"/>
              <a:t>The world 1600</a:t>
            </a:r>
          </a:p>
          <a:p>
            <a:endParaRPr lang="en-GB" sz="3200" dirty="0"/>
          </a:p>
          <a:p>
            <a:r>
              <a:rPr lang="en-GB" sz="3200" dirty="0" smtClean="0"/>
              <a:t>First contact </a:t>
            </a:r>
          </a:p>
          <a:p>
            <a:endParaRPr lang="en-GB" sz="3200" dirty="0" smtClean="0"/>
          </a:p>
          <a:p>
            <a:endParaRPr lang="en-GB" sz="3200" dirty="0"/>
          </a:p>
          <a:p>
            <a:endParaRPr lang="en-GB" sz="3200" dirty="0" smtClean="0"/>
          </a:p>
          <a:p>
            <a:endParaRPr lang="en-GB" sz="3200" dirty="0"/>
          </a:p>
          <a:p>
            <a:pPr marL="0" indent="0">
              <a:buNone/>
            </a:pPr>
            <a:endParaRPr lang="en-GB" sz="3200" dirty="0"/>
          </a:p>
          <a:p>
            <a:pPr marL="0" indent="0">
              <a:buNone/>
            </a:pPr>
            <a:endParaRPr lang="en-GB" sz="3200" dirty="0" smtClean="0"/>
          </a:p>
          <a:p>
            <a:endParaRPr lang="en-GB" sz="3200" dirty="0"/>
          </a:p>
          <a:p>
            <a:endParaRPr lang="en-GB" sz="3200" dirty="0"/>
          </a:p>
          <a:p>
            <a:endParaRPr lang="en-GB" sz="3200" dirty="0"/>
          </a:p>
          <a:p>
            <a:pPr marL="0" indent="0">
              <a:buNone/>
            </a:pPr>
            <a:endParaRPr lang="en-GB" dirty="0"/>
          </a:p>
          <a:p>
            <a:endParaRPr lang="en-GB" dirty="0" smtClean="0"/>
          </a:p>
          <a:p>
            <a:endParaRPr lang="en-GB" dirty="0"/>
          </a:p>
          <a:p>
            <a:endParaRPr lang="en-GB" dirty="0" smtClean="0"/>
          </a:p>
        </p:txBody>
      </p:sp>
    </p:spTree>
    <p:extLst>
      <p:ext uri="{BB962C8B-B14F-4D97-AF65-F5344CB8AC3E}">
        <p14:creationId xmlns:p14="http://schemas.microsoft.com/office/powerpoint/2010/main" val="2885060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090" y="579505"/>
            <a:ext cx="8911687" cy="1280890"/>
          </a:xfrm>
        </p:spPr>
        <p:txBody>
          <a:bodyPr/>
          <a:lstStyle/>
          <a:p>
            <a:pPr algn="ctr"/>
            <a:r>
              <a:rPr lang="en-GB" dirty="0" smtClean="0"/>
              <a:t>Iroquois Long House</a:t>
            </a:r>
            <a:endParaRPr lang="en-GB" dirty="0"/>
          </a:p>
        </p:txBody>
      </p:sp>
      <p:pic>
        <p:nvPicPr>
          <p:cNvPr id="4" name="Picture 2" descr="https://i.pinimg.com/564x/35/34/2b/35342b44183e7ae85952f792655fdbc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327" y="1460810"/>
            <a:ext cx="11946673" cy="52410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05893" y="210173"/>
            <a:ext cx="911371" cy="369332"/>
          </a:xfrm>
          <a:prstGeom prst="rect">
            <a:avLst/>
          </a:prstGeom>
          <a:noFill/>
        </p:spPr>
        <p:txBody>
          <a:bodyPr wrap="square" rtlCol="0">
            <a:spAutoFit/>
          </a:bodyPr>
          <a:lstStyle/>
          <a:p>
            <a:r>
              <a:rPr lang="en-GB" dirty="0" smtClean="0"/>
              <a:t>(16)</a:t>
            </a:r>
            <a:endParaRPr lang="en-GB" dirty="0"/>
          </a:p>
        </p:txBody>
      </p:sp>
    </p:spTree>
    <p:extLst>
      <p:ext uri="{BB962C8B-B14F-4D97-AF65-F5344CB8AC3E}">
        <p14:creationId xmlns:p14="http://schemas.microsoft.com/office/powerpoint/2010/main" val="1853586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910" y="367632"/>
            <a:ext cx="8911687" cy="1280890"/>
          </a:xfrm>
        </p:spPr>
        <p:txBody>
          <a:bodyPr/>
          <a:lstStyle/>
          <a:p>
            <a:pPr algn="ctr"/>
            <a:r>
              <a:rPr lang="en-GB" dirty="0" smtClean="0"/>
              <a:t>Iroquois settlement </a:t>
            </a:r>
            <a:endParaRPr lang="en-GB" dirty="0"/>
          </a:p>
        </p:txBody>
      </p:sp>
      <p:pic>
        <p:nvPicPr>
          <p:cNvPr id="4" name="Picture 3"/>
          <p:cNvPicPr>
            <a:picLocks noChangeAspect="1"/>
          </p:cNvPicPr>
          <p:nvPr/>
        </p:nvPicPr>
        <p:blipFill>
          <a:blip r:embed="rId3"/>
          <a:stretch>
            <a:fillRect/>
          </a:stretch>
        </p:blipFill>
        <p:spPr>
          <a:xfrm>
            <a:off x="397998" y="1393903"/>
            <a:ext cx="11106614" cy="5307980"/>
          </a:xfrm>
          <a:prstGeom prst="rect">
            <a:avLst/>
          </a:prstGeom>
        </p:spPr>
      </p:pic>
      <p:sp>
        <p:nvSpPr>
          <p:cNvPr id="6" name="TextBox 5"/>
          <p:cNvSpPr txBox="1"/>
          <p:nvPr/>
        </p:nvSpPr>
        <p:spPr>
          <a:xfrm>
            <a:off x="10905893" y="210173"/>
            <a:ext cx="911371" cy="369332"/>
          </a:xfrm>
          <a:prstGeom prst="rect">
            <a:avLst/>
          </a:prstGeom>
          <a:noFill/>
        </p:spPr>
        <p:txBody>
          <a:bodyPr wrap="square" rtlCol="0">
            <a:spAutoFit/>
          </a:bodyPr>
          <a:lstStyle/>
          <a:p>
            <a:r>
              <a:rPr lang="en-GB" dirty="0" smtClean="0"/>
              <a:t>(17)</a:t>
            </a:r>
            <a:endParaRPr lang="en-GB" dirty="0"/>
          </a:p>
        </p:txBody>
      </p:sp>
    </p:spTree>
    <p:extLst>
      <p:ext uri="{BB962C8B-B14F-4D97-AF65-F5344CB8AC3E}">
        <p14:creationId xmlns:p14="http://schemas.microsoft.com/office/powerpoint/2010/main" val="555645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146" y="186170"/>
            <a:ext cx="8911687" cy="1280890"/>
          </a:xfrm>
        </p:spPr>
        <p:txBody>
          <a:bodyPr/>
          <a:lstStyle/>
          <a:p>
            <a:pPr algn="ctr"/>
            <a:r>
              <a:rPr lang="en-GB" dirty="0" smtClean="0"/>
              <a:t>Iroquois fort</a:t>
            </a:r>
            <a:endParaRPr lang="en-GB" dirty="0"/>
          </a:p>
        </p:txBody>
      </p:sp>
      <p:pic>
        <p:nvPicPr>
          <p:cNvPr id="5122" name="Picture 2" descr="Early Native American palisaded village such as Malvilla Alabama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24" y="1182030"/>
            <a:ext cx="11719932" cy="5486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05893" y="210173"/>
            <a:ext cx="911371" cy="369332"/>
          </a:xfrm>
          <a:prstGeom prst="rect">
            <a:avLst/>
          </a:prstGeom>
          <a:noFill/>
        </p:spPr>
        <p:txBody>
          <a:bodyPr wrap="square" rtlCol="0">
            <a:spAutoFit/>
          </a:bodyPr>
          <a:lstStyle/>
          <a:p>
            <a:r>
              <a:rPr lang="en-GB" dirty="0" smtClean="0"/>
              <a:t>(18)</a:t>
            </a:r>
            <a:endParaRPr lang="en-GB" dirty="0"/>
          </a:p>
        </p:txBody>
      </p:sp>
    </p:spTree>
    <p:extLst>
      <p:ext uri="{BB962C8B-B14F-4D97-AF65-F5344CB8AC3E}">
        <p14:creationId xmlns:p14="http://schemas.microsoft.com/office/powerpoint/2010/main" val="3746179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710" y="373958"/>
            <a:ext cx="9338880" cy="1280890"/>
          </a:xfrm>
        </p:spPr>
        <p:txBody>
          <a:bodyPr/>
          <a:lstStyle/>
          <a:p>
            <a:r>
              <a:rPr lang="en-GB" dirty="0" smtClean="0"/>
              <a:t>Great Law of Peace…Wampum belts….symbolic writing</a:t>
            </a:r>
            <a:endParaRPr lang="en-GB" dirty="0"/>
          </a:p>
        </p:txBody>
      </p:sp>
      <p:pic>
        <p:nvPicPr>
          <p:cNvPr id="5122"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54848"/>
            <a:ext cx="9277815" cy="48574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05893" y="210173"/>
            <a:ext cx="911371" cy="369332"/>
          </a:xfrm>
          <a:prstGeom prst="rect">
            <a:avLst/>
          </a:prstGeom>
          <a:noFill/>
        </p:spPr>
        <p:txBody>
          <a:bodyPr wrap="square" rtlCol="0">
            <a:spAutoFit/>
          </a:bodyPr>
          <a:lstStyle/>
          <a:p>
            <a:r>
              <a:rPr lang="en-GB" dirty="0" smtClean="0"/>
              <a:t>(19)</a:t>
            </a:r>
            <a:endParaRPr lang="en-GB" dirty="0"/>
          </a:p>
        </p:txBody>
      </p:sp>
    </p:spTree>
    <p:extLst>
      <p:ext uri="{BB962C8B-B14F-4D97-AF65-F5344CB8AC3E}">
        <p14:creationId xmlns:p14="http://schemas.microsoft.com/office/powerpoint/2010/main" val="1337510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sisters: corn, squash, and beans</a:t>
            </a:r>
            <a:endParaRPr lang="en-GB" dirty="0"/>
          </a:p>
        </p:txBody>
      </p:sp>
      <p:pic>
        <p:nvPicPr>
          <p:cNvPr id="1026" name="Picture 2" descr="https://4.bp.blogspot.com/-p3_KQJeeqBc/Uk1xoMBwF6I/AAAAAAAAGK0/dwE_-i4fkMg/s400/2013_Oct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06" y="1471961"/>
            <a:ext cx="10523305" cy="514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989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017" y="509196"/>
            <a:ext cx="10181063" cy="1280890"/>
          </a:xfrm>
        </p:spPr>
        <p:txBody>
          <a:bodyPr/>
          <a:lstStyle/>
          <a:p>
            <a:r>
              <a:rPr lang="en-GB" dirty="0" smtClean="0"/>
              <a:t>North American Indigenous Peoples</a:t>
            </a:r>
            <a:endParaRPr lang="en-GB" dirty="0"/>
          </a:p>
        </p:txBody>
      </p:sp>
      <p:sp>
        <p:nvSpPr>
          <p:cNvPr id="3" name="Content Placeholder 2"/>
          <p:cNvSpPr>
            <a:spLocks noGrp="1"/>
          </p:cNvSpPr>
          <p:nvPr>
            <p:ph idx="1"/>
          </p:nvPr>
        </p:nvSpPr>
        <p:spPr>
          <a:xfrm>
            <a:off x="704771" y="1643743"/>
            <a:ext cx="11805557" cy="4680858"/>
          </a:xfrm>
        </p:spPr>
        <p:txBody>
          <a:bodyPr>
            <a:normAutofit/>
          </a:bodyPr>
          <a:lstStyle/>
          <a:p>
            <a:r>
              <a:rPr lang="en-GB" sz="2400" dirty="0" smtClean="0"/>
              <a:t>Complex cultures, hunter gatherer and agricultural societies</a:t>
            </a:r>
          </a:p>
          <a:p>
            <a:r>
              <a:rPr lang="en-GB" sz="2400" dirty="0" smtClean="0"/>
              <a:t>Structured, mostly matrilineal based, mostly consensus leadership</a:t>
            </a:r>
          </a:p>
          <a:p>
            <a:r>
              <a:rPr lang="en-GB" sz="2400" dirty="0" smtClean="0"/>
              <a:t>Oral Tradition, no written languages</a:t>
            </a:r>
          </a:p>
          <a:p>
            <a:r>
              <a:rPr lang="en-GB" sz="2400" dirty="0" smtClean="0"/>
              <a:t>Land ‘owned’ by tribe, allocated to individual</a:t>
            </a:r>
          </a:p>
          <a:p>
            <a:r>
              <a:rPr lang="en-GB" sz="2400" dirty="0" smtClean="0"/>
              <a:t>Intensive warfare, slave raiding</a:t>
            </a:r>
          </a:p>
          <a:p>
            <a:r>
              <a:rPr lang="en-GB" sz="2400" dirty="0" smtClean="0"/>
              <a:t>Common beliefs in ‘Great Father’, ancestors, spirits, life in all things</a:t>
            </a:r>
          </a:p>
          <a:p>
            <a:r>
              <a:rPr lang="en-GB" sz="2400" dirty="0" smtClean="0"/>
              <a:t>No use of advanced metals or wheels </a:t>
            </a:r>
          </a:p>
          <a:p>
            <a:r>
              <a:rPr lang="en-GB" sz="2400" dirty="0" smtClean="0"/>
              <a:t>No large draft animals, oxen, horses or immunities from related diseases</a:t>
            </a:r>
          </a:p>
          <a:p>
            <a:endParaRPr lang="en-GB" sz="2400"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33352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961" y="557203"/>
            <a:ext cx="9608905" cy="1280890"/>
          </a:xfrm>
        </p:spPr>
        <p:txBody>
          <a:bodyPr>
            <a:normAutofit fontScale="90000"/>
          </a:bodyPr>
          <a:lstStyle/>
          <a:p>
            <a:r>
              <a:rPr lang="en-GB" dirty="0" smtClean="0"/>
              <a:t>Why no ‘advanced culture in North America?</a:t>
            </a:r>
            <a:br>
              <a:rPr lang="en-GB" dirty="0" smtClean="0"/>
            </a:br>
            <a:r>
              <a:rPr lang="en-GB" dirty="0" smtClean="0"/>
              <a:t>(Thomas Sowell: ‘Conquest &amp; Cultures’)</a:t>
            </a:r>
            <a:endParaRPr lang="en-GB" dirty="0"/>
          </a:p>
        </p:txBody>
      </p:sp>
      <p:sp>
        <p:nvSpPr>
          <p:cNvPr id="3" name="Content Placeholder 2"/>
          <p:cNvSpPr>
            <a:spLocks noGrp="1"/>
          </p:cNvSpPr>
          <p:nvPr>
            <p:ph idx="1"/>
          </p:nvPr>
        </p:nvSpPr>
        <p:spPr>
          <a:xfrm>
            <a:off x="2589212" y="1838093"/>
            <a:ext cx="8915400" cy="4707673"/>
          </a:xfrm>
        </p:spPr>
        <p:txBody>
          <a:bodyPr>
            <a:noAutofit/>
          </a:bodyPr>
          <a:lstStyle/>
          <a:p>
            <a:r>
              <a:rPr lang="en-GB" sz="2400" dirty="0" smtClean="0">
                <a:latin typeface="Arial" panose="020B0604020202020204" pitchFamily="34" charset="0"/>
                <a:cs typeface="Arial" panose="020B0604020202020204" pitchFamily="34" charset="0"/>
              </a:rPr>
              <a:t>Europe and Asia’s 20,000 year head start</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East West trade (Asia &gt; Europe) easier than North&gt;South America (Arabs&gt;Europe, not Aztec&gt;Iroquois)</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No ‘pack animals’ (horses, oxen, cows, sheep)</a:t>
            </a:r>
          </a:p>
          <a:p>
            <a:pPr lvl="1"/>
            <a:r>
              <a:rPr lang="en-GB" sz="2000" dirty="0" smtClean="0">
                <a:latin typeface="Arial" panose="020B0604020202020204" pitchFamily="34" charset="0"/>
                <a:cs typeface="Arial" panose="020B0604020202020204" pitchFamily="34" charset="0"/>
              </a:rPr>
              <a:t>Impossible to trade in volume, everything delivered by hand</a:t>
            </a:r>
          </a:p>
          <a:p>
            <a:pPr lvl="1"/>
            <a:r>
              <a:rPr lang="en-GB" sz="2000" dirty="0" smtClean="0">
                <a:latin typeface="Arial" panose="020B0604020202020204" pitchFamily="34" charset="0"/>
                <a:cs typeface="Arial" panose="020B0604020202020204" pitchFamily="34" charset="0"/>
              </a:rPr>
              <a:t>Expansion slow and difficult. Long distance conquest impossible</a:t>
            </a:r>
          </a:p>
          <a:p>
            <a:pPr lvl="1"/>
            <a:r>
              <a:rPr lang="en-GB" sz="2000" dirty="0" smtClean="0">
                <a:latin typeface="Arial" panose="020B0604020202020204" pitchFamily="34" charset="0"/>
                <a:cs typeface="Arial" panose="020B0604020202020204" pitchFamily="34" charset="0"/>
              </a:rPr>
              <a:t>No incentive to develop wheels and means of transportation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335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457" y="256120"/>
            <a:ext cx="8911687" cy="948212"/>
          </a:xfrm>
        </p:spPr>
        <p:txBody>
          <a:bodyPr/>
          <a:lstStyle/>
          <a:p>
            <a:pPr algn="ctr"/>
            <a:r>
              <a:rPr lang="en-GB" dirty="0" smtClean="0"/>
              <a:t>North America Tribes</a:t>
            </a:r>
            <a:endParaRPr lang="en-GB" dirty="0"/>
          </a:p>
        </p:txBody>
      </p:sp>
      <p:pic>
        <p:nvPicPr>
          <p:cNvPr id="2050" name="Picture 2" descr="https://i.pinimg.com/564x/1e/70/bb/1e70bb2e281f95b793855456f0acc3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08" y="1628078"/>
            <a:ext cx="8196146" cy="509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939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83" y="0"/>
            <a:ext cx="12396439" cy="1280890"/>
          </a:xfrm>
        </p:spPr>
        <p:txBody>
          <a:bodyPr/>
          <a:lstStyle/>
          <a:p>
            <a:pPr algn="ctr"/>
            <a:r>
              <a:rPr lang="en-GB" dirty="0" smtClean="0"/>
              <a:t>Cultural Transfers</a:t>
            </a:r>
            <a:br>
              <a:rPr lang="en-GB" dirty="0" smtClean="0"/>
            </a:br>
            <a:r>
              <a:rPr lang="en-GB" dirty="0" smtClean="0"/>
              <a:t> Middle East&gt; Europe vs North South America</a:t>
            </a:r>
            <a:endParaRPr lang="en-GB" dirty="0"/>
          </a:p>
        </p:txBody>
      </p:sp>
      <p:pic>
        <p:nvPicPr>
          <p:cNvPr id="1026" name="Picture 2" descr="http://www.tsiosophy.com/wp/wp-content/uploads/2011/04/Mercator-projection3-1024x7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74" y="1271239"/>
            <a:ext cx="11363093" cy="5274527"/>
          </a:xfrm>
          <a:prstGeom prst="rect">
            <a:avLst/>
          </a:prstGeom>
          <a:noFill/>
          <a:extLst>
            <a:ext uri="{909E8E84-426E-40DD-AFC4-6F175D3DCCD1}">
              <a14:hiddenFill xmlns:a14="http://schemas.microsoft.com/office/drawing/2010/main">
                <a:solidFill>
                  <a:srgbClr val="FFFFFF"/>
                </a:solidFill>
              </a14:hiddenFill>
            </a:ext>
          </a:extLst>
        </p:spPr>
      </p:pic>
      <p:sp>
        <p:nvSpPr>
          <p:cNvPr id="4" name="Left-Right Arrow 3"/>
          <p:cNvSpPr/>
          <p:nvPr/>
        </p:nvSpPr>
        <p:spPr>
          <a:xfrm>
            <a:off x="5631366" y="2810110"/>
            <a:ext cx="1353634" cy="3456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977053" y="2207939"/>
            <a:ext cx="3860352" cy="523220"/>
          </a:xfrm>
          <a:prstGeom prst="rect">
            <a:avLst/>
          </a:prstGeom>
          <a:noFill/>
        </p:spPr>
        <p:txBody>
          <a:bodyPr wrap="none" rtlCol="0">
            <a:spAutoFit/>
          </a:bodyPr>
          <a:lstStyle/>
          <a:p>
            <a:r>
              <a:rPr lang="en-GB" sz="2800" dirty="0" smtClean="0">
                <a:solidFill>
                  <a:schemeClr val="bg1"/>
                </a:solidFill>
                <a:latin typeface="Arial" panose="020B0604020202020204" pitchFamily="34" charset="0"/>
                <a:cs typeface="Arial" panose="020B0604020202020204" pitchFamily="34" charset="0"/>
              </a:rPr>
              <a:t>Low cost, fast by horse</a:t>
            </a:r>
            <a:endParaRPr lang="en-GB" sz="28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352584" y="3300757"/>
            <a:ext cx="1694985" cy="400110"/>
          </a:xfrm>
          <a:prstGeom prst="rect">
            <a:avLst/>
          </a:prstGeom>
          <a:solidFill>
            <a:schemeClr val="tx1"/>
          </a:solidFill>
        </p:spPr>
        <p:txBody>
          <a:bodyPr wrap="square" rtlCol="0">
            <a:spAutoFit/>
          </a:bodyPr>
          <a:lstStyle/>
          <a:p>
            <a:pPr algn="ctr"/>
            <a:r>
              <a:rPr lang="en-GB" sz="2000" dirty="0" smtClean="0">
                <a:solidFill>
                  <a:schemeClr val="bg1"/>
                </a:solidFill>
                <a:latin typeface="Arial" panose="020B0604020202020204" pitchFamily="34" charset="0"/>
                <a:cs typeface="Arial" panose="020B0604020202020204" pitchFamily="34" charset="0"/>
              </a:rPr>
              <a:t>Sahara</a:t>
            </a:r>
            <a:endParaRPr lang="en-GB" sz="20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2152184" y="3185528"/>
            <a:ext cx="1003611" cy="400110"/>
          </a:xfrm>
          <a:prstGeom prst="rect">
            <a:avLst/>
          </a:prstGeom>
          <a:solidFill>
            <a:schemeClr val="tx1"/>
          </a:solidFill>
        </p:spPr>
        <p:txBody>
          <a:bodyPr wrap="square" rtlCol="0">
            <a:spAutoFit/>
          </a:bodyPr>
          <a:lstStyle/>
          <a:p>
            <a:r>
              <a:rPr lang="en-GB" sz="2000" dirty="0" smtClean="0">
                <a:solidFill>
                  <a:schemeClr val="bg1"/>
                </a:solidFill>
                <a:latin typeface="Arial" panose="020B0604020202020204" pitchFamily="34" charset="0"/>
                <a:cs typeface="Arial" panose="020B0604020202020204" pitchFamily="34" charset="0"/>
              </a:rPr>
              <a:t>Desert</a:t>
            </a:r>
            <a:endParaRPr lang="en-GB" sz="2000" dirty="0">
              <a:solidFill>
                <a:schemeClr val="bg1"/>
              </a:solidFill>
              <a:latin typeface="Arial" panose="020B0604020202020204" pitchFamily="34" charset="0"/>
              <a:cs typeface="Arial" panose="020B0604020202020204" pitchFamily="34" charset="0"/>
            </a:endParaRPr>
          </a:p>
        </p:txBody>
      </p:sp>
      <p:sp>
        <p:nvSpPr>
          <p:cNvPr id="10" name="Left-Up Arrow 9"/>
          <p:cNvSpPr/>
          <p:nvPr/>
        </p:nvSpPr>
        <p:spPr>
          <a:xfrm rot="5400000">
            <a:off x="2440555" y="3370647"/>
            <a:ext cx="812611" cy="1077139"/>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rot="5400000">
            <a:off x="3163228" y="3941290"/>
            <a:ext cx="1137421" cy="369332"/>
          </a:xfrm>
          <a:prstGeom prst="rect">
            <a:avLst/>
          </a:prstGeom>
          <a:solidFill>
            <a:schemeClr val="tx1"/>
          </a:solidFill>
        </p:spPr>
        <p:txBody>
          <a:bodyPr wrap="square" rtlCol="0">
            <a:spAutoFit/>
          </a:bodyPr>
          <a:lstStyle/>
          <a:p>
            <a:r>
              <a:rPr lang="en-GB" sz="1600" dirty="0" smtClean="0">
                <a:solidFill>
                  <a:schemeClr val="bg1"/>
                </a:solidFill>
                <a:latin typeface="Arial" panose="020B0604020202020204" pitchFamily="34" charset="0"/>
                <a:cs typeface="Arial" panose="020B0604020202020204" pitchFamily="34" charset="0"/>
              </a:rPr>
              <a:t>Amaz</a:t>
            </a:r>
            <a:r>
              <a:rPr lang="en-GB" dirty="0" smtClean="0">
                <a:solidFill>
                  <a:schemeClr val="bg1"/>
                </a:solidFill>
                <a:latin typeface="Arial" panose="020B0604020202020204" pitchFamily="34" charset="0"/>
                <a:cs typeface="Arial" panose="020B0604020202020204" pitchFamily="34" charset="0"/>
              </a:rPr>
              <a:t>on</a:t>
            </a:r>
            <a:endParaRPr lang="en-GB"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877228" y="3888056"/>
            <a:ext cx="1904689" cy="954107"/>
          </a:xfrm>
          <a:prstGeom prst="rect">
            <a:avLst/>
          </a:prstGeom>
          <a:noFill/>
        </p:spPr>
        <p:txBody>
          <a:bodyPr wrap="none" rtlCol="0">
            <a:spAutoFit/>
          </a:bodyPr>
          <a:lstStyle/>
          <a:p>
            <a:r>
              <a:rPr lang="en-GB" sz="2800" dirty="0" smtClean="0">
                <a:solidFill>
                  <a:schemeClr val="bg1"/>
                </a:solidFill>
                <a:latin typeface="Arial" panose="020B0604020202020204" pitchFamily="34" charset="0"/>
                <a:cs typeface="Arial" panose="020B0604020202020204" pitchFamily="34" charset="0"/>
              </a:rPr>
              <a:t>Impossible</a:t>
            </a:r>
          </a:p>
          <a:p>
            <a:r>
              <a:rPr lang="en-GB" sz="2800" dirty="0" smtClean="0">
                <a:solidFill>
                  <a:schemeClr val="bg1"/>
                </a:solidFill>
                <a:latin typeface="Arial" panose="020B0604020202020204" pitchFamily="34" charset="0"/>
                <a:cs typeface="Arial" panose="020B0604020202020204" pitchFamily="34" charset="0"/>
              </a:rPr>
              <a:t>…by foot</a:t>
            </a:r>
            <a:endParaRPr lang="en-GB"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79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11" grpId="0" animBg="1"/>
      <p:bldP spid="10" grpId="0" animBg="1"/>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179" y="334178"/>
            <a:ext cx="8911687" cy="1280890"/>
          </a:xfrm>
        </p:spPr>
        <p:txBody>
          <a:bodyPr/>
          <a:lstStyle/>
          <a:p>
            <a:pPr algn="ctr"/>
            <a:r>
              <a:rPr lang="en-GB" dirty="0" smtClean="0"/>
              <a:t>Great Plains… 1700’s</a:t>
            </a:r>
            <a:endParaRPr lang="en-GB" dirty="0"/>
          </a:p>
        </p:txBody>
      </p:sp>
      <p:pic>
        <p:nvPicPr>
          <p:cNvPr id="3080" name="Picture 8" descr="buffalo bull's back fat, portrait of an indian chief - native american indian stock illust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22" y="992459"/>
            <a:ext cx="11856177" cy="586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339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675" y="345923"/>
            <a:ext cx="8911687" cy="677333"/>
          </a:xfrm>
        </p:spPr>
        <p:txBody>
          <a:bodyPr/>
          <a:lstStyle/>
          <a:p>
            <a:pPr algn="ctr"/>
            <a:r>
              <a:rPr lang="en-GB" dirty="0" smtClean="0"/>
              <a:t>The migration of people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6" y="1190171"/>
            <a:ext cx="11644489" cy="6110514"/>
          </a:xfrm>
          <a:prstGeom prst="rect">
            <a:avLst/>
          </a:prstGeom>
        </p:spPr>
      </p:pic>
      <p:sp>
        <p:nvSpPr>
          <p:cNvPr id="5" name="TextBox 4"/>
          <p:cNvSpPr txBox="1"/>
          <p:nvPr/>
        </p:nvSpPr>
        <p:spPr>
          <a:xfrm>
            <a:off x="-445103" y="6226627"/>
            <a:ext cx="12642748" cy="870857"/>
          </a:xfrm>
          <a:prstGeom prst="rect">
            <a:avLst/>
          </a:prstGeom>
          <a:solidFill>
            <a:schemeClr val="accent5">
              <a:lumMod val="20000"/>
              <a:lumOff val="80000"/>
            </a:schemeClr>
          </a:solidFill>
        </p:spPr>
        <p:txBody>
          <a:bodyPr wrap="square" rtlCol="0">
            <a:spAutoFit/>
          </a:bodyPr>
          <a:lstStyle/>
          <a:p>
            <a:endParaRPr lang="en-GB" dirty="0"/>
          </a:p>
        </p:txBody>
      </p:sp>
      <p:sp>
        <p:nvSpPr>
          <p:cNvPr id="6" name="TextBox 5"/>
          <p:cNvSpPr txBox="1"/>
          <p:nvPr/>
        </p:nvSpPr>
        <p:spPr>
          <a:xfrm>
            <a:off x="5645" y="856341"/>
            <a:ext cx="12186355" cy="870857"/>
          </a:xfrm>
          <a:prstGeom prst="rect">
            <a:avLst/>
          </a:prstGeom>
          <a:solidFill>
            <a:schemeClr val="accent5">
              <a:lumMod val="20000"/>
              <a:lumOff val="80000"/>
            </a:schemeClr>
          </a:solidFill>
        </p:spPr>
        <p:txBody>
          <a:bodyPr wrap="square" rtlCol="0">
            <a:spAutoFit/>
          </a:bodyPr>
          <a:lstStyle/>
          <a:p>
            <a:endParaRPr lang="en-GB" dirty="0"/>
          </a:p>
        </p:txBody>
      </p:sp>
      <p:sp>
        <p:nvSpPr>
          <p:cNvPr id="3" name="TextBox 2"/>
          <p:cNvSpPr txBox="1"/>
          <p:nvPr/>
        </p:nvSpPr>
        <p:spPr>
          <a:xfrm>
            <a:off x="11525956" y="225778"/>
            <a:ext cx="487634" cy="369332"/>
          </a:xfrm>
          <a:prstGeom prst="rect">
            <a:avLst/>
          </a:prstGeom>
          <a:noFill/>
        </p:spPr>
        <p:txBody>
          <a:bodyPr wrap="none" rtlCol="0">
            <a:spAutoFit/>
          </a:bodyPr>
          <a:lstStyle/>
          <a:p>
            <a:r>
              <a:rPr lang="en-GB" dirty="0" smtClean="0"/>
              <a:t>(</a:t>
            </a:r>
            <a:r>
              <a:rPr lang="en-GB" b="1" dirty="0" smtClean="0"/>
              <a:t>1)</a:t>
            </a:r>
            <a:endParaRPr lang="en-GB" b="1" dirty="0"/>
          </a:p>
        </p:txBody>
      </p:sp>
    </p:spTree>
    <p:extLst>
      <p:ext uri="{BB962C8B-B14F-4D97-AF65-F5344CB8AC3E}">
        <p14:creationId xmlns:p14="http://schemas.microsoft.com/office/powerpoint/2010/main" val="767117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South East Creek</a:t>
            </a:r>
            <a:endParaRPr lang="en-GB" dirty="0"/>
          </a:p>
        </p:txBody>
      </p:sp>
      <p:pic>
        <p:nvPicPr>
          <p:cNvPr id="4098" name="Picture 2" descr="Naw-Kaw or 'Wood', a Winnebago Chief, illustration from 'The Indian Tribes of North America, Vol.1', by Thomas L. McKenney and James Hall, pub. B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772" y="1405054"/>
            <a:ext cx="10203366" cy="530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98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744" y="135315"/>
            <a:ext cx="8911687" cy="1280890"/>
          </a:xfrm>
        </p:spPr>
        <p:txBody>
          <a:bodyPr/>
          <a:lstStyle/>
          <a:p>
            <a:pPr algn="ctr"/>
            <a:r>
              <a:rPr lang="en-GB" dirty="0" smtClean="0"/>
              <a:t>Pueblo Family</a:t>
            </a:r>
            <a:endParaRPr lang="en-GB" dirty="0"/>
          </a:p>
        </p:txBody>
      </p:sp>
      <p:pic>
        <p:nvPicPr>
          <p:cNvPr id="6146" name="Picture 2" descr="Group of native Americans Mexico Sioux and ot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31" y="1389185"/>
            <a:ext cx="9753600" cy="58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170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018" y="213373"/>
            <a:ext cx="8911687" cy="1280890"/>
          </a:xfrm>
        </p:spPr>
        <p:txBody>
          <a:bodyPr/>
          <a:lstStyle/>
          <a:p>
            <a:r>
              <a:rPr lang="en-GB" dirty="0" smtClean="0"/>
              <a:t>South West Family (2)</a:t>
            </a:r>
            <a:endParaRPr lang="en-GB" dirty="0"/>
          </a:p>
        </p:txBody>
      </p:sp>
      <p:pic>
        <p:nvPicPr>
          <p:cNvPr id="8194" name="Picture 2" descr="Ute Chief Severo and Family, circa 1885, published 1899. Artist Detroit Photographic Company, Charles A. N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02" y="1494263"/>
            <a:ext cx="9411630" cy="536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898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017" y="356481"/>
            <a:ext cx="8911687" cy="1280890"/>
          </a:xfrm>
        </p:spPr>
        <p:txBody>
          <a:bodyPr/>
          <a:lstStyle/>
          <a:p>
            <a:r>
              <a:rPr lang="en-GB" dirty="0" err="1" smtClean="0"/>
              <a:t>Iroqouis</a:t>
            </a:r>
            <a:r>
              <a:rPr lang="en-GB" dirty="0" smtClean="0"/>
              <a:t> </a:t>
            </a:r>
            <a:r>
              <a:rPr lang="en-GB" dirty="0" err="1" smtClean="0"/>
              <a:t>lacross</a:t>
            </a:r>
            <a:r>
              <a:rPr lang="en-GB" dirty="0" smtClean="0"/>
              <a:t> players</a:t>
            </a:r>
            <a:endParaRPr lang="en-GB" dirty="0"/>
          </a:p>
        </p:txBody>
      </p:sp>
      <p:pic>
        <p:nvPicPr>
          <p:cNvPr id="7170" name="Picture 2" descr="Early Lacro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09" y="1293541"/>
            <a:ext cx="10605352" cy="580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608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5905" y="0"/>
            <a:ext cx="8911687" cy="1280890"/>
          </a:xfrm>
        </p:spPr>
        <p:txBody>
          <a:bodyPr/>
          <a:lstStyle/>
          <a:p>
            <a:pPr algn="ctr"/>
            <a:r>
              <a:rPr lang="en-GB" dirty="0" err="1" smtClean="0"/>
              <a:t>Calfornian</a:t>
            </a:r>
            <a:r>
              <a:rPr lang="en-GB" dirty="0" smtClean="0"/>
              <a:t> Indian 1700’s </a:t>
            </a:r>
            <a:endParaRPr lang="en-GB" dirty="0"/>
          </a:p>
        </p:txBody>
      </p:sp>
      <p:pic>
        <p:nvPicPr>
          <p:cNvPr id="614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791" y="756138"/>
            <a:ext cx="5600700" cy="610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178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821" y="1178169"/>
            <a:ext cx="7239000" cy="55215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83877" y="386862"/>
            <a:ext cx="8199681" cy="707886"/>
          </a:xfrm>
          <a:prstGeom prst="rect">
            <a:avLst/>
          </a:prstGeom>
          <a:noFill/>
        </p:spPr>
        <p:txBody>
          <a:bodyPr wrap="none" rtlCol="0">
            <a:spAutoFit/>
          </a:bodyPr>
          <a:lstStyle/>
          <a:p>
            <a:r>
              <a:rPr lang="en-GB" sz="4000" dirty="0" smtClean="0">
                <a:latin typeface="Arial" panose="020B0604020202020204" pitchFamily="34" charset="0"/>
                <a:cs typeface="Arial" panose="020B0604020202020204" pitchFamily="34" charset="0"/>
              </a:rPr>
              <a:t>Iroquois Chief Joseph Bryant 1750 </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441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42756"/>
            <a:ext cx="8911687" cy="1280890"/>
          </a:xfrm>
        </p:spPr>
        <p:txBody>
          <a:bodyPr/>
          <a:lstStyle/>
          <a:p>
            <a:r>
              <a:rPr lang="en-GB" dirty="0" smtClean="0"/>
              <a:t>Great Plains India circa 1800</a:t>
            </a:r>
            <a:endParaRPr lang="en-GB" dirty="0"/>
          </a:p>
        </p:txBody>
      </p:sp>
      <p:pic>
        <p:nvPicPr>
          <p:cNvPr id="10242" name="Picture 2" descr="Túnk-aht-óh-ye, Thunderer, a Boy, and Wun-pán-to-mee, White Weasel, a Girl, 1834. The boy was killed at a Fur Trader?s house the day after th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878" y="1292505"/>
            <a:ext cx="8876372" cy="556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737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1339418" y="1389184"/>
            <a:ext cx="8915400" cy="5468816"/>
          </a:xfrm>
        </p:spPr>
        <p:txBody>
          <a:bodyPr>
            <a:normAutofit/>
          </a:bodyPr>
          <a:lstStyle/>
          <a:p>
            <a:r>
              <a:rPr lang="en-GB" sz="3500" dirty="0" smtClean="0">
                <a:latin typeface="Arial" panose="020B0604020202020204" pitchFamily="34" charset="0"/>
                <a:cs typeface="Arial" panose="020B0604020202020204" pitchFamily="34" charset="0"/>
              </a:rPr>
              <a:t>perfectly </a:t>
            </a:r>
            <a:r>
              <a:rPr lang="en-GB" sz="3500" dirty="0" smtClean="0">
                <a:latin typeface="Arial" panose="020B0604020202020204" pitchFamily="34" charset="0"/>
                <a:cs typeface="Arial" panose="020B0604020202020204" pitchFamily="34" charset="0"/>
              </a:rPr>
              <a:t>adapted to land and climate</a:t>
            </a:r>
          </a:p>
          <a:p>
            <a:endParaRPr lang="en-GB" sz="3500" dirty="0">
              <a:latin typeface="Arial" panose="020B0604020202020204" pitchFamily="34" charset="0"/>
              <a:cs typeface="Arial" panose="020B0604020202020204" pitchFamily="34" charset="0"/>
            </a:endParaRPr>
          </a:p>
          <a:p>
            <a:r>
              <a:rPr lang="en-GB" sz="3500" dirty="0" smtClean="0">
                <a:latin typeface="Arial" panose="020B0604020202020204" pitchFamily="34" charset="0"/>
                <a:cs typeface="Arial" panose="020B0604020202020204" pitchFamily="34" charset="0"/>
              </a:rPr>
              <a:t>Complex cultures, </a:t>
            </a:r>
            <a:r>
              <a:rPr lang="en-GB" sz="3500" u="sng" dirty="0" smtClean="0">
                <a:latin typeface="Arial" panose="020B0604020202020204" pitchFamily="34" charset="0"/>
                <a:cs typeface="Arial" panose="020B0604020202020204" pitchFamily="34" charset="0"/>
              </a:rPr>
              <a:t>not</a:t>
            </a:r>
            <a:r>
              <a:rPr lang="en-GB" sz="3500" dirty="0" smtClean="0">
                <a:latin typeface="Arial" panose="020B0604020202020204" pitchFamily="34" charset="0"/>
                <a:cs typeface="Arial" panose="020B0604020202020204" pitchFamily="34" charset="0"/>
              </a:rPr>
              <a:t> </a:t>
            </a:r>
            <a:r>
              <a:rPr lang="en-GB" sz="3500" dirty="0" smtClean="0">
                <a:latin typeface="Arial" panose="020B0604020202020204" pitchFamily="34" charset="0"/>
                <a:cs typeface="Arial" panose="020B0604020202020204" pitchFamily="34" charset="0"/>
              </a:rPr>
              <a:t>‘stone age’ cultures</a:t>
            </a:r>
          </a:p>
          <a:p>
            <a:endParaRPr lang="en-GB" sz="3500" dirty="0" smtClean="0">
              <a:latin typeface="Arial" panose="020B0604020202020204" pitchFamily="34" charset="0"/>
              <a:cs typeface="Arial" panose="020B0604020202020204" pitchFamily="34" charset="0"/>
            </a:endParaRPr>
          </a:p>
          <a:p>
            <a:r>
              <a:rPr lang="en-GB" sz="3500" dirty="0" smtClean="0">
                <a:latin typeface="Arial" panose="020B0604020202020204" pitchFamily="34" charset="0"/>
                <a:cs typeface="Arial" panose="020B0604020202020204" pitchFamily="34" charset="0"/>
              </a:rPr>
              <a:t>Freed </a:t>
            </a:r>
            <a:r>
              <a:rPr lang="en-GB" sz="3500" dirty="0" smtClean="0">
                <a:latin typeface="Arial" panose="020B0604020202020204" pitchFamily="34" charset="0"/>
                <a:cs typeface="Arial" panose="020B0604020202020204" pitchFamily="34" charset="0"/>
              </a:rPr>
              <a:t>from the diseases associated with large </a:t>
            </a:r>
            <a:r>
              <a:rPr lang="en-GB" sz="3500" dirty="0" smtClean="0">
                <a:latin typeface="Arial" panose="020B0604020202020204" pitchFamily="34" charset="0"/>
                <a:cs typeface="Arial" panose="020B0604020202020204" pitchFamily="34" charset="0"/>
              </a:rPr>
              <a:t>animals…and </a:t>
            </a:r>
            <a:r>
              <a:rPr lang="en-GB" sz="3500" smtClean="0">
                <a:latin typeface="Arial" panose="020B0604020202020204" pitchFamily="34" charset="0"/>
                <a:cs typeface="Arial" panose="020B0604020202020204" pitchFamily="34" charset="0"/>
              </a:rPr>
              <a:t>associated immunities</a:t>
            </a:r>
            <a:endParaRPr lang="en-GB" sz="3500" dirty="0" smtClean="0">
              <a:latin typeface="Arial" panose="020B0604020202020204" pitchFamily="34" charset="0"/>
              <a:cs typeface="Arial" panose="020B0604020202020204" pitchFamily="34" charset="0"/>
            </a:endParaRPr>
          </a:p>
          <a:p>
            <a:endParaRPr lang="en-GB" sz="3500" dirty="0">
              <a:latin typeface="Arial" panose="020B0604020202020204" pitchFamily="34" charset="0"/>
              <a:cs typeface="Arial" panose="020B0604020202020204" pitchFamily="34" charset="0"/>
            </a:endParaRPr>
          </a:p>
          <a:p>
            <a:r>
              <a:rPr lang="en-GB" sz="3500" dirty="0" smtClean="0">
                <a:latin typeface="Arial" panose="020B0604020202020204" pitchFamily="34" charset="0"/>
                <a:cs typeface="Arial" panose="020B0604020202020204" pitchFamily="34" charset="0"/>
              </a:rPr>
              <a:t>Fragmented, disunited…and vulnerable</a:t>
            </a:r>
            <a:endParaRPr lang="en-GB" sz="2600" dirty="0">
              <a:latin typeface="Arial" panose="020B0604020202020204" pitchFamily="34" charset="0"/>
              <a:cs typeface="Arial" panose="020B0604020202020204" pitchFamily="34" charset="0"/>
            </a:endParaRPr>
          </a:p>
          <a:p>
            <a:endParaRPr lang="en-GB" dirty="0" smtClean="0"/>
          </a:p>
          <a:p>
            <a:pPr marL="0" indent="0">
              <a:buNone/>
            </a:pPr>
            <a:endParaRPr lang="en-GB" dirty="0" smtClean="0"/>
          </a:p>
          <a:p>
            <a:endParaRPr lang="en-GB" dirty="0"/>
          </a:p>
          <a:p>
            <a:endParaRPr lang="en-GB" dirty="0" smtClean="0"/>
          </a:p>
          <a:p>
            <a:pPr marL="0" indent="0">
              <a:buNone/>
            </a:pPr>
            <a:endParaRPr lang="en-GB" dirty="0" smtClean="0"/>
          </a:p>
          <a:p>
            <a:endParaRPr lang="en-GB" dirty="0"/>
          </a:p>
          <a:p>
            <a:endParaRPr lang="en-GB" dirty="0" smtClean="0"/>
          </a:p>
          <a:p>
            <a:pPr marL="0" indent="0">
              <a:buNone/>
            </a:pPr>
            <a:endParaRPr lang="en-GB" dirty="0"/>
          </a:p>
        </p:txBody>
      </p:sp>
    </p:spTree>
    <p:extLst>
      <p:ext uri="{BB962C8B-B14F-4D97-AF65-F5344CB8AC3E}">
        <p14:creationId xmlns:p14="http://schemas.microsoft.com/office/powerpoint/2010/main" val="542680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83" y="245126"/>
            <a:ext cx="10257528" cy="1280890"/>
          </a:xfrm>
        </p:spPr>
        <p:txBody>
          <a:bodyPr/>
          <a:lstStyle/>
          <a:p>
            <a:r>
              <a:rPr lang="en-GB" dirty="0" smtClean="0"/>
              <a:t>Indigenous People: Common Assumptions</a:t>
            </a:r>
            <a:endParaRPr lang="en-GB" dirty="0"/>
          </a:p>
        </p:txBody>
      </p:sp>
      <p:sp>
        <p:nvSpPr>
          <p:cNvPr id="3" name="Content Placeholder 2"/>
          <p:cNvSpPr>
            <a:spLocks noGrp="1"/>
          </p:cNvSpPr>
          <p:nvPr>
            <p:ph idx="1"/>
          </p:nvPr>
        </p:nvSpPr>
        <p:spPr>
          <a:xfrm>
            <a:off x="1262743" y="1248229"/>
            <a:ext cx="10580911" cy="5500913"/>
          </a:xfrm>
        </p:spPr>
        <p:txBody>
          <a:bodyPr>
            <a:noAutofit/>
          </a:bodyPr>
          <a:lstStyle/>
          <a:p>
            <a:r>
              <a:rPr lang="en-GB" sz="2800" dirty="0" smtClean="0"/>
              <a:t>Primitive hunter gatherers, living off game, fish, and berries</a:t>
            </a:r>
          </a:p>
          <a:p>
            <a:endParaRPr lang="en-GB" sz="2800" dirty="0"/>
          </a:p>
          <a:p>
            <a:r>
              <a:rPr lang="en-GB" sz="2800" dirty="0" smtClean="0"/>
              <a:t>Peaceful, living in a state of nature</a:t>
            </a:r>
          </a:p>
          <a:p>
            <a:endParaRPr lang="en-GB" sz="2800" dirty="0"/>
          </a:p>
          <a:p>
            <a:r>
              <a:rPr lang="en-GB" sz="2800" dirty="0" smtClean="0"/>
              <a:t>Housing all wood, tepees, temporary </a:t>
            </a:r>
          </a:p>
          <a:p>
            <a:endParaRPr lang="en-GB" sz="2800" dirty="0"/>
          </a:p>
          <a:p>
            <a:r>
              <a:rPr lang="en-GB" sz="2800" dirty="0" smtClean="0"/>
              <a:t>Egalitarian societies </a:t>
            </a:r>
            <a:endParaRPr lang="en-GB" sz="2800" dirty="0"/>
          </a:p>
          <a:p>
            <a:endParaRPr lang="en-GB" sz="2800" dirty="0" smtClean="0"/>
          </a:p>
          <a:p>
            <a:r>
              <a:rPr lang="en-GB" sz="2800" dirty="0" smtClean="0"/>
              <a:t>New world sparsely populated, waiting to be occupied</a:t>
            </a:r>
            <a:endParaRPr lang="en-GB" sz="2800" dirty="0"/>
          </a:p>
        </p:txBody>
      </p:sp>
      <p:sp>
        <p:nvSpPr>
          <p:cNvPr id="4" name="TextBox 3"/>
          <p:cNvSpPr txBox="1"/>
          <p:nvPr/>
        </p:nvSpPr>
        <p:spPr>
          <a:xfrm>
            <a:off x="11232444" y="245126"/>
            <a:ext cx="482824" cy="369332"/>
          </a:xfrm>
          <a:prstGeom prst="rect">
            <a:avLst/>
          </a:prstGeom>
          <a:noFill/>
        </p:spPr>
        <p:txBody>
          <a:bodyPr wrap="none" rtlCol="0">
            <a:spAutoFit/>
          </a:bodyPr>
          <a:lstStyle/>
          <a:p>
            <a:r>
              <a:rPr lang="en-GB" dirty="0" smtClean="0"/>
              <a:t>(2)</a:t>
            </a:r>
            <a:endParaRPr lang="en-GB" dirty="0"/>
          </a:p>
        </p:txBody>
      </p:sp>
    </p:spTree>
    <p:extLst>
      <p:ext uri="{BB962C8B-B14F-4D97-AF65-F5344CB8AC3E}">
        <p14:creationId xmlns:p14="http://schemas.microsoft.com/office/powerpoint/2010/main" val="2454714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30" y="324683"/>
            <a:ext cx="10111241" cy="1030519"/>
          </a:xfrm>
        </p:spPr>
        <p:txBody>
          <a:bodyPr>
            <a:normAutofit fontScale="90000"/>
          </a:bodyPr>
          <a:lstStyle/>
          <a:p>
            <a:pPr algn="ctr"/>
            <a:r>
              <a:rPr lang="en-GB" dirty="0" smtClean="0"/>
              <a:t>North America, climates &amp; hundreds of cultures</a:t>
            </a:r>
            <a:br>
              <a:rPr lang="en-GB" dirty="0" smtClean="0"/>
            </a:br>
            <a:r>
              <a:rPr lang="en-GB" dirty="0" smtClean="0"/>
              <a:t>5-10 million inhabitants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30" y="1355202"/>
            <a:ext cx="10955676" cy="5363029"/>
          </a:xfrm>
          <a:prstGeom prst="rect">
            <a:avLst/>
          </a:prstGeom>
        </p:spPr>
      </p:pic>
      <p:sp>
        <p:nvSpPr>
          <p:cNvPr id="5" name="Oval 4"/>
          <p:cNvSpPr/>
          <p:nvPr/>
        </p:nvSpPr>
        <p:spPr>
          <a:xfrm>
            <a:off x="3853711" y="4361056"/>
            <a:ext cx="1632689" cy="97245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Pueblo</a:t>
            </a:r>
          </a:p>
          <a:p>
            <a:pPr algn="ctr"/>
            <a:r>
              <a:rPr lang="en-GB" dirty="0" smtClean="0">
                <a:solidFill>
                  <a:schemeClr val="tx1"/>
                </a:solidFill>
              </a:rPr>
              <a:t>peoples</a:t>
            </a:r>
            <a:endParaRPr lang="en-GB" dirty="0">
              <a:solidFill>
                <a:schemeClr val="tx1"/>
              </a:solidFill>
            </a:endParaRPr>
          </a:p>
        </p:txBody>
      </p:sp>
      <p:sp>
        <p:nvSpPr>
          <p:cNvPr id="6" name="Oval 5"/>
          <p:cNvSpPr/>
          <p:nvPr/>
        </p:nvSpPr>
        <p:spPr>
          <a:xfrm>
            <a:off x="5881510" y="4036717"/>
            <a:ext cx="2235201" cy="214959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Mississippi</a:t>
            </a:r>
          </a:p>
          <a:p>
            <a:pPr algn="ctr"/>
            <a:r>
              <a:rPr lang="en-GB" dirty="0" smtClean="0">
                <a:solidFill>
                  <a:schemeClr val="tx1"/>
                </a:solidFill>
              </a:rPr>
              <a:t>Culture</a:t>
            </a:r>
            <a:endParaRPr lang="en-GB" dirty="0">
              <a:solidFill>
                <a:schemeClr val="tx1"/>
              </a:solidFill>
            </a:endParaRPr>
          </a:p>
        </p:txBody>
      </p:sp>
      <p:sp>
        <p:nvSpPr>
          <p:cNvPr id="7" name="Oval 6"/>
          <p:cNvSpPr/>
          <p:nvPr/>
        </p:nvSpPr>
        <p:spPr>
          <a:xfrm rot="20392617">
            <a:off x="8045974" y="4142441"/>
            <a:ext cx="1455890" cy="43723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rPr>
              <a:t>Irroquois</a:t>
            </a:r>
            <a:endParaRPr lang="en-GB" sz="1600" dirty="0">
              <a:solidFill>
                <a:schemeClr val="tx1"/>
              </a:solidFill>
            </a:endParaRPr>
          </a:p>
        </p:txBody>
      </p:sp>
      <p:sp>
        <p:nvSpPr>
          <p:cNvPr id="3" name="TextBox 2"/>
          <p:cNvSpPr txBox="1"/>
          <p:nvPr/>
        </p:nvSpPr>
        <p:spPr>
          <a:xfrm>
            <a:off x="11424356" y="180622"/>
            <a:ext cx="482824" cy="369332"/>
          </a:xfrm>
          <a:prstGeom prst="rect">
            <a:avLst/>
          </a:prstGeom>
          <a:noFill/>
        </p:spPr>
        <p:txBody>
          <a:bodyPr wrap="none" rtlCol="0">
            <a:spAutoFit/>
          </a:bodyPr>
          <a:lstStyle/>
          <a:p>
            <a:r>
              <a:rPr lang="en-GB" dirty="0" smtClean="0"/>
              <a:t>(3)</a:t>
            </a:r>
            <a:endParaRPr lang="en-GB" dirty="0"/>
          </a:p>
        </p:txBody>
      </p:sp>
    </p:spTree>
    <p:extLst>
      <p:ext uri="{BB962C8B-B14F-4D97-AF65-F5344CB8AC3E}">
        <p14:creationId xmlns:p14="http://schemas.microsoft.com/office/powerpoint/2010/main" val="13104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43" y="386040"/>
            <a:ext cx="8911687" cy="1280890"/>
          </a:xfrm>
        </p:spPr>
        <p:txBody>
          <a:bodyPr/>
          <a:lstStyle/>
          <a:p>
            <a:r>
              <a:rPr lang="en-GB" dirty="0" smtClean="0"/>
              <a:t>Mississippi Culture all that remains</a:t>
            </a:r>
            <a:endParaRPr lang="en-GB" dirty="0"/>
          </a:p>
        </p:txBody>
      </p:sp>
      <p:pic>
        <p:nvPicPr>
          <p:cNvPr id="4" name="Picture 3"/>
          <p:cNvPicPr>
            <a:picLocks noChangeAspect="1"/>
          </p:cNvPicPr>
          <p:nvPr/>
        </p:nvPicPr>
        <p:blipFill>
          <a:blip r:embed="rId3"/>
          <a:stretch>
            <a:fillRect/>
          </a:stretch>
        </p:blipFill>
        <p:spPr>
          <a:xfrm>
            <a:off x="964952" y="1291771"/>
            <a:ext cx="9543391" cy="4948479"/>
          </a:xfrm>
          <a:prstGeom prst="rect">
            <a:avLst/>
          </a:prstGeom>
        </p:spPr>
      </p:pic>
      <p:sp>
        <p:nvSpPr>
          <p:cNvPr id="3" name="TextBox 2"/>
          <p:cNvSpPr txBox="1"/>
          <p:nvPr/>
        </p:nvSpPr>
        <p:spPr>
          <a:xfrm>
            <a:off x="11374244" y="234176"/>
            <a:ext cx="482824" cy="369332"/>
          </a:xfrm>
          <a:prstGeom prst="rect">
            <a:avLst/>
          </a:prstGeom>
          <a:noFill/>
        </p:spPr>
        <p:txBody>
          <a:bodyPr wrap="none" rtlCol="0">
            <a:spAutoFit/>
          </a:bodyPr>
          <a:lstStyle/>
          <a:p>
            <a:r>
              <a:rPr lang="en-GB" dirty="0" smtClean="0"/>
              <a:t>(4)</a:t>
            </a:r>
            <a:endParaRPr lang="en-GB" dirty="0"/>
          </a:p>
        </p:txBody>
      </p:sp>
    </p:spTree>
    <p:extLst>
      <p:ext uri="{BB962C8B-B14F-4D97-AF65-F5344CB8AC3E}">
        <p14:creationId xmlns:p14="http://schemas.microsoft.com/office/powerpoint/2010/main" val="3499344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Mississippi Culture </a:t>
            </a:r>
            <a:r>
              <a:rPr lang="en-GB" dirty="0" err="1" smtClean="0"/>
              <a:t>artifacts</a:t>
            </a:r>
            <a:r>
              <a:rPr lang="en-GB" dirty="0" smtClean="0"/>
              <a:t> 1</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474824" y="1264555"/>
            <a:ext cx="10590545" cy="5909240"/>
          </a:xfrm>
          <a:prstGeom prst="rect">
            <a:avLst/>
          </a:prstGeom>
        </p:spPr>
      </p:pic>
      <p:sp>
        <p:nvSpPr>
          <p:cNvPr id="5" name="TextBox 4"/>
          <p:cNvSpPr txBox="1"/>
          <p:nvPr/>
        </p:nvSpPr>
        <p:spPr>
          <a:xfrm>
            <a:off x="11262732" y="401444"/>
            <a:ext cx="482824" cy="369332"/>
          </a:xfrm>
          <a:prstGeom prst="rect">
            <a:avLst/>
          </a:prstGeom>
          <a:noFill/>
        </p:spPr>
        <p:txBody>
          <a:bodyPr wrap="none" rtlCol="0">
            <a:spAutoFit/>
          </a:bodyPr>
          <a:lstStyle/>
          <a:p>
            <a:r>
              <a:rPr lang="en-GB" dirty="0" smtClean="0"/>
              <a:t>(5)</a:t>
            </a:r>
            <a:endParaRPr lang="en-GB" dirty="0"/>
          </a:p>
        </p:txBody>
      </p:sp>
    </p:spTree>
    <p:extLst>
      <p:ext uri="{BB962C8B-B14F-4D97-AF65-F5344CB8AC3E}">
        <p14:creationId xmlns:p14="http://schemas.microsoft.com/office/powerpoint/2010/main" val="993932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725" y="505164"/>
            <a:ext cx="8911687" cy="1280890"/>
          </a:xfrm>
        </p:spPr>
        <p:txBody>
          <a:bodyPr/>
          <a:lstStyle/>
          <a:p>
            <a:r>
              <a:rPr lang="en-GB" dirty="0" smtClean="0"/>
              <a:t>Mississippi Artefacts 2 </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descr="https://i.pinimg.com/564x/96/b5/2f/96b52f53477b0e20c22ffcb024c12f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74" y="1438507"/>
            <a:ext cx="8251902" cy="55644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229278" y="211873"/>
            <a:ext cx="482824" cy="369332"/>
          </a:xfrm>
          <a:prstGeom prst="rect">
            <a:avLst/>
          </a:prstGeom>
          <a:noFill/>
        </p:spPr>
        <p:txBody>
          <a:bodyPr wrap="none" rtlCol="0">
            <a:spAutoFit/>
          </a:bodyPr>
          <a:lstStyle/>
          <a:p>
            <a:r>
              <a:rPr lang="en-GB" dirty="0" smtClean="0"/>
              <a:t>(6)</a:t>
            </a:r>
            <a:endParaRPr lang="en-GB" dirty="0"/>
          </a:p>
        </p:txBody>
      </p:sp>
    </p:spTree>
    <p:extLst>
      <p:ext uri="{BB962C8B-B14F-4D97-AF65-F5344CB8AC3E}">
        <p14:creationId xmlns:p14="http://schemas.microsoft.com/office/powerpoint/2010/main" val="1690155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89573"/>
            <a:ext cx="8911687" cy="1280890"/>
          </a:xfrm>
        </p:spPr>
        <p:txBody>
          <a:bodyPr/>
          <a:lstStyle/>
          <a:p>
            <a:r>
              <a:rPr lang="en-GB" dirty="0" smtClean="0"/>
              <a:t>Mississippi artefacts 3</a:t>
            </a:r>
            <a:endParaRPr lang="en-GB" dirty="0"/>
          </a:p>
        </p:txBody>
      </p:sp>
      <p:pic>
        <p:nvPicPr>
          <p:cNvPr id="2050" name="Picture 2" descr="Woolaroc Spiro Mounds artifacts | Spiro mound artifacts on d…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341" y="1115122"/>
            <a:ext cx="9645805" cy="57428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61649" y="390293"/>
            <a:ext cx="482824" cy="369332"/>
          </a:xfrm>
          <a:prstGeom prst="rect">
            <a:avLst/>
          </a:prstGeom>
          <a:noFill/>
        </p:spPr>
        <p:txBody>
          <a:bodyPr wrap="none" rtlCol="0">
            <a:spAutoFit/>
          </a:bodyPr>
          <a:lstStyle/>
          <a:p>
            <a:r>
              <a:rPr lang="en-GB" dirty="0" smtClean="0"/>
              <a:t>(7)</a:t>
            </a:r>
            <a:endParaRPr lang="en-GB" dirty="0"/>
          </a:p>
        </p:txBody>
      </p:sp>
    </p:spTree>
    <p:extLst>
      <p:ext uri="{BB962C8B-B14F-4D97-AF65-F5344CB8AC3E}">
        <p14:creationId xmlns:p14="http://schemas.microsoft.com/office/powerpoint/2010/main" val="3080554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2399</TotalTime>
  <Words>898</Words>
  <Application>Microsoft Office PowerPoint</Application>
  <PresentationFormat>Widescreen</PresentationFormat>
  <Paragraphs>210</Paragraphs>
  <Slides>37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Wingdings 3</vt:lpstr>
      <vt:lpstr>Wisp</vt:lpstr>
      <vt:lpstr>American History </vt:lpstr>
      <vt:lpstr>About this talk</vt:lpstr>
      <vt:lpstr>The migration of people</vt:lpstr>
      <vt:lpstr>Indigenous People: Common Assumptions</vt:lpstr>
      <vt:lpstr>North America, climates &amp; hundreds of cultures 5-10 million inhabitants</vt:lpstr>
      <vt:lpstr>Mississippi Culture all that remains</vt:lpstr>
      <vt:lpstr>Mississippi Culture artifacts 1</vt:lpstr>
      <vt:lpstr>Mississippi Artefacts 2 </vt:lpstr>
      <vt:lpstr>Mississippi artefacts 3</vt:lpstr>
      <vt:lpstr>Mississippi artifacts 4</vt:lpstr>
      <vt:lpstr>Cahokia City. Iowa  </vt:lpstr>
      <vt:lpstr>Mississippi Cultures 1200 AD</vt:lpstr>
      <vt:lpstr>Cahokia (700 AD – 1400+ AD?)</vt:lpstr>
      <vt:lpstr>Pueblo culture New Mexico, Arizona 100-1500 AD</vt:lpstr>
      <vt:lpstr>Pueblo settlement 1000 -1500 CE</vt:lpstr>
      <vt:lpstr>Pueblo Indians South west</vt:lpstr>
      <vt:lpstr>The Jester Clown </vt:lpstr>
      <vt:lpstr>North East Indigenous Peoples  1450…1700</vt:lpstr>
      <vt:lpstr>Iroquois ambassadors to London 1700</vt:lpstr>
      <vt:lpstr>Iroquois Long House</vt:lpstr>
      <vt:lpstr>Iroquois settlement </vt:lpstr>
      <vt:lpstr>Iroquois fort</vt:lpstr>
      <vt:lpstr>Great Law of Peace…Wampum belts….symbolic writing</vt:lpstr>
      <vt:lpstr>3 sisters: corn, squash, and beans</vt:lpstr>
      <vt:lpstr>North American Indigenous Peoples</vt:lpstr>
      <vt:lpstr>Why no ‘advanced culture in North America? (Thomas Sowell: ‘Conquest &amp; Cultures’)</vt:lpstr>
      <vt:lpstr>North America Tribes</vt:lpstr>
      <vt:lpstr>Cultural Transfers  Middle East&gt; Europe vs North South America</vt:lpstr>
      <vt:lpstr>Great Plains… 1700’s</vt:lpstr>
      <vt:lpstr>South East Creek</vt:lpstr>
      <vt:lpstr>Pueblo Family</vt:lpstr>
      <vt:lpstr>South West Family (2)</vt:lpstr>
      <vt:lpstr>Iroqouis lacross players</vt:lpstr>
      <vt:lpstr>Calfornian Indian 1700’s </vt:lpstr>
      <vt:lpstr>PowerPoint Presentation</vt:lpstr>
      <vt:lpstr>Great Plains India circa 1800</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making of America</dc:title>
  <dc:creator>Stephen</dc:creator>
  <cp:lastModifiedBy>Stephen</cp:lastModifiedBy>
  <cp:revision>149</cp:revision>
  <dcterms:created xsi:type="dcterms:W3CDTF">2023-02-02T12:46:22Z</dcterms:created>
  <dcterms:modified xsi:type="dcterms:W3CDTF">2023-07-09T17:20:46Z</dcterms:modified>
</cp:coreProperties>
</file>