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298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7AB96-EA4E-45D9-BE0D-31444D58337D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en-GB" dirty="0" smtClean="0"/>
              <a:t>33</a:t>
            </a:r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7C8F7-FF71-4F25-A9C3-008D9FDA0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37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7C8F7-FF71-4F25-A9C3-008D9FDA093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96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8B95-4CF9-43A6-9066-8C025B146548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3E05A49-B8B3-424D-8B37-637C0C26C0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05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8B95-4CF9-43A6-9066-8C025B146548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05A49-B8B3-424D-8B37-637C0C26C0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054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American History and Politics</a:t>
            </a:r>
            <a:br>
              <a:rPr lang="en-US" dirty="0" smtClean="0"/>
            </a:br>
            <a:r>
              <a:rPr lang="en-US" dirty="0" smtClean="0"/>
              <a:t>Session 1: Pre Columbian America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The First Americans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Native American cultures 1493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 W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58B95-4CF9-43A6-9066-8C025B146548}" type="datetimeFigureOut">
              <a:rPr lang="en-GB" smtClean="0"/>
              <a:t>09/07/2023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3E05A49-B8B3-424D-8B37-637C0C26C0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33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882" y="2982057"/>
            <a:ext cx="10151165" cy="1150212"/>
          </a:xfrm>
        </p:spPr>
        <p:txBody>
          <a:bodyPr/>
          <a:lstStyle/>
          <a:p>
            <a:pPr algn="ctr"/>
            <a:r>
              <a:rPr lang="en-GB" dirty="0" smtClean="0"/>
              <a:t>American History Overview 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89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135" y="334178"/>
            <a:ext cx="8911687" cy="1280890"/>
          </a:xfrm>
        </p:spPr>
        <p:txBody>
          <a:bodyPr/>
          <a:lstStyle/>
          <a:p>
            <a:r>
              <a:rPr lang="en-GB" dirty="0" smtClean="0"/>
              <a:t>About course and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028" y="1427356"/>
            <a:ext cx="11009971" cy="5430644"/>
          </a:xfrm>
        </p:spPr>
        <p:txBody>
          <a:bodyPr/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GB" dirty="0" smtClean="0"/>
              <a:t>:  To improve understanding of our closest ally: </a:t>
            </a:r>
            <a:r>
              <a:rPr lang="en-GB" dirty="0" smtClean="0"/>
              <a:t>imperfect best </a:t>
            </a:r>
            <a:r>
              <a:rPr lang="en-GB" dirty="0" smtClean="0"/>
              <a:t>hope for a ‘free world.</a:t>
            </a:r>
            <a:endParaRPr lang="en-GB" dirty="0"/>
          </a:p>
          <a:p>
            <a:endParaRPr lang="en-GB" dirty="0" smtClean="0"/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GB" dirty="0" smtClean="0"/>
              <a:t> From before Europeans to present day</a:t>
            </a:r>
          </a:p>
          <a:p>
            <a:endParaRPr lang="en-GB" dirty="0"/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Style </a:t>
            </a:r>
            <a:r>
              <a:rPr lang="en-GB" dirty="0" smtClean="0"/>
              <a:t>, …informative, factual…and…hopefully… fun</a:t>
            </a:r>
          </a:p>
          <a:p>
            <a:endParaRPr lang="en-GB" dirty="0"/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n-GB" dirty="0" smtClean="0"/>
              <a:t> :Research mostly from </a:t>
            </a:r>
            <a:r>
              <a:rPr lang="en-GB" dirty="0" err="1" smtClean="0"/>
              <a:t>Wilkipedia</a:t>
            </a:r>
            <a:r>
              <a:rPr lang="en-GB" dirty="0" smtClean="0"/>
              <a:t>, </a:t>
            </a:r>
            <a:r>
              <a:rPr lang="en-GB" dirty="0" err="1" smtClean="0"/>
              <a:t>Brittanica</a:t>
            </a:r>
            <a:r>
              <a:rPr lang="en-GB" dirty="0" smtClean="0"/>
              <a:t>, Khan Academy, my own ‘library’…not an academic study</a:t>
            </a:r>
          </a:p>
          <a:p>
            <a:endParaRPr lang="en-GB" dirty="0"/>
          </a:p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Qualifications</a:t>
            </a:r>
            <a:r>
              <a:rPr lang="en-GB" dirty="0" smtClean="0"/>
              <a:t>…not a historian or academic. BA in Political Science and MA in f Finance University of California. American family back to Revolution + life-long interest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47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5140" y="0"/>
            <a:ext cx="8911687" cy="1280890"/>
          </a:xfrm>
        </p:spPr>
        <p:txBody>
          <a:bodyPr/>
          <a:lstStyle/>
          <a:p>
            <a:pPr algn="ctr"/>
            <a:r>
              <a:rPr lang="en-GB" dirty="0" smtClean="0"/>
              <a:t>Scope and Structure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03079"/>
              </p:ext>
            </p:extLst>
          </p:nvPr>
        </p:nvGraphicFramePr>
        <p:xfrm>
          <a:off x="1262565" y="1059369"/>
          <a:ext cx="9264187" cy="5201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64">
                  <a:extLst>
                    <a:ext uri="{9D8B030D-6E8A-4147-A177-3AD203B41FA5}">
                      <a16:colId xmlns:a16="http://schemas.microsoft.com/office/drawing/2014/main" val="1249396613"/>
                    </a:ext>
                  </a:extLst>
                </a:gridCol>
                <a:gridCol w="3610317">
                  <a:extLst>
                    <a:ext uri="{9D8B030D-6E8A-4147-A177-3AD203B41FA5}">
                      <a16:colId xmlns:a16="http://schemas.microsoft.com/office/drawing/2014/main" val="716322206"/>
                    </a:ext>
                  </a:extLst>
                </a:gridCol>
                <a:gridCol w="2125503">
                  <a:extLst>
                    <a:ext uri="{9D8B030D-6E8A-4147-A177-3AD203B41FA5}">
                      <a16:colId xmlns:a16="http://schemas.microsoft.com/office/drawing/2014/main" val="1111331149"/>
                    </a:ext>
                  </a:extLst>
                </a:gridCol>
                <a:gridCol w="2125503">
                  <a:extLst>
                    <a:ext uri="{9D8B030D-6E8A-4147-A177-3AD203B41FA5}">
                      <a16:colId xmlns:a16="http://schemas.microsoft.com/office/drawing/2014/main" val="3165073241"/>
                    </a:ext>
                  </a:extLst>
                </a:gridCol>
              </a:tblGrid>
              <a:tr h="542204">
                <a:tc>
                  <a:txBody>
                    <a:bodyPr/>
                    <a:lstStyle/>
                    <a:p>
                      <a:r>
                        <a:rPr lang="en-GB" dirty="0" smtClean="0"/>
                        <a:t>Modules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Title (as of July 10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Years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mtClean="0"/>
                        <a:t>Provisional</a:t>
                      </a:r>
                    </a:p>
                    <a:p>
                      <a:pPr algn="ctr"/>
                      <a:r>
                        <a:rPr lang="en-GB" smtClean="0"/>
                        <a:t>Dates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656448"/>
                  </a:ext>
                </a:extLst>
              </a:tr>
              <a:tr h="59156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 Columbian times to</a:t>
                      </a:r>
                      <a:r>
                        <a:rPr lang="en-GB" baseline="0" dirty="0" smtClean="0"/>
                        <a:t> Constitution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20,</a:t>
                      </a:r>
                      <a:r>
                        <a:rPr lang="en-GB" baseline="0" dirty="0" smtClean="0"/>
                        <a:t>000 -1781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July-Sept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857091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early Republic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1781-1800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Sept/Oct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212498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Continental</a:t>
                      </a:r>
                      <a:r>
                        <a:rPr lang="en-GB" baseline="0" dirty="0" smtClean="0"/>
                        <a:t> Empire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1800-1848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Oct/Nov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650266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Civil War and Reconstruction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1848-1876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Nov/Dec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436896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Emergence</a:t>
                      </a:r>
                      <a:r>
                        <a:rPr lang="en-GB" baseline="0" dirty="0" smtClean="0"/>
                        <a:t> of a world power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1876-1920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Jan/Feb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532868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Retreat</a:t>
                      </a:r>
                      <a:r>
                        <a:rPr lang="en-GB" baseline="0" dirty="0" smtClean="0"/>
                        <a:t> and renovation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1920-1941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March/April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039012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</a:t>
                      </a:r>
                      <a:r>
                        <a:rPr lang="en-GB" baseline="0" dirty="0" smtClean="0"/>
                        <a:t> empire in transition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1945-1981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May/June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904397"/>
                  </a:ext>
                </a:extLst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Master of the World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1981-2008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July/Sept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093446"/>
                  </a:ext>
                </a:extLst>
              </a:tr>
              <a:tr h="59156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Adapting</a:t>
                      </a:r>
                      <a:r>
                        <a:rPr lang="en-GB" baseline="0" dirty="0" smtClean="0"/>
                        <a:t> to a multi polar world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2009---2024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Sept</a:t>
                      </a:r>
                      <a:r>
                        <a:rPr lang="en-GB" baseline="0" dirty="0" smtClean="0"/>
                        <a:t>/Oct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28642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88527" y="6300439"/>
            <a:ext cx="6919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Two talks per month, off August, break December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89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508" y="612960"/>
            <a:ext cx="10337180" cy="881304"/>
          </a:xfrm>
        </p:spPr>
        <p:txBody>
          <a:bodyPr/>
          <a:lstStyle/>
          <a:p>
            <a:r>
              <a:rPr lang="en-GB" dirty="0" smtClean="0"/>
              <a:t>Module One : Pre </a:t>
            </a:r>
            <a:r>
              <a:rPr lang="en-GB" dirty="0"/>
              <a:t>C</a:t>
            </a:r>
            <a:r>
              <a:rPr lang="en-GB" dirty="0" smtClean="0"/>
              <a:t>olumbian to Revolution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53095"/>
              </p:ext>
            </p:extLst>
          </p:nvPr>
        </p:nvGraphicFramePr>
        <p:xfrm>
          <a:off x="1248935" y="1779028"/>
          <a:ext cx="9545444" cy="5081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753">
                  <a:extLst>
                    <a:ext uri="{9D8B030D-6E8A-4147-A177-3AD203B41FA5}">
                      <a16:colId xmlns:a16="http://schemas.microsoft.com/office/drawing/2014/main" val="1403910356"/>
                    </a:ext>
                  </a:extLst>
                </a:gridCol>
                <a:gridCol w="3522864">
                  <a:extLst>
                    <a:ext uri="{9D8B030D-6E8A-4147-A177-3AD203B41FA5}">
                      <a16:colId xmlns:a16="http://schemas.microsoft.com/office/drawing/2014/main" val="1763832340"/>
                    </a:ext>
                  </a:extLst>
                </a:gridCol>
                <a:gridCol w="3198675">
                  <a:extLst>
                    <a:ext uri="{9D8B030D-6E8A-4147-A177-3AD203B41FA5}">
                      <a16:colId xmlns:a16="http://schemas.microsoft.com/office/drawing/2014/main" val="2442579375"/>
                    </a:ext>
                  </a:extLst>
                </a:gridCol>
                <a:gridCol w="2312152">
                  <a:extLst>
                    <a:ext uri="{9D8B030D-6E8A-4147-A177-3AD203B41FA5}">
                      <a16:colId xmlns:a16="http://schemas.microsoft.com/office/drawing/2014/main" val="295414273"/>
                    </a:ext>
                  </a:extLst>
                </a:gridCol>
              </a:tblGrid>
              <a:tr h="71577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Talk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Content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163475"/>
                  </a:ext>
                </a:extLst>
              </a:tr>
              <a:tr h="715775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</a:t>
                      </a:r>
                      <a:r>
                        <a:rPr lang="en-GB" baseline="0" dirty="0" smtClean="0"/>
                        <a:t> Columbian America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Indigenous</a:t>
                      </a:r>
                      <a:r>
                        <a:rPr lang="en-GB" baseline="0" dirty="0" smtClean="0"/>
                        <a:t> peoples before Europeans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20,000</a:t>
                      </a:r>
                      <a:r>
                        <a:rPr lang="en-GB" baseline="0" dirty="0" smtClean="0"/>
                        <a:t> BC to 1500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826047"/>
                  </a:ext>
                </a:extLst>
              </a:tr>
              <a:tr h="786417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First Explorers and Settlements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Spanish, French and English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1500-1600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09078"/>
                  </a:ext>
                </a:extLst>
              </a:tr>
              <a:tr h="715775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From Settlements</a:t>
                      </a:r>
                      <a:r>
                        <a:rPr lang="en-GB" baseline="0" dirty="0" smtClean="0"/>
                        <a:t> to Colonies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Emergence</a:t>
                      </a:r>
                      <a:r>
                        <a:rPr lang="en-GB" baseline="0" dirty="0" smtClean="0"/>
                        <a:t> of new societies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1600-1700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458466"/>
                  </a:ext>
                </a:extLst>
              </a:tr>
              <a:tr h="715775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British America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British</a:t>
                      </a:r>
                      <a:r>
                        <a:rPr lang="en-GB" baseline="0" dirty="0" smtClean="0"/>
                        <a:t> American cultures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1700-1763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896403"/>
                  </a:ext>
                </a:extLst>
              </a:tr>
              <a:tr h="715775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road to Separation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Escalating</a:t>
                      </a:r>
                      <a:r>
                        <a:rPr lang="en-GB" baseline="0" dirty="0" smtClean="0"/>
                        <a:t> differences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1763-1776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02205"/>
                  </a:ext>
                </a:extLst>
              </a:tr>
              <a:tr h="715775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Revolution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War and civil war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1776-1783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39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38022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2390</TotalTime>
  <Words>248</Words>
  <Application>Microsoft Office PowerPoint</Application>
  <PresentationFormat>Widescreen</PresentationFormat>
  <Paragraphs>84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American History Overview </vt:lpstr>
      <vt:lpstr>About course and content</vt:lpstr>
      <vt:lpstr>Scope and Structure</vt:lpstr>
      <vt:lpstr>Module One : Pre Columbian to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making of America</dc:title>
  <dc:creator>Stephen</dc:creator>
  <cp:lastModifiedBy>Stephen</cp:lastModifiedBy>
  <cp:revision>150</cp:revision>
  <dcterms:created xsi:type="dcterms:W3CDTF">2023-02-02T12:46:22Z</dcterms:created>
  <dcterms:modified xsi:type="dcterms:W3CDTF">2023-07-09T14:37:16Z</dcterms:modified>
</cp:coreProperties>
</file>